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84" r:id="rId4"/>
    <p:sldId id="285" r:id="rId5"/>
    <p:sldId id="279" r:id="rId6"/>
    <p:sldId id="280" r:id="rId7"/>
    <p:sldId id="267" r:id="rId8"/>
    <p:sldId id="268" r:id="rId9"/>
    <p:sldId id="269" r:id="rId10"/>
    <p:sldId id="271" r:id="rId11"/>
    <p:sldId id="273" r:id="rId12"/>
    <p:sldId id="272" r:id="rId13"/>
    <p:sldId id="274" r:id="rId14"/>
    <p:sldId id="278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FFFF"/>
    <a:srgbClr val="0D13FB"/>
    <a:srgbClr val="333399"/>
    <a:srgbClr val="0000AC"/>
    <a:srgbClr val="3E3E92"/>
    <a:srgbClr val="FF00FF"/>
    <a:srgbClr val="A3A3FF"/>
    <a:srgbClr val="1C6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51" autoAdjust="0"/>
  </p:normalViewPr>
  <p:slideViewPr>
    <p:cSldViewPr>
      <p:cViewPr>
        <p:scale>
          <a:sx n="80" d="100"/>
          <a:sy n="80" d="100"/>
        </p:scale>
        <p:origin x="-965" y="-20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0A701-F7C7-47CE-94E2-6E8CFB6653F8}" type="datetimeFigureOut">
              <a:rPr lang="cs-CZ" smtClean="0"/>
              <a:t>10.6.2016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83F54-299B-4B5B-9266-B51AA50C67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3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3F54-299B-4B5B-9266-B51AA50C672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6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DC7A-B25A-465A-AA5A-AA27A9A08651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08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F030-6079-4578-AA48-CEB4A786F2CB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15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389-5835-498C-9D1E-7E4C4BC27250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6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EE43-1CB2-40C3-86A5-746F8D2E0469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A3C4-1EC8-4E75-B596-3ED191D5AF3A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2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99AF-A4DE-4529-BE6F-37AE31D49DA6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5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554-971D-42B2-9F52-1254C12176E8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A9D0-9475-4DB3-A76D-9EC8C28CC481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3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64D4-74F0-4E17-8A0D-7A738FC76FC9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9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9D85-817D-4394-BDE0-A6DD150B1703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53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7C5B-4E0C-47A2-82FD-C5B0DB289EE9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20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9879-380D-46E9-8F6A-AA03F8A84D59}" type="datetime1">
              <a:rPr lang="cs-CZ" smtClean="0"/>
              <a:t>10.6.2016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3BA6-9D00-425F-A44B-C729E6B879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94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9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631">
            <a:off x="480886" y="-173025"/>
            <a:ext cx="8943944" cy="6431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992888" cy="4032448"/>
          </a:xfrm>
        </p:spPr>
        <p:txBody>
          <a:bodyPr>
            <a:normAutofit/>
          </a:bodyPr>
          <a:lstStyle/>
          <a:p>
            <a:pPr algn="r"/>
            <a:r>
              <a:rPr lang="cs-C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Rychlá deterministická vizualizace </a:t>
            </a:r>
            <a:r>
              <a:rPr lang="cs-CZ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shotgun</a:t>
            </a:r>
            <a:r>
              <a:rPr lang="cs-C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metagenomických</a:t>
            </a:r>
            <a:r>
              <a:rPr lang="cs-C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</a:t>
            </a:r>
            <a:endParaRPr lang="cs-CZ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74"/>
            <a:ext cx="9144000" cy="16590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3568" y="378904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Karel Sedlář</a:t>
            </a:r>
          </a:p>
          <a:p>
            <a:r>
              <a:rPr lang="cs-CZ" sz="32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Kristýna Kupková, </a:t>
            </a:r>
            <a:r>
              <a:rPr lang="cs-CZ" sz="32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Ivo Provazník</a:t>
            </a:r>
            <a:endParaRPr lang="en-US" sz="3200" b="1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5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err="1" smtClean="0"/>
              <a:t>Hjorthovy</a:t>
            </a:r>
            <a:r>
              <a:rPr lang="cs-CZ" dirty="0" smtClean="0"/>
              <a:t> deskriptory</a:t>
            </a:r>
            <a:endParaRPr lang="en-US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53" y="2492896"/>
            <a:ext cx="4899408" cy="3600400"/>
          </a:xfrm>
          <a:prstGeom prst="rect">
            <a:avLst/>
          </a:prstGeom>
        </p:spPr>
      </p:pic>
      <p:pic>
        <p:nvPicPr>
          <p:cNvPr id="24" name="Obrázek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28" y="1366405"/>
            <a:ext cx="2388641" cy="22529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délník 24"/>
              <p:cNvSpPr/>
              <p:nvPr/>
            </p:nvSpPr>
            <p:spPr>
              <a:xfrm>
                <a:off x="376833" y="2939336"/>
                <a:ext cx="2682999" cy="1929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𝐴𝑘𝑡𝑖𝑣𝑖𝑡𝑎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𝑀𝑜𝑏𝑖𝑙𝑖𝑡𝑎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𝐾𝑜𝑚𝑝𝑙𝑒𝑥𝑖𝑡𝑎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33" y="2939336"/>
                <a:ext cx="2682999" cy="19298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990600" y="1649065"/>
            <a:ext cx="308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Hjorthovy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deskriptory: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61873" y="3140968"/>
            <a:ext cx="400110" cy="9310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b="1" dirty="0" err="1" smtClean="0"/>
              <a:t>Complexity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53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742" r="51695" b="-437"/>
          <a:stretch/>
        </p:blipFill>
        <p:spPr>
          <a:xfrm>
            <a:off x="1134211" y="1181361"/>
            <a:ext cx="3031862" cy="2606413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automatické „škatulkování“</a:t>
            </a:r>
            <a:endParaRPr lang="en-US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3" t="1809" r="6772"/>
          <a:stretch/>
        </p:blipFill>
        <p:spPr>
          <a:xfrm>
            <a:off x="5222139" y="1181362"/>
            <a:ext cx="3206840" cy="260641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1" r="2711"/>
          <a:stretch/>
        </p:blipFill>
        <p:spPr>
          <a:xfrm>
            <a:off x="1301637" y="3787774"/>
            <a:ext cx="3083376" cy="252154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t="3820" r="3000"/>
          <a:stretch/>
        </p:blipFill>
        <p:spPr>
          <a:xfrm>
            <a:off x="5441079" y="3791670"/>
            <a:ext cx="3361387" cy="2517650"/>
          </a:xfrm>
          <a:prstGeom prst="rect">
            <a:avLst/>
          </a:prstGeom>
        </p:spPr>
      </p:pic>
      <p:sp>
        <p:nvSpPr>
          <p:cNvPr id="29" name="TextovéPole 12"/>
          <p:cNvSpPr txBox="1"/>
          <p:nvPr/>
        </p:nvSpPr>
        <p:spPr>
          <a:xfrm>
            <a:off x="1043237" y="12594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Origin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á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" name="TextovéPole 13"/>
          <p:cNvSpPr txBox="1"/>
          <p:nvPr/>
        </p:nvSpPr>
        <p:spPr>
          <a:xfrm>
            <a:off x="4531755" y="125946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K-means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1" name="TextovéPole 14"/>
          <p:cNvSpPr txBox="1"/>
          <p:nvPr/>
        </p:nvSpPr>
        <p:spPr>
          <a:xfrm>
            <a:off x="179513" y="377974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Hierarchické shlukování,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Wardova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metoda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2" name="TextovéPole 15"/>
          <p:cNvSpPr txBox="1"/>
          <p:nvPr/>
        </p:nvSpPr>
        <p:spPr>
          <a:xfrm>
            <a:off x="4526431" y="377974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DBSCAN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7837"/>
            <a:ext cx="8136903" cy="4821483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/>
              <a:t>automatické „škatulkování“</a:t>
            </a: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1763688" y="1124744"/>
            <a:ext cx="6720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maximalizace věrohodnosti směsi Gaussovských rozložení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7512" y="4797152"/>
            <a:ext cx="193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sekvence délky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5000 </a:t>
            </a: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bp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/>
              <a:t>v</a:t>
            </a:r>
            <a:r>
              <a:rPr lang="cs-CZ" dirty="0" smtClean="0"/>
              <a:t>ýsledky</a:t>
            </a:r>
            <a:endParaRPr lang="en-US" dirty="0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10892"/>
              </p:ext>
            </p:extLst>
          </p:nvPr>
        </p:nvGraphicFramePr>
        <p:xfrm>
          <a:off x="794523" y="1340768"/>
          <a:ext cx="7809925" cy="301365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877341"/>
                <a:gridCol w="1233146"/>
                <a:gridCol w="1233146"/>
                <a:gridCol w="1233146"/>
                <a:gridCol w="1233146"/>
              </a:tblGrid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Organis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mus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Senzitivita</a:t>
                      </a:r>
                      <a:r>
                        <a:rPr lang="cs-CZ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[%]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Specificita 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[%]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Přesnost 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[%]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Správnost 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[%]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L. xyli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86.50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93.88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98.16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E. coli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96.84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86.94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71.93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89.48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C. Carsonella ruddii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83.33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99.94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89.74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H.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influenzae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79.73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91.17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97.93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B. amyloliquefaciens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57.91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97.77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86.72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89.77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B.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hyodysenteriae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90.24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92.37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98.19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G. obscurus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99.24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98.34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92.41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98.49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R.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prowazekii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46.67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99.34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83.90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95.74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Uncultured Termite group 1 bacterium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-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w Cen MT" panose="020B0602020104020603" pitchFamily="34" charset="-18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17318"/>
              </p:ext>
            </p:extLst>
          </p:nvPr>
        </p:nvGraphicFramePr>
        <p:xfrm>
          <a:off x="794526" y="4581128"/>
          <a:ext cx="7809922" cy="14665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1556"/>
                <a:gridCol w="1622738"/>
                <a:gridCol w="1635617"/>
                <a:gridCol w="1700011"/>
              </a:tblGrid>
              <a:tr h="2933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Dataset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Počet sekvencí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Runtime (s)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BH-SNE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Hjorth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ovy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parametry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3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EqualSet01 5000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7017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119.74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12.7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EqualSet01 1000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35058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2092.69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3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LogSet01 5000 </a:t>
                      </a:r>
                      <a:r>
                        <a:rPr lang="cs-CZ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-18"/>
                        </a:rPr>
                        <a:t>bp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58771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-18"/>
                        </a:rPr>
                        <a:t>2615.97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-18"/>
                        </a:rPr>
                        <a:t>104.5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-18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shrnutí</a:t>
            </a:r>
            <a:endParaRPr lang="en-US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769142" y="1484784"/>
            <a:ext cx="8051330" cy="413732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výpočet </a:t>
            </a:r>
            <a:r>
              <a:rPr lang="cs-CZ" sz="2800" dirty="0" err="1" smtClean="0"/>
              <a:t>Hjorthových</a:t>
            </a:r>
            <a:r>
              <a:rPr lang="cs-CZ" sz="2800" dirty="0" smtClean="0"/>
              <a:t> deskriptorů je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deterministický</a:t>
            </a:r>
            <a:r>
              <a:rPr lang="cs-CZ" sz="2800" dirty="0" smtClean="0"/>
              <a:t> (pro daný </a:t>
            </a:r>
            <a:r>
              <a:rPr lang="cs-CZ" sz="2800" dirty="0" err="1" smtClean="0"/>
              <a:t>dataset</a:t>
            </a:r>
            <a:r>
              <a:rPr lang="cs-CZ" sz="2800" dirty="0" smtClean="0"/>
              <a:t> poskytne vždy stejný výsledek)</a:t>
            </a:r>
          </a:p>
          <a:p>
            <a:endParaRPr lang="cs-CZ" sz="2800" dirty="0" smtClean="0"/>
          </a:p>
          <a:p>
            <a:r>
              <a:rPr lang="cs-CZ" sz="2800" dirty="0" smtClean="0"/>
              <a:t>nabízí možnost automatického škatulkování sekvencí dle organismů</a:t>
            </a:r>
          </a:p>
          <a:p>
            <a:endParaRPr lang="cs-CZ" sz="2800" dirty="0" smtClean="0"/>
          </a:p>
          <a:p>
            <a:r>
              <a:rPr lang="cs-CZ" sz="2800" dirty="0" smtClean="0"/>
              <a:t>jednoduchý a rychlý výpočet </a:t>
            </a:r>
            <a:r>
              <a:rPr lang="cs-CZ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× </a:t>
            </a:r>
            <a:r>
              <a:rPr lang="cs-CZ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log(</a:t>
            </a:r>
            <a:r>
              <a:rPr lang="cs-CZ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))</a:t>
            </a:r>
          </a:p>
          <a:p>
            <a:endParaRPr lang="cs-CZ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/>
              <a:t>sekvence musí být dostatečně dlouhé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≥ 1000 </a:t>
            </a:r>
            <a:r>
              <a:rPr 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bp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631">
            <a:off x="148475" y="694244"/>
            <a:ext cx="8943944" cy="64317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077072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děkuji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283968" y="6381328"/>
            <a:ext cx="184731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současná </a:t>
            </a:r>
            <a:r>
              <a:rPr lang="cs-CZ" dirty="0" err="1" smtClean="0"/>
              <a:t>metagenomika</a:t>
            </a:r>
            <a:endParaRPr lang="en-US" dirty="0"/>
          </a:p>
        </p:txBody>
      </p:sp>
      <p:pic>
        <p:nvPicPr>
          <p:cNvPr id="16" name="Picture 2" descr="http://cdn.pressebox.de/a/3ab5a947de7b7390/attachments/0545134.attachment/filename/imgm_laboratories_metagenomics_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87" y="1256869"/>
            <a:ext cx="3359977" cy="25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84176"/>
            <a:ext cx="4608512" cy="1972816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metagenomika</a:t>
            </a:r>
            <a:endParaRPr lang="cs-CZ" sz="2400" dirty="0" smtClean="0"/>
          </a:p>
          <a:p>
            <a:r>
              <a:rPr lang="cs-CZ" sz="2400" dirty="0" smtClean="0"/>
              <a:t>velký rozvoj:</a:t>
            </a:r>
          </a:p>
          <a:p>
            <a:pPr lvl="1"/>
            <a:r>
              <a:rPr lang="cs-CZ" sz="2000" dirty="0" smtClean="0"/>
              <a:t>2006 … 2 studie</a:t>
            </a:r>
          </a:p>
          <a:p>
            <a:pPr lvl="1"/>
            <a:r>
              <a:rPr lang="cs-CZ" sz="2000" dirty="0" smtClean="0"/>
              <a:t>současnost … tisíce studií ročně</a:t>
            </a:r>
            <a:endParaRPr lang="cs-CZ" sz="2000" dirty="0" smtClean="0"/>
          </a:p>
          <a:p>
            <a:endParaRPr 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508104" y="407707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hlavním problémem už není sběr dat, ale jejich </a:t>
            </a:r>
            <a:r>
              <a:rPr lang="cs-CZ" sz="2400" dirty="0" err="1" smtClean="0"/>
              <a:t>bioinformatická</a:t>
            </a:r>
            <a:r>
              <a:rPr lang="cs-CZ" sz="2400" dirty="0" smtClean="0"/>
              <a:t> analýza…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identifikace sekvencí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" y="3140968"/>
            <a:ext cx="5187265" cy="287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1673"/>
            <a:ext cx="3820723" cy="2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283968" y="6381328"/>
            <a:ext cx="184731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identifikace sekvencí</a:t>
            </a:r>
            <a:endParaRPr lang="en-US" dirty="0"/>
          </a:p>
        </p:txBody>
      </p: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683568" y="2601673"/>
            <a:ext cx="4608512" cy="2908920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4-6 x 10</a:t>
            </a:r>
            <a:r>
              <a:rPr lang="cs-CZ" sz="2400" baseline="30000" dirty="0"/>
              <a:t>30 </a:t>
            </a:r>
            <a:r>
              <a:rPr lang="cs-CZ" sz="2400" dirty="0" err="1" smtClean="0"/>
              <a:t>prokaryot</a:t>
            </a:r>
            <a:endParaRPr lang="cs-CZ" sz="2400" dirty="0" smtClean="0"/>
          </a:p>
          <a:p>
            <a:r>
              <a:rPr lang="cs-CZ" sz="2400" dirty="0" err="1"/>
              <a:t>GenBank</a:t>
            </a:r>
            <a:r>
              <a:rPr lang="cs-CZ" sz="2400" dirty="0"/>
              <a:t> </a:t>
            </a:r>
            <a:r>
              <a:rPr lang="cs-CZ" sz="2400" dirty="0" err="1"/>
              <a:t>assembly</a:t>
            </a:r>
            <a:r>
              <a:rPr lang="cs-CZ" sz="2400" dirty="0"/>
              <a:t> </a:t>
            </a:r>
            <a:r>
              <a:rPr lang="cs-CZ" sz="2400" dirty="0" err="1"/>
              <a:t>prokaryotních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genomů: 68 450</a:t>
            </a:r>
          </a:p>
          <a:p>
            <a:r>
              <a:rPr lang="cs-CZ" sz="2400" dirty="0"/>
              <a:t>kompletních jen 5282</a:t>
            </a:r>
          </a:p>
          <a:p>
            <a:r>
              <a:rPr lang="cs-CZ" sz="2400" dirty="0"/>
              <a:t>srovnávání s databází je pomalé</a:t>
            </a:r>
          </a:p>
          <a:p>
            <a:r>
              <a:rPr lang="cs-CZ" sz="2400" dirty="0"/>
              <a:t>i pro lidský střevní </a:t>
            </a:r>
            <a:r>
              <a:rPr lang="cs-CZ" sz="2400" dirty="0" err="1"/>
              <a:t>mikrobiom</a:t>
            </a:r>
            <a:r>
              <a:rPr lang="cs-CZ" sz="2400" dirty="0"/>
              <a:t> </a:t>
            </a:r>
            <a:r>
              <a:rPr lang="cs-CZ" sz="2400" dirty="0" smtClean="0"/>
              <a:t>stále chybí </a:t>
            </a:r>
            <a:r>
              <a:rPr lang="cs-CZ" sz="2400" dirty="0"/>
              <a:t>reference pro 43 % genomů</a:t>
            </a:r>
          </a:p>
          <a:p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187624" y="1548081"/>
            <a:ext cx="658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alignment-based</a:t>
            </a: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× 	  </a:t>
            </a:r>
            <a:r>
              <a:rPr lang="cs-CZ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alignment</a:t>
            </a: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-free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456065" y="5229200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GenBank</a:t>
            </a:r>
            <a:r>
              <a:rPr lang="cs-CZ" dirty="0" smtClean="0"/>
              <a:t>: 193 739 511</a:t>
            </a:r>
            <a:endParaRPr lang="en-US" dirty="0"/>
          </a:p>
        </p:txBody>
      </p:sp>
      <p:sp>
        <p:nvSpPr>
          <p:cNvPr id="24" name="Obdélník 23"/>
          <p:cNvSpPr/>
          <p:nvPr/>
        </p:nvSpPr>
        <p:spPr>
          <a:xfrm>
            <a:off x="6842402" y="5598532"/>
            <a:ext cx="191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WGS: 338 922 537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283968" y="6381328"/>
            <a:ext cx="184731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err="1" smtClean="0"/>
              <a:t>alignment</a:t>
            </a:r>
            <a:r>
              <a:rPr lang="cs-CZ" dirty="0" smtClean="0"/>
              <a:t>-free přístup</a:t>
            </a:r>
            <a:endParaRPr lang="en-US" dirty="0"/>
          </a:p>
        </p:txBody>
      </p: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721130" y="1484784"/>
            <a:ext cx="4498941" cy="4320480"/>
          </a:xfrm>
        </p:spPr>
        <p:txBody>
          <a:bodyPr>
            <a:noAutofit/>
          </a:bodyPr>
          <a:lstStyle/>
          <a:p>
            <a:r>
              <a:rPr lang="cs-CZ" sz="2400" dirty="0" smtClean="0"/>
              <a:t>snaha shlukovat podobné sekvence bez zarovnávání</a:t>
            </a:r>
          </a:p>
          <a:p>
            <a:r>
              <a:rPr lang="cs-CZ" sz="2400" dirty="0" smtClean="0"/>
              <a:t>výběr vhodného vektoru příznaků</a:t>
            </a:r>
          </a:p>
          <a:p>
            <a:pPr lvl="1"/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četnost k-</a:t>
            </a:r>
            <a:r>
              <a:rPr lang="cs-CZ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merů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cs-CZ" sz="2000" dirty="0" smtClean="0"/>
              <a:t>délka vektoru 4</a:t>
            </a:r>
            <a:r>
              <a:rPr lang="cs-CZ" sz="2000" baseline="30000" dirty="0" smtClean="0"/>
              <a:t>k </a:t>
            </a:r>
            <a:endParaRPr lang="cs-CZ" sz="2000" dirty="0"/>
          </a:p>
          <a:p>
            <a:pPr lvl="1"/>
            <a:r>
              <a:rPr lang="cs-CZ" sz="2000" dirty="0" err="1" smtClean="0"/>
              <a:t>př</a:t>
            </a:r>
            <a:r>
              <a:rPr lang="cs-CZ" sz="2000" dirty="0" smtClean="0"/>
              <a:t>: k=4… (AAAA, AAAC,AAAG…)</a:t>
            </a:r>
          </a:p>
          <a:p>
            <a:r>
              <a:rPr lang="cs-CZ" sz="2400" dirty="0" smtClean="0"/>
              <a:t>redukce </a:t>
            </a:r>
            <a:r>
              <a:rPr lang="cs-CZ" sz="2400" dirty="0" err="1" smtClean="0"/>
              <a:t>dimenzionality</a:t>
            </a:r>
            <a:r>
              <a:rPr lang="cs-CZ" sz="2400" dirty="0" smtClean="0"/>
              <a:t> pro informativní vizualizaci</a:t>
            </a:r>
          </a:p>
          <a:p>
            <a:pPr lvl="1"/>
            <a:r>
              <a:rPr lang="cs-CZ" sz="2000" dirty="0" smtClean="0"/>
              <a:t>ESOM</a:t>
            </a:r>
          </a:p>
          <a:p>
            <a:pPr lvl="1"/>
            <a:r>
              <a:rPr lang="cs-CZ" sz="2000" dirty="0" smtClean="0"/>
              <a:t>BH-</a:t>
            </a:r>
            <a:r>
              <a:rPr lang="cs-CZ" sz="2000" dirty="0" err="1" smtClean="0"/>
              <a:t>tSNE</a:t>
            </a:r>
            <a:endParaRPr lang="cs-CZ" sz="2000" dirty="0" smtClean="0"/>
          </a:p>
          <a:p>
            <a:endParaRPr lang="cs-CZ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1" y="1236679"/>
            <a:ext cx="4271772" cy="45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879421" y="1236679"/>
            <a:ext cx="340651" cy="2481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5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1976641" y="1340768"/>
            <a:ext cx="1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ESOM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796137" y="1340769"/>
            <a:ext cx="201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BH-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tSNE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vizualizace</a:t>
            </a:r>
            <a:endParaRPr lang="en-US" dirty="0"/>
          </a:p>
        </p:txBody>
      </p:sp>
      <p:pic>
        <p:nvPicPr>
          <p:cNvPr id="27" name="Picture 2" descr="Fig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92" y="1772816"/>
            <a:ext cx="4071272" cy="44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" y="1772816"/>
            <a:ext cx="3384376" cy="20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" y="3851468"/>
            <a:ext cx="342343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err="1" smtClean="0"/>
              <a:t>genomický</a:t>
            </a:r>
            <a:r>
              <a:rPr lang="cs-CZ" dirty="0" smtClean="0"/>
              <a:t> signál</a:t>
            </a:r>
            <a:endParaRPr lang="en-US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95536" y="142729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numerická mapa: </a:t>
            </a:r>
            <a:r>
              <a:rPr lang="cs-CZ" sz="2400" dirty="0" smtClean="0"/>
              <a:t>soubor pravidel, dle kterých je znaková sekvence převedena na numerický vektor</a:t>
            </a:r>
            <a:endParaRPr lang="cs-CZ" sz="2400" dirty="0"/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3402938"/>
            <a:ext cx="5631228" cy="2762489"/>
          </a:xfrm>
          <a:prstGeom prst="rect">
            <a:avLst/>
          </a:prstGeom>
        </p:spPr>
      </p:pic>
      <p:pic>
        <p:nvPicPr>
          <p:cNvPr id="2050" name="Picture 2" descr="http://ars.els-cdn.com/content/image/1-s2.0-S0022519315003951-gr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41243"/>
            <a:ext cx="48006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7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nukleotidový čtyřstěn</a:t>
            </a:r>
            <a:endParaRPr lang="en-US" dirty="0"/>
          </a:p>
        </p:txBody>
      </p:sp>
      <p:sp>
        <p:nvSpPr>
          <p:cNvPr id="15" name="Obdélník 14"/>
          <p:cNvSpPr>
            <a:spLocks noChangeAspect="1"/>
          </p:cNvSpPr>
          <p:nvPr/>
        </p:nvSpPr>
        <p:spPr>
          <a:xfrm>
            <a:off x="2267744" y="2996952"/>
            <a:ext cx="3024336" cy="302433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>
            <a:spLocks noChangeAspect="1"/>
          </p:cNvSpPr>
          <p:nvPr/>
        </p:nvSpPr>
        <p:spPr>
          <a:xfrm>
            <a:off x="4211960" y="1484784"/>
            <a:ext cx="3024336" cy="302433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6"/>
          <p:cNvCxnSpPr>
            <a:cxnSpLocks noChangeAspect="1"/>
          </p:cNvCxnSpPr>
          <p:nvPr/>
        </p:nvCxnSpPr>
        <p:spPr>
          <a:xfrm flipV="1">
            <a:off x="5292080" y="4509120"/>
            <a:ext cx="1908000" cy="1512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7"/>
          <p:cNvCxnSpPr>
            <a:cxnSpLocks noChangeAspect="1"/>
          </p:cNvCxnSpPr>
          <p:nvPr/>
        </p:nvCxnSpPr>
        <p:spPr>
          <a:xfrm flipV="1">
            <a:off x="5292080" y="1484784"/>
            <a:ext cx="1908000" cy="1512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8"/>
          <p:cNvCxnSpPr>
            <a:cxnSpLocks noChangeAspect="1"/>
          </p:cNvCxnSpPr>
          <p:nvPr/>
        </p:nvCxnSpPr>
        <p:spPr>
          <a:xfrm flipV="1">
            <a:off x="2267744" y="1484784"/>
            <a:ext cx="1944000" cy="1512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9"/>
          <p:cNvCxnSpPr>
            <a:cxnSpLocks noChangeAspect="1"/>
          </p:cNvCxnSpPr>
          <p:nvPr/>
        </p:nvCxnSpPr>
        <p:spPr>
          <a:xfrm flipV="1">
            <a:off x="2267744" y="4509120"/>
            <a:ext cx="1908000" cy="1512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15"/>
          <p:cNvCxnSpPr>
            <a:cxnSpLocks noChangeAspect="1"/>
          </p:cNvCxnSpPr>
          <p:nvPr/>
        </p:nvCxnSpPr>
        <p:spPr>
          <a:xfrm>
            <a:off x="4211960" y="1484784"/>
            <a:ext cx="108012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18"/>
          <p:cNvCxnSpPr>
            <a:cxnSpLocks noChangeAspect="1"/>
          </p:cNvCxnSpPr>
          <p:nvPr/>
        </p:nvCxnSpPr>
        <p:spPr>
          <a:xfrm flipV="1">
            <a:off x="2267744" y="4509120"/>
            <a:ext cx="4968552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1"/>
          <p:cNvCxnSpPr>
            <a:cxnSpLocks noChangeAspect="1"/>
          </p:cNvCxnSpPr>
          <p:nvPr/>
        </p:nvCxnSpPr>
        <p:spPr>
          <a:xfrm flipV="1">
            <a:off x="2267744" y="2996952"/>
            <a:ext cx="3024336" cy="30243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5"/>
          <p:cNvCxnSpPr>
            <a:cxnSpLocks noChangeAspect="1"/>
          </p:cNvCxnSpPr>
          <p:nvPr/>
        </p:nvCxnSpPr>
        <p:spPr>
          <a:xfrm flipV="1">
            <a:off x="2267744" y="1484784"/>
            <a:ext cx="1944216" cy="4536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 noChangeAspect="1"/>
          </p:cNvCxnSpPr>
          <p:nvPr/>
        </p:nvCxnSpPr>
        <p:spPr>
          <a:xfrm>
            <a:off x="4211960" y="1484784"/>
            <a:ext cx="3024336" cy="30243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37"/>
          <p:cNvCxnSpPr>
            <a:cxnSpLocks noChangeAspect="1"/>
          </p:cNvCxnSpPr>
          <p:nvPr/>
        </p:nvCxnSpPr>
        <p:spPr>
          <a:xfrm>
            <a:off x="5292080" y="2996952"/>
            <a:ext cx="1944216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11"/>
          <p:cNvSpPr>
            <a:spLocks noChangeAspect="1"/>
          </p:cNvSpPr>
          <p:nvPr/>
        </p:nvSpPr>
        <p:spPr>
          <a:xfrm>
            <a:off x="7092280" y="43651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13"/>
          <p:cNvSpPr>
            <a:spLocks noChangeAspect="1"/>
          </p:cNvSpPr>
          <p:nvPr/>
        </p:nvSpPr>
        <p:spPr>
          <a:xfrm>
            <a:off x="5148064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10"/>
          <p:cNvSpPr>
            <a:spLocks noChangeAspect="1"/>
          </p:cNvSpPr>
          <p:nvPr/>
        </p:nvSpPr>
        <p:spPr>
          <a:xfrm>
            <a:off x="4067944" y="13407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12"/>
          <p:cNvSpPr>
            <a:spLocks noChangeAspect="1"/>
          </p:cNvSpPr>
          <p:nvPr/>
        </p:nvSpPr>
        <p:spPr>
          <a:xfrm>
            <a:off x="2123728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>
            <a:spLocks noChangeAspect="1"/>
          </p:cNvSpPr>
          <p:nvPr/>
        </p:nvSpPr>
        <p:spPr>
          <a:xfrm>
            <a:off x="2987824" y="112474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Adenin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ovéPole 35"/>
          <p:cNvSpPr txBox="1">
            <a:spLocks noChangeAspect="1"/>
          </p:cNvSpPr>
          <p:nvPr/>
        </p:nvSpPr>
        <p:spPr>
          <a:xfrm>
            <a:off x="5292080" y="227687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Guanin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ovéPole 36"/>
          <p:cNvSpPr txBox="1">
            <a:spLocks noChangeAspect="1"/>
          </p:cNvSpPr>
          <p:nvPr/>
        </p:nvSpPr>
        <p:spPr>
          <a:xfrm>
            <a:off x="7380312" y="4149080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ymin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ovéPole 37"/>
          <p:cNvSpPr txBox="1">
            <a:spLocks noChangeAspect="1"/>
          </p:cNvSpPr>
          <p:nvPr/>
        </p:nvSpPr>
        <p:spPr>
          <a:xfrm>
            <a:off x="2339752" y="6021288"/>
            <a:ext cx="88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Cytosin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Přímá spojovací šipka 57"/>
          <p:cNvCxnSpPr>
            <a:cxnSpLocks noChangeAspect="1"/>
          </p:cNvCxnSpPr>
          <p:nvPr/>
        </p:nvCxnSpPr>
        <p:spPr>
          <a:xfrm flipV="1">
            <a:off x="3851920" y="2348880"/>
            <a:ext cx="2664296" cy="208823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61"/>
          <p:cNvCxnSpPr>
            <a:cxnSpLocks noChangeAspect="1"/>
          </p:cNvCxnSpPr>
          <p:nvPr/>
        </p:nvCxnSpPr>
        <p:spPr>
          <a:xfrm flipH="1">
            <a:off x="1619672" y="3717032"/>
            <a:ext cx="460851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66"/>
          <p:cNvCxnSpPr>
            <a:cxnSpLocks noChangeAspect="1"/>
          </p:cNvCxnSpPr>
          <p:nvPr/>
        </p:nvCxnSpPr>
        <p:spPr>
          <a:xfrm flipV="1">
            <a:off x="4788024" y="1556792"/>
            <a:ext cx="0" cy="374441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72"/>
          <p:cNvSpPr>
            <a:spLocks noChangeAspect="1"/>
          </p:cNvSpPr>
          <p:nvPr/>
        </p:nvSpPr>
        <p:spPr>
          <a:xfrm>
            <a:off x="4716016" y="3645024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73"/>
          <p:cNvSpPr>
            <a:spLocks noChangeAspect="1"/>
          </p:cNvSpPr>
          <p:nvPr/>
        </p:nvSpPr>
        <p:spPr>
          <a:xfrm>
            <a:off x="3779912" y="4365104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74"/>
          <p:cNvSpPr>
            <a:spLocks noChangeAspect="1"/>
          </p:cNvSpPr>
          <p:nvPr/>
        </p:nvSpPr>
        <p:spPr>
          <a:xfrm>
            <a:off x="5652120" y="2924944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76"/>
          <p:cNvSpPr>
            <a:spLocks noChangeAspect="1"/>
          </p:cNvSpPr>
          <p:nvPr/>
        </p:nvSpPr>
        <p:spPr>
          <a:xfrm>
            <a:off x="6156176" y="3645024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77"/>
          <p:cNvSpPr>
            <a:spLocks noChangeAspect="1"/>
          </p:cNvSpPr>
          <p:nvPr/>
        </p:nvSpPr>
        <p:spPr>
          <a:xfrm>
            <a:off x="3203848" y="3645024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78"/>
          <p:cNvSpPr>
            <a:spLocks noChangeAspect="1"/>
          </p:cNvSpPr>
          <p:nvPr/>
        </p:nvSpPr>
        <p:spPr>
          <a:xfrm>
            <a:off x="4716016" y="2276872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79"/>
          <p:cNvSpPr>
            <a:spLocks noChangeAspect="1"/>
          </p:cNvSpPr>
          <p:nvPr/>
        </p:nvSpPr>
        <p:spPr>
          <a:xfrm>
            <a:off x="4716016" y="5157192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/>
          <p:cNvSpPr txBox="1">
            <a:spLocks noChangeAspect="1"/>
          </p:cNvSpPr>
          <p:nvPr/>
        </p:nvSpPr>
        <p:spPr>
          <a:xfrm>
            <a:off x="6084168" y="2492896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slabá-silná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(x)</a:t>
            </a: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ovéPole 49"/>
          <p:cNvSpPr txBox="1">
            <a:spLocks noChangeAspect="1"/>
          </p:cNvSpPr>
          <p:nvPr/>
        </p:nvSpPr>
        <p:spPr>
          <a:xfrm>
            <a:off x="1115616" y="3356992"/>
            <a:ext cx="1245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amino-keto</a:t>
            </a:r>
          </a:p>
          <a:p>
            <a:endParaRPr lang="cs-CZ" sz="5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(y)</a:t>
            </a: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ovéPole 50"/>
          <p:cNvSpPr txBox="1">
            <a:spLocks noChangeAspect="1"/>
          </p:cNvSpPr>
          <p:nvPr/>
        </p:nvSpPr>
        <p:spPr>
          <a:xfrm>
            <a:off x="4427984" y="1126485"/>
            <a:ext cx="181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puriny-</a:t>
            </a:r>
            <a:r>
              <a:rPr lang="cs-CZ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pyrimidiny</a:t>
            </a:r>
            <a:endParaRPr lang="cs-CZ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(z)</a:t>
            </a: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Šipka doprava 51"/>
          <p:cNvSpPr>
            <a:spLocks noChangeAspect="1"/>
          </p:cNvSpPr>
          <p:nvPr/>
        </p:nvSpPr>
        <p:spPr>
          <a:xfrm flipH="1">
            <a:off x="6084168" y="2780928"/>
            <a:ext cx="20162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53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8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komplexní reprezentace</a:t>
            </a: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795982" y="1988840"/>
            <a:ext cx="3672408" cy="3672408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0"/>
          <p:cNvCxnSpPr/>
          <p:nvPr/>
        </p:nvCxnSpPr>
        <p:spPr>
          <a:xfrm>
            <a:off x="2003894" y="3825044"/>
            <a:ext cx="54360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4"/>
          <p:cNvCxnSpPr/>
          <p:nvPr/>
        </p:nvCxnSpPr>
        <p:spPr>
          <a:xfrm flipV="1">
            <a:off x="4632186" y="1340768"/>
            <a:ext cx="0" cy="4860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236142" y="1124744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cs-CZ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60478" y="3789040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cs-CZ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40398" y="386104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+1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291926" y="386104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4236142" y="162880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+1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4236142" y="573325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020118" y="1124744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Im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188470" y="3789040"/>
            <a:ext cx="55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Re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291926" y="38610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6540398" y="386104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+1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4236142" y="162880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+j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4236142" y="5733256"/>
            <a:ext cx="30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-j</a:t>
            </a:r>
            <a:endParaRPr lang="cs-CZ" dirty="0"/>
          </a:p>
        </p:txBody>
      </p:sp>
      <p:cxnSp>
        <p:nvCxnSpPr>
          <p:cNvPr id="34" name="Přímá spojovací čára 34"/>
          <p:cNvCxnSpPr/>
          <p:nvPr/>
        </p:nvCxnSpPr>
        <p:spPr>
          <a:xfrm flipV="1">
            <a:off x="2795982" y="1988840"/>
            <a:ext cx="3672408" cy="36724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6"/>
          <p:cNvCxnSpPr/>
          <p:nvPr/>
        </p:nvCxnSpPr>
        <p:spPr>
          <a:xfrm>
            <a:off x="2795982" y="1988840"/>
            <a:ext cx="3672408" cy="36724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779805" y="1916832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puriny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596182" y="5301208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pyrimidiny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 rot="16200000">
            <a:off x="5957830" y="329527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slabá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 rot="16200000">
            <a:off x="2593014" y="39933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silná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 rot="18900000">
            <a:off x="5171248" y="256921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amino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 rot="2700000">
            <a:off x="3528123" y="2648166"/>
            <a:ext cx="59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keto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452320" y="1988840"/>
            <a:ext cx="169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=  1 + j 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 = -1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j 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 =</a:t>
            </a:r>
            <a:r>
              <a:rPr lang="cs-CZ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-1 </a:t>
            </a:r>
            <a:r>
              <a:rPr lang="cs-CZ" sz="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 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 </a:t>
            </a:r>
            <a:r>
              <a:rPr lang="cs-CZ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1 - 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 </a:t>
            </a:r>
          </a:p>
          <a:p>
            <a:endParaRPr 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Elipsa 24"/>
          <p:cNvSpPr/>
          <p:nvPr/>
        </p:nvSpPr>
        <p:spPr>
          <a:xfrm>
            <a:off x="2579958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G</a:t>
            </a:r>
            <a:endParaRPr lang="cs-CZ" dirty="0"/>
          </a:p>
        </p:txBody>
      </p:sp>
      <p:sp>
        <p:nvSpPr>
          <p:cNvPr id="44" name="Elipsa 25"/>
          <p:cNvSpPr/>
          <p:nvPr/>
        </p:nvSpPr>
        <p:spPr>
          <a:xfrm>
            <a:off x="6252366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</a:t>
            </a:r>
            <a:endParaRPr lang="cs-CZ" dirty="0"/>
          </a:p>
        </p:txBody>
      </p:sp>
      <p:sp>
        <p:nvSpPr>
          <p:cNvPr id="45" name="Elipsa 26"/>
          <p:cNvSpPr/>
          <p:nvPr/>
        </p:nvSpPr>
        <p:spPr>
          <a:xfrm>
            <a:off x="625236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</a:t>
            </a:r>
            <a:endParaRPr lang="cs-CZ" dirty="0"/>
          </a:p>
        </p:txBody>
      </p:sp>
      <p:sp>
        <p:nvSpPr>
          <p:cNvPr id="46" name="Elipsa 23"/>
          <p:cNvSpPr/>
          <p:nvPr/>
        </p:nvSpPr>
        <p:spPr>
          <a:xfrm>
            <a:off x="2579958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</a:t>
            </a:r>
            <a:endParaRPr lang="cs-CZ" dirty="0"/>
          </a:p>
        </p:txBody>
      </p:sp>
      <p:sp>
        <p:nvSpPr>
          <p:cNvPr id="47" name="Oblouk 46"/>
          <p:cNvSpPr/>
          <p:nvPr/>
        </p:nvSpPr>
        <p:spPr bwMode="auto">
          <a:xfrm>
            <a:off x="4884214" y="3356992"/>
            <a:ext cx="504056" cy="864096"/>
          </a:xfrm>
          <a:prstGeom prst="arc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316262" y="3140968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accent2"/>
                </a:solidFill>
              </a:rPr>
              <a:t>ϕ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532286" y="12600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2"/>
                </a:solidFill>
              </a:rPr>
              <a:t>ϕ</a:t>
            </a:r>
            <a:r>
              <a:rPr lang="cs-CZ" sz="3200" b="1" baseline="-25000" dirty="0" smtClean="0">
                <a:solidFill>
                  <a:schemeClr val="accent2"/>
                </a:solidFill>
              </a:rPr>
              <a:t>a</a:t>
            </a:r>
            <a:r>
              <a:rPr lang="cs-CZ" sz="3200" b="1" dirty="0" smtClean="0">
                <a:solidFill>
                  <a:schemeClr val="accent2"/>
                </a:solidFill>
              </a:rPr>
              <a:t>= </a:t>
            </a:r>
            <a:r>
              <a:rPr lang="el-GR" sz="3200" b="1" dirty="0" smtClean="0">
                <a:solidFill>
                  <a:schemeClr val="accent2"/>
                </a:solidFill>
              </a:rPr>
              <a:t>π</a:t>
            </a:r>
            <a:r>
              <a:rPr lang="cs-CZ" sz="3200" b="1" dirty="0" smtClean="0">
                <a:solidFill>
                  <a:schemeClr val="accent2"/>
                </a:solidFill>
              </a:rPr>
              <a:t>/4</a:t>
            </a:r>
            <a:endParaRPr lang="cs-CZ" sz="3200" b="1" dirty="0">
              <a:solidFill>
                <a:schemeClr val="accent2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1859878" y="1260049"/>
            <a:ext cx="17315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accent2"/>
                </a:solidFill>
              </a:rPr>
              <a:t>ϕ</a:t>
            </a:r>
            <a:r>
              <a:rPr lang="cs-CZ" sz="3200" b="1" baseline="-25000" dirty="0" smtClean="0">
                <a:solidFill>
                  <a:schemeClr val="accent2"/>
                </a:solidFill>
              </a:rPr>
              <a:t>g</a:t>
            </a:r>
            <a:r>
              <a:rPr lang="cs-CZ" sz="3200" b="1" dirty="0" smtClean="0">
                <a:solidFill>
                  <a:schemeClr val="accent2"/>
                </a:solidFill>
              </a:rPr>
              <a:t>= 3</a:t>
            </a:r>
            <a:r>
              <a:rPr lang="el-GR" sz="3200" b="1" dirty="0" smtClean="0">
                <a:solidFill>
                  <a:schemeClr val="accent2"/>
                </a:solidFill>
              </a:rPr>
              <a:t>π</a:t>
            </a:r>
            <a:r>
              <a:rPr lang="cs-CZ" sz="3200" b="1" dirty="0" smtClean="0">
                <a:solidFill>
                  <a:schemeClr val="accent2"/>
                </a:solidFill>
              </a:rPr>
              <a:t>/4</a:t>
            </a:r>
            <a:endParaRPr lang="cs-CZ" sz="3200" b="1" dirty="0">
              <a:solidFill>
                <a:schemeClr val="accent2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1787870" y="5733256"/>
            <a:ext cx="18405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accent2"/>
                </a:solidFill>
              </a:rPr>
              <a:t>ϕ</a:t>
            </a:r>
            <a:r>
              <a:rPr lang="cs-CZ" sz="3200" b="1" baseline="-25000" dirty="0" smtClean="0">
                <a:solidFill>
                  <a:schemeClr val="accent2"/>
                </a:solidFill>
              </a:rPr>
              <a:t>c</a:t>
            </a:r>
            <a:r>
              <a:rPr lang="cs-CZ" sz="3200" b="1" dirty="0" smtClean="0">
                <a:solidFill>
                  <a:schemeClr val="accent2"/>
                </a:solidFill>
              </a:rPr>
              <a:t>= -3</a:t>
            </a:r>
            <a:r>
              <a:rPr lang="el-GR" sz="3200" b="1" dirty="0" smtClean="0">
                <a:solidFill>
                  <a:schemeClr val="accent2"/>
                </a:solidFill>
              </a:rPr>
              <a:t>π</a:t>
            </a:r>
            <a:r>
              <a:rPr lang="cs-CZ" sz="3200" b="1" dirty="0" smtClean="0">
                <a:solidFill>
                  <a:schemeClr val="accent2"/>
                </a:solidFill>
              </a:rPr>
              <a:t>/4</a:t>
            </a:r>
            <a:endParaRPr lang="cs-CZ" sz="3200" b="1" dirty="0">
              <a:solidFill>
                <a:schemeClr val="accent2"/>
              </a:solidFill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748310" y="5661248"/>
            <a:ext cx="16129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accent2"/>
                </a:solidFill>
              </a:rPr>
              <a:t>ϕ</a:t>
            </a:r>
            <a:r>
              <a:rPr lang="cs-CZ" sz="3200" b="1" baseline="-25000" dirty="0" smtClean="0">
                <a:solidFill>
                  <a:schemeClr val="accent2"/>
                </a:solidFill>
              </a:rPr>
              <a:t>t</a:t>
            </a:r>
            <a:r>
              <a:rPr lang="cs-CZ" sz="3200" b="1" dirty="0" smtClean="0">
                <a:solidFill>
                  <a:schemeClr val="accent2"/>
                </a:solidFill>
              </a:rPr>
              <a:t>= -</a:t>
            </a:r>
            <a:r>
              <a:rPr lang="el-GR" sz="3200" b="1" dirty="0" smtClean="0">
                <a:solidFill>
                  <a:schemeClr val="accent2"/>
                </a:solidFill>
              </a:rPr>
              <a:t>π</a:t>
            </a:r>
            <a:r>
              <a:rPr lang="cs-CZ" sz="3200" b="1" dirty="0" smtClean="0">
                <a:solidFill>
                  <a:schemeClr val="accent2"/>
                </a:solidFill>
              </a:rPr>
              <a:t>/4</a:t>
            </a:r>
            <a:endParaRPr 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42" grpId="0"/>
      <p:bldP spid="47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/>
        </p:nvCxnSpPr>
        <p:spPr>
          <a:xfrm>
            <a:off x="971601" y="6752110"/>
            <a:ext cx="4107573" cy="1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 rot="10800000">
            <a:off x="7485161" y="6309318"/>
            <a:ext cx="983852" cy="440732"/>
            <a:chOff x="5954886" y="6283600"/>
            <a:chExt cx="983852" cy="423814"/>
          </a:xfrm>
        </p:grpSpPr>
        <p:sp>
          <p:nvSpPr>
            <p:cNvPr id="10" name="Obdélník 9"/>
            <p:cNvSpPr/>
            <p:nvPr/>
          </p:nvSpPr>
          <p:spPr>
            <a:xfrm>
              <a:off x="5984748" y="6426984"/>
              <a:ext cx="691402" cy="2338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var L 7"/>
            <p:cNvSpPr/>
            <p:nvPr/>
          </p:nvSpPr>
          <p:spPr>
            <a:xfrm>
              <a:off x="5954886" y="6283600"/>
              <a:ext cx="983852" cy="423814"/>
            </a:xfrm>
            <a:prstGeom prst="corner">
              <a:avLst>
                <a:gd name="adj1" fmla="val 32419"/>
                <a:gd name="adj2" fmla="val 8097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8489006" y="6309318"/>
            <a:ext cx="403474" cy="440733"/>
          </a:xfrm>
          <a:solidFill>
            <a:srgbClr val="002060"/>
          </a:solidFill>
        </p:spPr>
        <p:txBody>
          <a:bodyPr/>
          <a:lstStyle/>
          <a:p>
            <a:fld id="{71EC3BA6-9D00-425F-A44B-C729E6B879F7}" type="slidenum">
              <a:rPr lang="en-US" sz="2000" smtClean="0">
                <a:solidFill>
                  <a:schemeClr val="bg1"/>
                </a:solidFill>
              </a:rPr>
              <a:t>9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6256020"/>
            <a:ext cx="1581105" cy="52702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152715" y="6317530"/>
            <a:ext cx="3804295" cy="0"/>
          </a:xfrm>
          <a:prstGeom prst="line">
            <a:avLst/>
          </a:prstGeom>
          <a:solidFill>
            <a:schemeClr val="tx2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councilforresponsiblegenetics.org/blog/image.axd?picture=2011%2f4%2fgene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081">
            <a:off x="-439456" y="208730"/>
            <a:ext cx="2915067" cy="20962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792088"/>
          </a:xfr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cs-CZ" dirty="0" smtClean="0"/>
              <a:t>fázový signál</a:t>
            </a:r>
            <a:endParaRPr lang="en-US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1899" r="7157"/>
          <a:stretch/>
        </p:blipFill>
        <p:spPr>
          <a:xfrm>
            <a:off x="1691680" y="3533360"/>
            <a:ext cx="5396248" cy="2711994"/>
          </a:xfrm>
          <a:prstGeom prst="rect">
            <a:avLst/>
          </a:prstGeom>
        </p:spPr>
      </p:pic>
      <p:sp>
        <p:nvSpPr>
          <p:cNvPr id="39" name="TextovéPole 38"/>
          <p:cNvSpPr txBox="1"/>
          <p:nvPr/>
        </p:nvSpPr>
        <p:spPr>
          <a:xfrm>
            <a:off x="578414" y="1196752"/>
            <a:ext cx="3633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&gt;sequence1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AACGTGAAGTGCCGTAGTTGCCAG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&gt;sequence2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AGGCTATCTCATGCGTACGCTACG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&gt;sequence3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TGAGCGAAACGTGAAGTGCACGTG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&gt;sequence4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TGAGCAGTTGCCACGTGAAGTGCA</a:t>
            </a: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78" y="1191521"/>
            <a:ext cx="4718099" cy="23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23864</TotalTime>
  <Words>511</Words>
  <Application>Microsoft Office PowerPoint</Application>
  <PresentationFormat>Předvádění na obrazovce (4:3)</PresentationFormat>
  <Paragraphs>205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Rychlá deterministická vizualizace shotgun metagenomických dat</vt:lpstr>
      <vt:lpstr>současná metagenomika</vt:lpstr>
      <vt:lpstr>identifikace sekvencí</vt:lpstr>
      <vt:lpstr>alignment-free přístup</vt:lpstr>
      <vt:lpstr>vizualizace</vt:lpstr>
      <vt:lpstr>genomický signál</vt:lpstr>
      <vt:lpstr>nukleotidový čtyřstěn</vt:lpstr>
      <vt:lpstr>komplexní reprezentace</vt:lpstr>
      <vt:lpstr>fázový signál</vt:lpstr>
      <vt:lpstr>Hjorthovy deskriptory</vt:lpstr>
      <vt:lpstr>automatické „škatulkování“</vt:lpstr>
      <vt:lpstr>automatické „škatulkování“</vt:lpstr>
      <vt:lpstr>výsledky</vt:lpstr>
      <vt:lpstr>shrnutí</vt:lpstr>
      <vt:lpstr>děkuji za pozornost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Helča</dc:creator>
  <cp:lastModifiedBy>SEDLAR</cp:lastModifiedBy>
  <cp:revision>190</cp:revision>
  <dcterms:created xsi:type="dcterms:W3CDTF">2012-05-24T08:55:36Z</dcterms:created>
  <dcterms:modified xsi:type="dcterms:W3CDTF">2016-06-12T20:30:52Z</dcterms:modified>
</cp:coreProperties>
</file>