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654" r:id="rId1"/>
    <p:sldMasterId id="2147485436" r:id="rId2"/>
    <p:sldMasterId id="2147486088" r:id="rId3"/>
  </p:sldMasterIdLst>
  <p:notesMasterIdLst>
    <p:notesMasterId r:id="rId21"/>
  </p:notesMasterIdLst>
  <p:handoutMasterIdLst>
    <p:handoutMasterId r:id="rId22"/>
  </p:handoutMasterIdLst>
  <p:sldIdLst>
    <p:sldId id="468" r:id="rId4"/>
    <p:sldId id="469" r:id="rId5"/>
    <p:sldId id="470" r:id="rId6"/>
    <p:sldId id="472" r:id="rId7"/>
    <p:sldId id="473" r:id="rId8"/>
    <p:sldId id="478" r:id="rId9"/>
    <p:sldId id="482" r:id="rId10"/>
    <p:sldId id="483" r:id="rId11"/>
    <p:sldId id="484" r:id="rId12"/>
    <p:sldId id="485" r:id="rId13"/>
    <p:sldId id="486" r:id="rId14"/>
    <p:sldId id="487" r:id="rId15"/>
    <p:sldId id="479" r:id="rId16"/>
    <p:sldId id="474" r:id="rId17"/>
    <p:sldId id="477" r:id="rId18"/>
    <p:sldId id="475" r:id="rId19"/>
    <p:sldId id="488" r:id="rId20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5901"/>
    <a:srgbClr val="1CC3DB"/>
    <a:srgbClr val="0058B0"/>
    <a:srgbClr val="FFFFFF"/>
    <a:srgbClr val="FFE469"/>
    <a:srgbClr val="FFFF6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2294" autoAdjust="0"/>
  </p:normalViewPr>
  <p:slideViewPr>
    <p:cSldViewPr>
      <p:cViewPr varScale="1">
        <p:scale>
          <a:sx n="93" d="100"/>
          <a:sy n="93" d="100"/>
        </p:scale>
        <p:origin x="12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4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charset="0"/>
              </a:defRPr>
            </a:lvl1pPr>
          </a:lstStyle>
          <a:p>
            <a:fld id="{53D7806F-8A9C-D745-A369-A93E0E67CB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64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charset="0"/>
              </a:defRPr>
            </a:lvl1pPr>
          </a:lstStyle>
          <a:p>
            <a:fld id="{69015BA6-9D29-494F-8DA7-DC80B6F2FB8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723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/>
        <a:ea typeface="ＭＳ Ｐゴシック" charset="0"/>
        <a:cs typeface="Geneva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/>
        <a:ea typeface="Geneva" pitchFamily="-112" charset="0"/>
        <a:cs typeface="Geneva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/>
        <a:ea typeface="Geneva" pitchFamily="-112" charset="0"/>
        <a:cs typeface="Geneva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/>
        <a:ea typeface="Geneva" pitchFamily="-112" charset="0"/>
        <a:cs typeface="Geneva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/>
        <a:ea typeface="Geneva" pitchFamily="-112" charset="0"/>
        <a:cs typeface="Geneva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004080"/>
              </a:buClr>
              <a:buFont typeface="Arial" charset="0"/>
              <a:buChar char="•"/>
            </a:pPr>
            <a:endParaRPr lang="en-GB" dirty="0" smtClean="0">
              <a:solidFill>
                <a:srgbClr val="000000"/>
              </a:solidFill>
              <a:latin typeface="Corbel" charset="0"/>
            </a:endParaRPr>
          </a:p>
          <a:p>
            <a:pPr>
              <a:spcBef>
                <a:spcPct val="20000"/>
              </a:spcBef>
              <a:buClr>
                <a:srgbClr val="004080"/>
              </a:buClr>
              <a:buFont typeface="Arial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Corbel" charset="0"/>
              </a:rPr>
              <a:t>ELIXIR as information commons of European Life-science research – connected set of infrastructure</a:t>
            </a:r>
            <a:r>
              <a:rPr lang="en-GB" baseline="0" dirty="0" smtClean="0">
                <a:solidFill>
                  <a:srgbClr val="000000"/>
                </a:solidFill>
                <a:latin typeface="Corbel" charset="0"/>
              </a:rPr>
              <a:t> services and data to support researchers and projects</a:t>
            </a:r>
          </a:p>
          <a:p>
            <a:pPr>
              <a:spcBef>
                <a:spcPct val="20000"/>
              </a:spcBef>
              <a:buClr>
                <a:srgbClr val="004080"/>
              </a:buClr>
              <a:buFont typeface="Arial" charset="0"/>
              <a:buChar char="•"/>
            </a:pPr>
            <a:endParaRPr lang="en-GB" baseline="0" dirty="0" smtClean="0">
              <a:solidFill>
                <a:srgbClr val="000000"/>
              </a:solidFill>
              <a:latin typeface="Corbel" charset="0"/>
            </a:endParaRPr>
          </a:p>
          <a:p>
            <a:pPr>
              <a:spcBef>
                <a:spcPct val="20000"/>
              </a:spcBef>
              <a:buClr>
                <a:srgbClr val="004080"/>
              </a:buClr>
              <a:buFont typeface="Arial" charset="0"/>
              <a:buChar char="•"/>
            </a:pPr>
            <a:r>
              <a:rPr lang="en-GB" baseline="0" dirty="0" smtClean="0">
                <a:solidFill>
                  <a:srgbClr val="000000"/>
                </a:solidFill>
                <a:latin typeface="Corbel" charset="0"/>
              </a:rPr>
              <a:t> While ELIXIR is emerging – working hard towards the formal launch of the infrastructure  in December there is a long</a:t>
            </a:r>
            <a:r>
              <a:rPr lang="en-GB" dirty="0" smtClean="0">
                <a:solidFill>
                  <a:srgbClr val="000000"/>
                </a:solidFill>
                <a:latin typeface="Corbel" charset="0"/>
              </a:rPr>
              <a:t> history of the nodes – EBI 20yrs, SIB 15 </a:t>
            </a:r>
            <a:r>
              <a:rPr lang="en-GB" dirty="0" err="1" smtClean="0">
                <a:solidFill>
                  <a:srgbClr val="000000"/>
                </a:solidFill>
                <a:latin typeface="Corbel" charset="0"/>
              </a:rPr>
              <a:t>yrs</a:t>
            </a:r>
            <a:r>
              <a:rPr lang="en-GB" dirty="0" smtClean="0">
                <a:solidFill>
                  <a:srgbClr val="000000"/>
                </a:solidFill>
                <a:latin typeface="Corbel" charset="0"/>
              </a:rPr>
              <a:t>, Norwegian network &gt;10yrs, NBIC transitioning into coordinated tech centre for life sciences</a:t>
            </a:r>
          </a:p>
          <a:p>
            <a:pPr>
              <a:spcBef>
                <a:spcPct val="20000"/>
              </a:spcBef>
              <a:buClr>
                <a:srgbClr val="004080"/>
              </a:buClr>
              <a:buFont typeface="Arial" charset="0"/>
              <a:buChar char="•"/>
            </a:pPr>
            <a:endParaRPr lang="en-GB" dirty="0" smtClean="0">
              <a:solidFill>
                <a:srgbClr val="000000"/>
              </a:solidFill>
              <a:latin typeface="Corbel" charset="0"/>
            </a:endParaRPr>
          </a:p>
          <a:p>
            <a:pPr>
              <a:spcBef>
                <a:spcPct val="20000"/>
              </a:spcBef>
              <a:buClr>
                <a:srgbClr val="004080"/>
              </a:buClr>
              <a:buFont typeface="Arial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Corbel" charset="0"/>
              </a:rPr>
              <a:t>Trend also in academia with research infrastructure / technology platform to drive capital utilisation and specialization as technologies become more complex</a:t>
            </a:r>
          </a:p>
          <a:p>
            <a:pPr>
              <a:spcBef>
                <a:spcPct val="20000"/>
              </a:spcBef>
              <a:buClr>
                <a:srgbClr val="004080"/>
              </a:buClr>
              <a:buFont typeface="Arial" charset="0"/>
              <a:buChar char="•"/>
            </a:pPr>
            <a:endParaRPr lang="en-GB" dirty="0" smtClean="0">
              <a:solidFill>
                <a:srgbClr val="000000"/>
              </a:solidFill>
              <a:latin typeface="Corbel" charset="0"/>
            </a:endParaRPr>
          </a:p>
          <a:p>
            <a:pPr>
              <a:spcBef>
                <a:spcPct val="20000"/>
              </a:spcBef>
              <a:buClr>
                <a:srgbClr val="004080"/>
              </a:buClr>
              <a:buFont typeface="Arial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Corbel" charset="0"/>
              </a:rPr>
              <a:t>Talk you through a</a:t>
            </a:r>
            <a:r>
              <a:rPr lang="en-GB" baseline="0" dirty="0" smtClean="0">
                <a:solidFill>
                  <a:srgbClr val="000000"/>
                </a:solidFill>
                <a:latin typeface="Corbel" charset="0"/>
              </a:rPr>
              <a:t> bit of background and drivers for the infrastructure, where we are in the process of building elixir and also try to give you a flavour of the services that will be provided – hopefully showing how they fit in and connect with the </a:t>
            </a:r>
            <a:r>
              <a:rPr lang="en-GB" baseline="0" dirty="0" err="1" smtClean="0">
                <a:solidFill>
                  <a:srgbClr val="000000"/>
                </a:solidFill>
                <a:latin typeface="Corbel" charset="0"/>
              </a:rPr>
              <a:t>eInfrastructures</a:t>
            </a:r>
            <a:r>
              <a:rPr lang="en-GB" baseline="0" dirty="0" smtClean="0">
                <a:solidFill>
                  <a:srgbClr val="000000"/>
                </a:solidFill>
                <a:latin typeface="Corbel" charset="0"/>
              </a:rPr>
              <a:t> and other biomedical </a:t>
            </a:r>
            <a:r>
              <a:rPr lang="en-GB" baseline="0" dirty="0" err="1" smtClean="0">
                <a:solidFill>
                  <a:srgbClr val="000000"/>
                </a:solidFill>
                <a:latin typeface="Corbel" charset="0"/>
              </a:rPr>
              <a:t>infrastructrures</a:t>
            </a:r>
            <a:endParaRPr lang="en-GB" dirty="0" smtClean="0">
              <a:solidFill>
                <a:srgbClr val="000000"/>
              </a:solidFill>
              <a:latin typeface="Corbel" charset="0"/>
            </a:endParaRPr>
          </a:p>
          <a:p>
            <a:pPr>
              <a:spcBef>
                <a:spcPct val="20000"/>
              </a:spcBef>
              <a:buClr>
                <a:srgbClr val="004080"/>
              </a:buClr>
              <a:buFont typeface="Arial" charset="0"/>
              <a:buChar char="•"/>
            </a:pPr>
            <a:endParaRPr lang="en-GB" dirty="0" smtClean="0">
              <a:solidFill>
                <a:srgbClr val="000000"/>
              </a:solidFill>
              <a:latin typeface="Corbel" charset="0"/>
            </a:endParaRPr>
          </a:p>
          <a:p>
            <a:pPr>
              <a:spcBef>
                <a:spcPct val="20000"/>
              </a:spcBef>
              <a:buClr>
                <a:srgbClr val="004080"/>
              </a:buClr>
              <a:buFont typeface="Arial" charset="0"/>
              <a:buChar char="•"/>
            </a:pPr>
            <a:endParaRPr lang="en-GB" dirty="0" smtClean="0">
              <a:solidFill>
                <a:srgbClr val="000000"/>
              </a:solidFill>
              <a:latin typeface="Corbel" charset="0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15BA6-9D29-494F-8DA7-DC80B6F2FB8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19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jpeg"/><Relationship Id="rId4" Type="http://schemas.openxmlformats.org/officeDocument/2006/relationships/image" Target="../media/image5.gi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fld id="{242BF2F7-7926-E945-BF34-C21389EC81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6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fld id="{98CB6A58-CF89-4246-8612-985399AB23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8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fld id="{40474E65-C746-104B-8F84-A573850858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48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lixir_helix_200_2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69413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elixir_1_RZ_mac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373688"/>
            <a:ext cx="18208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930400" y="4797425"/>
            <a:ext cx="65278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sz="2000" i="1" smtClean="0">
                <a:solidFill>
                  <a:srgbClr val="FF6600"/>
                </a:solidFill>
                <a:latin typeface="Corbel" pitchFamily="34" charset="0"/>
                <a:ea typeface="Geneva" charset="-128"/>
                <a:cs typeface="+mn-cs"/>
              </a:rPr>
              <a:t>European Life Sciences Infrastructure for Biological Information</a:t>
            </a:r>
          </a:p>
          <a:p>
            <a:pPr algn="r">
              <a:defRPr/>
            </a:pPr>
            <a:r>
              <a:rPr lang="en-US" i="1" smtClean="0">
                <a:solidFill>
                  <a:srgbClr val="003F41"/>
                </a:solidFill>
                <a:latin typeface="Corbel" pitchFamily="34" charset="0"/>
                <a:ea typeface="Geneva" charset="-128"/>
                <a:cs typeface="+mn-cs"/>
              </a:rPr>
              <a:t>www.elixir-europe.org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1225021"/>
          </a:xfrm>
        </p:spPr>
        <p:txBody>
          <a:bodyPr>
            <a:normAutofit/>
          </a:bodyPr>
          <a:lstStyle>
            <a:lvl1pPr algn="r">
              <a:defRPr sz="5000" b="1">
                <a:solidFill>
                  <a:schemeClr val="tx2">
                    <a:lumMod val="50000"/>
                  </a:schemeClr>
                </a:solidFill>
                <a:latin typeface="Corbel"/>
                <a:cs typeface="Corbe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641600" y="4074740"/>
            <a:ext cx="5816600" cy="899583"/>
          </a:xfrm>
        </p:spPr>
        <p:txBody>
          <a:bodyPr>
            <a:normAutofit/>
          </a:bodyPr>
          <a:lstStyle>
            <a:lvl1pPr marL="0" indent="0" algn="r">
              <a:buNone/>
              <a:defRPr sz="2900">
                <a:solidFill>
                  <a:srgbClr val="003F41"/>
                </a:solidFill>
                <a:latin typeface="Corbel"/>
                <a:cs typeface="Corbel"/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150813"/>
            <a:ext cx="1603375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Corbel" charset="0"/>
              </a:defRPr>
            </a:lvl1pPr>
          </a:lstStyle>
          <a:p>
            <a:fld id="{C3A3B289-84F0-344C-B53C-E17AF635BB8C}" type="datetime1">
              <a:rPr lang="en-GB"/>
              <a:pPr/>
              <a:t>21/06/2016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0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4C86A-FF62-974A-BC13-EADB0758433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841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F90DA-3818-9846-9E1B-EBB00803029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136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BFC4C-30FB-CE4E-9361-15E875DD3D3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953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E077C-E8FE-5747-A44D-531CA1C054D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001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BA69A-0DCE-3B43-8E6E-C0076DE76AC9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329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BA6E3-77BB-B344-BA4F-23998A06B52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613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2017A-2309-3B4D-9A16-EB6C009CCE0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11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fld id="{E9DF210F-937A-7343-B154-BB8C704E9A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89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C4FC3-9056-1342-9F84-73DDA793F9C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530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673F2-6EB0-544B-AEBE-4175C419EAF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940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038350" cy="5265738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962650" cy="5265738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BDFE9-C8A1-F74B-9019-A2345856BA7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541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874896"/>
            <a:ext cx="7200800" cy="387798"/>
          </a:xfrm>
          <a:prstGeom prst="rect">
            <a:avLst/>
          </a:prstGeom>
        </p:spPr>
        <p:txBody>
          <a:bodyPr lIns="144000" tIns="0" rIns="0" bIns="0" anchor="b" anchorCtr="0">
            <a:spAutoFit/>
          </a:bodyPr>
          <a:lstStyle>
            <a:lvl1pPr algn="l">
              <a:lnSpc>
                <a:spcPct val="90000"/>
              </a:lnSpc>
              <a:defRPr sz="2800" b="1">
                <a:solidFill>
                  <a:srgbClr val="E6000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161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3505" y="1484784"/>
            <a:ext cx="8356990" cy="4993491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buClr>
                <a:srgbClr val="E60003"/>
              </a:buClr>
              <a:buFont typeface="Arial" pitchFamily="34" charset="0"/>
              <a:buChar char="●"/>
              <a:defRPr sz="18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  <a:lvl2pPr marL="449263" indent="-182563">
              <a:buClr>
                <a:srgbClr val="E60003"/>
              </a:buClr>
              <a:buFont typeface="Arial" pitchFamily="34" charset="0"/>
              <a:buChar char="•"/>
              <a:defRPr sz="1600" i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23888" indent="-174625">
              <a:buClr>
                <a:schemeClr val="tx1">
                  <a:lumMod val="50000"/>
                  <a:lumOff val="50000"/>
                </a:schemeClr>
              </a:buClr>
              <a:defRPr sz="1400" i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806450" indent="-182563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-"/>
              <a:defRPr sz="1200" i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346200" indent="-274638">
              <a:defRPr sz="1200"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51520" y="874896"/>
            <a:ext cx="7200800" cy="387798"/>
          </a:xfrm>
          <a:prstGeom prst="rect">
            <a:avLst/>
          </a:prstGeom>
        </p:spPr>
        <p:txBody>
          <a:bodyPr lIns="144000" tIns="0" rIns="0" bIns="0" anchor="b" anchorCtr="0">
            <a:spAutoFit/>
          </a:bodyPr>
          <a:lstStyle>
            <a:lvl1pPr algn="l">
              <a:lnSpc>
                <a:spcPct val="90000"/>
              </a:lnSpc>
              <a:defRPr sz="2800" b="1">
                <a:solidFill>
                  <a:srgbClr val="E6000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62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 userDrawn="1"/>
        </p:nvCxnSpPr>
        <p:spPr>
          <a:xfrm>
            <a:off x="4572000" y="1484784"/>
            <a:ext cx="0" cy="512088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4032448" cy="4968552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buClr>
                <a:srgbClr val="E60003"/>
              </a:buClr>
              <a:buFont typeface="Arial" pitchFamily="34" charset="0"/>
              <a:buChar char="●"/>
              <a:defRPr sz="18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  <a:lvl2pPr marL="449263" indent="-182563">
              <a:buClr>
                <a:srgbClr val="E60003"/>
              </a:buClr>
              <a:buFont typeface="Arial" pitchFamily="34" charset="0"/>
              <a:buChar char="•"/>
              <a:defRPr sz="1600" i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23888" indent="-174625">
              <a:buClr>
                <a:schemeClr val="tx1">
                  <a:lumMod val="50000"/>
                  <a:lumOff val="50000"/>
                </a:schemeClr>
              </a:buClr>
              <a:defRPr sz="1400" i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806450" indent="-182563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-"/>
              <a:defRPr sz="1200" i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346200" indent="-274638">
              <a:defRPr sz="1200"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8" name="Espace réservé du contenu 2"/>
          <p:cNvSpPr>
            <a:spLocks noGrp="1"/>
          </p:cNvSpPr>
          <p:nvPr>
            <p:ph idx="10"/>
          </p:nvPr>
        </p:nvSpPr>
        <p:spPr>
          <a:xfrm>
            <a:off x="4716016" y="1484784"/>
            <a:ext cx="4032448" cy="4968552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buClr>
                <a:srgbClr val="E60003"/>
              </a:buClr>
              <a:buFont typeface="Arial" pitchFamily="34" charset="0"/>
              <a:buChar char="●"/>
              <a:defRPr sz="18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  <a:lvl2pPr marL="449263" indent="-182563">
              <a:buClr>
                <a:srgbClr val="E60003"/>
              </a:buClr>
              <a:buFont typeface="Arial" pitchFamily="34" charset="0"/>
              <a:buChar char="•"/>
              <a:defRPr sz="1600" i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23888" indent="-174625">
              <a:buClr>
                <a:schemeClr val="tx1">
                  <a:lumMod val="50000"/>
                  <a:lumOff val="50000"/>
                </a:schemeClr>
              </a:buClr>
              <a:defRPr sz="1400" i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806450" indent="-182563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-"/>
              <a:defRPr sz="1200" i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346200" indent="-274638">
              <a:defRPr sz="1200"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251520" y="874896"/>
            <a:ext cx="7200800" cy="387798"/>
          </a:xfrm>
          <a:prstGeom prst="rect">
            <a:avLst/>
          </a:prstGeom>
        </p:spPr>
        <p:txBody>
          <a:bodyPr lIns="144000" tIns="0" rIns="0" bIns="0" anchor="b" anchorCtr="0">
            <a:spAutoFit/>
          </a:bodyPr>
          <a:lstStyle>
            <a:lvl1pPr algn="l">
              <a:lnSpc>
                <a:spcPct val="90000"/>
              </a:lnSpc>
              <a:defRPr sz="2800" b="1">
                <a:solidFill>
                  <a:srgbClr val="E6000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322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412776"/>
            <a:ext cx="5040000" cy="5040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8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3240000" cy="5040000"/>
          </a:xfrm>
          <a:prstGeom prst="rect">
            <a:avLst/>
          </a:prstGeom>
        </p:spPr>
        <p:txBody>
          <a:bodyPr lIns="0" tIns="0" bIns="0"/>
          <a:lstStyle>
            <a:lvl1pPr marL="552450" indent="-285750">
              <a:buNone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lang="fr-FR" sz="1600" i="0" kern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66700" lvl="0" indent="-266700" algn="l" defTabSz="914400" rtl="0" eaLnBrk="1" latinLnBrk="0" hangingPunct="1">
              <a:spcBef>
                <a:spcPct val="20000"/>
              </a:spcBef>
              <a:buClr>
                <a:srgbClr val="E60003"/>
              </a:buClr>
              <a:buFont typeface="Arial" pitchFamily="34" charset="0"/>
              <a:buChar char="●"/>
            </a:pPr>
            <a:r>
              <a:rPr lang="fr-FR" dirty="0" smtClean="0"/>
              <a:t>Modifiez les styles du texte du masque</a:t>
            </a:r>
          </a:p>
          <a:p>
            <a:pPr marL="449263" lvl="1" indent="-182563" algn="l" defTabSz="914400" rtl="0" eaLnBrk="1" latinLnBrk="0" hangingPunct="1">
              <a:spcBef>
                <a:spcPct val="20000"/>
              </a:spcBef>
              <a:buClr>
                <a:srgbClr val="E60003"/>
              </a:buClr>
              <a:buFont typeface="Arial" pitchFamily="34" charset="0"/>
              <a:buChar char="•"/>
            </a:pPr>
            <a:r>
              <a:rPr lang="fr-FR" dirty="0" smtClean="0"/>
              <a:t>Deuxième niveau</a:t>
            </a:r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251520" y="874896"/>
            <a:ext cx="7200800" cy="387798"/>
          </a:xfrm>
          <a:prstGeom prst="rect">
            <a:avLst/>
          </a:prstGeom>
        </p:spPr>
        <p:txBody>
          <a:bodyPr lIns="144000" tIns="0" rIns="0" bIns="0" anchor="b" anchorCtr="0">
            <a:spAutoFit/>
          </a:bodyPr>
          <a:lstStyle>
            <a:lvl1pPr algn="l">
              <a:lnSpc>
                <a:spcPct val="90000"/>
              </a:lnSpc>
              <a:defRPr sz="2800" b="1">
                <a:solidFill>
                  <a:srgbClr val="E6000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835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2304256" cy="15841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fr-FR" sz="18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844168" y="1484784"/>
            <a:ext cx="5904296" cy="4968552"/>
          </a:xfrm>
          <a:prstGeom prst="rect">
            <a:avLst/>
          </a:prstGeom>
        </p:spPr>
        <p:txBody>
          <a:bodyPr lIns="0" tIns="0" bIns="0"/>
          <a:lstStyle>
            <a:lvl1pPr marL="552450" indent="-285750">
              <a:buNone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lang="fr-FR" sz="1600" i="0" kern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66700" lvl="0" indent="-266700" algn="l" defTabSz="914400" rtl="0" eaLnBrk="1" latinLnBrk="0" hangingPunct="1">
              <a:spcBef>
                <a:spcPct val="20000"/>
              </a:spcBef>
              <a:buClr>
                <a:srgbClr val="E60003"/>
              </a:buClr>
              <a:buFont typeface="Arial" pitchFamily="34" charset="0"/>
              <a:buChar char="●"/>
            </a:pPr>
            <a:r>
              <a:rPr lang="fr-FR" dirty="0" smtClean="0"/>
              <a:t>Modifiez les styles du texte du masque</a:t>
            </a:r>
          </a:p>
          <a:p>
            <a:pPr marL="449263" lvl="1" indent="-182563" algn="l" defTabSz="914400" rtl="0" eaLnBrk="1" latinLnBrk="0" hangingPunct="1">
              <a:spcBef>
                <a:spcPct val="20000"/>
              </a:spcBef>
              <a:buClr>
                <a:srgbClr val="E60003"/>
              </a:buClr>
              <a:buFont typeface="Arial" pitchFamily="34" charset="0"/>
              <a:buChar char="•"/>
            </a:pPr>
            <a:r>
              <a:rPr lang="fr-FR" dirty="0" smtClean="0"/>
              <a:t>Deuxième niveau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0"/>
          </p:nvPr>
        </p:nvSpPr>
        <p:spPr>
          <a:xfrm>
            <a:off x="395536" y="3176972"/>
            <a:ext cx="2304256" cy="15841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fr-FR" sz="18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1"/>
          </p:nvPr>
        </p:nvSpPr>
        <p:spPr>
          <a:xfrm>
            <a:off x="395536" y="4869160"/>
            <a:ext cx="2304256" cy="15841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fr-FR" sz="18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251520" y="874896"/>
            <a:ext cx="7200800" cy="387798"/>
          </a:xfrm>
          <a:prstGeom prst="rect">
            <a:avLst/>
          </a:prstGeom>
        </p:spPr>
        <p:txBody>
          <a:bodyPr lIns="144000" tIns="0" rIns="0" bIns="0" anchor="b" anchorCtr="0">
            <a:spAutoFit/>
          </a:bodyPr>
          <a:lstStyle>
            <a:lvl1pPr algn="l">
              <a:lnSpc>
                <a:spcPct val="90000"/>
              </a:lnSpc>
              <a:defRPr sz="2800" b="1">
                <a:solidFill>
                  <a:srgbClr val="E6000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56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63688" y="1340768"/>
            <a:ext cx="5486400" cy="410445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lang="fr-FR" sz="18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63688" y="5517232"/>
            <a:ext cx="5486400" cy="94887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251520" y="874896"/>
            <a:ext cx="7200800" cy="387798"/>
          </a:xfrm>
          <a:prstGeom prst="rect">
            <a:avLst/>
          </a:prstGeom>
        </p:spPr>
        <p:txBody>
          <a:bodyPr lIns="144000" tIns="0" rIns="0" bIns="0" anchor="b" anchorCtr="0">
            <a:spAutoFit/>
          </a:bodyPr>
          <a:lstStyle>
            <a:lvl1pPr algn="l">
              <a:lnSpc>
                <a:spcPct val="90000"/>
              </a:lnSpc>
              <a:defRPr sz="2800" b="1">
                <a:solidFill>
                  <a:srgbClr val="E6000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299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95536" y="5517232"/>
            <a:ext cx="8352928" cy="94887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0"/>
          </p:nvPr>
        </p:nvSpPr>
        <p:spPr>
          <a:xfrm>
            <a:off x="395300" y="1412875"/>
            <a:ext cx="8353400" cy="403234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lang="fr-FR" sz="18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251520" y="874896"/>
            <a:ext cx="7200800" cy="387798"/>
          </a:xfrm>
          <a:prstGeom prst="rect">
            <a:avLst/>
          </a:prstGeom>
        </p:spPr>
        <p:txBody>
          <a:bodyPr lIns="144000" tIns="0" rIns="0" bIns="0" anchor="b" anchorCtr="0">
            <a:spAutoFit/>
          </a:bodyPr>
          <a:lstStyle>
            <a:lvl1pPr algn="l">
              <a:lnSpc>
                <a:spcPct val="90000"/>
              </a:lnSpc>
              <a:defRPr sz="2800" b="1">
                <a:solidFill>
                  <a:srgbClr val="E6000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251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fld id="{95E1876F-E045-E04C-B890-AAD9FD31F1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0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95536" y="5517232"/>
            <a:ext cx="8352928" cy="94887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sz="quarter" idx="11"/>
          </p:nvPr>
        </p:nvSpPr>
        <p:spPr>
          <a:xfrm>
            <a:off x="395039" y="1412776"/>
            <a:ext cx="8353425" cy="40322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lang="fr-FR" sz="18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251520" y="874896"/>
            <a:ext cx="7200800" cy="387798"/>
          </a:xfrm>
          <a:prstGeom prst="rect">
            <a:avLst/>
          </a:prstGeom>
        </p:spPr>
        <p:txBody>
          <a:bodyPr lIns="144000" tIns="0" rIns="0" bIns="0" anchor="b" anchorCtr="0">
            <a:spAutoFit/>
          </a:bodyPr>
          <a:lstStyle>
            <a:lvl1pPr algn="l">
              <a:lnSpc>
                <a:spcPct val="90000"/>
              </a:lnSpc>
              <a:defRPr sz="2800" b="1">
                <a:solidFill>
                  <a:srgbClr val="E6000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398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95536" y="5517232"/>
            <a:ext cx="8352928" cy="94887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0"/>
          </p:nvPr>
        </p:nvSpPr>
        <p:spPr>
          <a:xfrm>
            <a:off x="395288" y="1412775"/>
            <a:ext cx="8353176" cy="403244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lang="fr-FR" sz="18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251520" y="874896"/>
            <a:ext cx="7200800" cy="387798"/>
          </a:xfrm>
          <a:prstGeom prst="rect">
            <a:avLst/>
          </a:prstGeom>
        </p:spPr>
        <p:txBody>
          <a:bodyPr lIns="144000" tIns="0" rIns="0" bIns="0" anchor="b" anchorCtr="0">
            <a:spAutoFit/>
          </a:bodyPr>
          <a:lstStyle>
            <a:lvl1pPr algn="l">
              <a:lnSpc>
                <a:spcPct val="90000"/>
              </a:lnSpc>
              <a:defRPr sz="2800" b="1">
                <a:solidFill>
                  <a:srgbClr val="E6000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349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29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392526"/>
            <a:ext cx="1440160" cy="77928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1844824"/>
            <a:ext cx="4536504" cy="4039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51000" endPos="26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6879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1734" b="21796"/>
          <a:stretch/>
        </p:blipFill>
        <p:spPr>
          <a:xfrm>
            <a:off x="247028" y="1268760"/>
            <a:ext cx="8649945" cy="5382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392526"/>
            <a:ext cx="1440160" cy="77928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915" y="1412776"/>
            <a:ext cx="7204170" cy="5093968"/>
          </a:xfrm>
          <a:prstGeom prst="rect">
            <a:avLst/>
          </a:prstGeom>
          <a:ln>
            <a:noFill/>
          </a:ln>
          <a:effectLst>
            <a:outerShdw blurRad="152400" dist="139700" dir="2700000" algn="tl" rotWithShape="0">
              <a:srgbClr val="333333">
                <a:alpha val="8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162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70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6D02FA7-2D16-4084-AA85-92D0831FD937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6/21/2016</a:t>
            </a:fld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C0C65F5-FD89-4E1E-9BDB-C1367B93758F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44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fld id="{D5E46AD9-1691-E743-8E92-E6EB72733A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4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fld id="{3BEC7D63-CDAB-3548-8685-07B87517A8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4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fld id="{51062AC8-18C1-AA41-94DB-9A8EE0F316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88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fld id="{287CD6FC-1165-9C47-B41E-393585BB2D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9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fld id="{FBE26B01-0455-114D-9331-743EECA3D7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9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fld id="{641D3D03-4A98-DA4E-8B11-E9BD5E0EA3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072" r:id="rId1"/>
    <p:sldLayoutId id="2147486073" r:id="rId2"/>
    <p:sldLayoutId id="2147486074" r:id="rId3"/>
    <p:sldLayoutId id="2147486075" r:id="rId4"/>
    <p:sldLayoutId id="2147486076" r:id="rId5"/>
    <p:sldLayoutId id="2147486077" r:id="rId6"/>
    <p:sldLayoutId id="2147486078" r:id="rId7"/>
    <p:sldLayoutId id="2147486079" r:id="rId8"/>
    <p:sldLayoutId id="2147486080" r:id="rId9"/>
    <p:sldLayoutId id="2147486081" r:id="rId10"/>
    <p:sldLayoutId id="2147486082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E05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Corbel"/>
              </a:rPr>
              <a:t> 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 title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First level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375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Corbel" charset="0"/>
              </a:defRPr>
            </a:lvl1pPr>
          </a:lstStyle>
          <a:p>
            <a:fld id="{2ECE6676-9A9A-4643-8BEE-2EA159A6FBD2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10246" name="Picture 2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0200" y="6219825"/>
            <a:ext cx="7080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83" r:id="rId1"/>
    <p:sldLayoutId id="2147485988" r:id="rId2"/>
    <p:sldLayoutId id="2147485989" r:id="rId3"/>
    <p:sldLayoutId id="2147485990" r:id="rId4"/>
    <p:sldLayoutId id="2147485991" r:id="rId5"/>
    <p:sldLayoutId id="2147485992" r:id="rId6"/>
    <p:sldLayoutId id="2147485993" r:id="rId7"/>
    <p:sldLayoutId id="2147485994" r:id="rId8"/>
    <p:sldLayoutId id="2147485995" r:id="rId9"/>
    <p:sldLayoutId id="2147485996" r:id="rId10"/>
    <p:sldLayoutId id="2147485997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 pitchFamily="34" charset="0"/>
          <a:ea typeface="ＭＳ Ｐゴシック" charset="0"/>
          <a:cs typeface="Geneva" pitchFamily="-11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 pitchFamily="34" charset="0"/>
          <a:ea typeface="ＭＳ Ｐゴシック" charset="0"/>
          <a:cs typeface="Geneva" pitchFamily="-11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 pitchFamily="34" charset="0"/>
          <a:ea typeface="ＭＳ Ｐゴシック" charset="0"/>
          <a:cs typeface="Geneva" pitchFamily="-11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 pitchFamily="34" charset="0"/>
          <a:ea typeface="ＭＳ Ｐゴシック" charset="0"/>
          <a:cs typeface="Geneva" pitchFamily="-11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Corbel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Corbel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Corbel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Corbel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Corbel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371798" y="6724742"/>
            <a:ext cx="64807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18A5FAD2-76DB-4238-96CB-1F8BD50575A8}" type="slidenum">
              <a:rPr lang="fr-FR" sz="800" smtClean="0">
                <a:solidFill>
                  <a:prstClr val="white"/>
                </a:solidFill>
                <a:latin typeface="Arial Narrow" pitchFamily="34" charset="0"/>
                <a:ea typeface="+mn-ea"/>
                <a:cs typeface="Arial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800" dirty="0">
              <a:solidFill>
                <a:prstClr val="white"/>
              </a:solidFill>
              <a:latin typeface="Arial Narrow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4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89" r:id="rId1"/>
    <p:sldLayoutId id="2147486090" r:id="rId2"/>
    <p:sldLayoutId id="2147486091" r:id="rId3"/>
    <p:sldLayoutId id="2147486092" r:id="rId4"/>
    <p:sldLayoutId id="2147486093" r:id="rId5"/>
    <p:sldLayoutId id="2147486094" r:id="rId6"/>
    <p:sldLayoutId id="2147486095" r:id="rId7"/>
    <p:sldLayoutId id="2147486096" r:id="rId8"/>
    <p:sldLayoutId id="2147486097" r:id="rId9"/>
    <p:sldLayoutId id="2147486098" r:id="rId10"/>
    <p:sldLayoutId id="2147486099" r:id="rId11"/>
    <p:sldLayoutId id="2147486100" r:id="rId12"/>
    <p:sldLayoutId id="2147486102" r:id="rId13"/>
    <p:sldLayoutId id="2147486103" r:id="rId14"/>
  </p:sldLayoutIdLst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ss-watch.ac.uk/resources/governancemodels" TargetMode="External"/><Relationship Id="rId2" Type="http://schemas.openxmlformats.org/officeDocument/2006/relationships/hyperlink" Target="http://choosealicense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github.com/SoftDev4LS/open-source-software/blob/master/2016-05-12%20Open%20source%20policy%20draft%200.2.m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cmi.fit.cvut.cz/o-nas/robert-pergl/" TargetMode="External"/><Relationship Id="rId2" Type="http://schemas.openxmlformats.org/officeDocument/2006/relationships/hyperlink" Target="mailto:robert.pergl@fit.cvut.cz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muni.cz/people/4056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cev.eu/person/cerny-jiri/" TargetMode="External"/><Relationship Id="rId2" Type="http://schemas.openxmlformats.org/officeDocument/2006/relationships/hyperlink" Target="mailto:jiri.cerny@ibt.cas.cz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tourac.jan@gmail.com" TargetMode="External"/><Relationship Id="rId2" Type="http://schemas.openxmlformats.org/officeDocument/2006/relationships/hyperlink" Target="mailto:jiri.cerny@ibt.cas.cz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hyperlink" Target="http://loschmidt.chemi.muni.cz/pe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oftDev4LS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code.com/blog/2011/01/alpha-vs-beta-testing/" TargetMode="External"/><Relationship Id="rId7" Type="http://schemas.openxmlformats.org/officeDocument/2006/relationships/hyperlink" Target="https://www.reddit.com/" TargetMode="External"/><Relationship Id="rId2" Type="http://schemas.openxmlformats.org/officeDocument/2006/relationships/hyperlink" Target="http://www.testingexcellence.com/types-of-software-testing-complete-list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stackoverflow.com/" TargetMode="External"/><Relationship Id="rId5" Type="http://schemas.openxmlformats.org/officeDocument/2006/relationships/hyperlink" Target="https://en.wikipedia.org/wiki/Pair_programming" TargetMode="External"/><Relationship Id="rId4" Type="http://schemas.openxmlformats.org/officeDocument/2006/relationships/hyperlink" Target="https://en.wikipedia.org/wiki/Code_refactor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s.cs.washington.edu/~mernst/advice/version-control.html" TargetMode="External"/><Relationship Id="rId2" Type="http://schemas.openxmlformats.org/officeDocument/2006/relationships/hyperlink" Target="http://semver.org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ubtitle 2"/>
          <p:cNvSpPr>
            <a:spLocks noGrp="1"/>
          </p:cNvSpPr>
          <p:nvPr>
            <p:ph type="subTitle" idx="1"/>
          </p:nvPr>
        </p:nvSpPr>
        <p:spPr>
          <a:xfrm>
            <a:off x="899592" y="3573463"/>
            <a:ext cx="7560840" cy="10795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3400" i="1" dirty="0" smtClean="0">
                <a:solidFill>
                  <a:srgbClr val="003F41"/>
                </a:solidFill>
                <a:latin typeface="Corbel" charset="0"/>
                <a:ea typeface="ＭＳ Ｐゴシック" charset="0"/>
                <a:cs typeface="Arial" charset="0"/>
              </a:rPr>
              <a:t>Robert </a:t>
            </a:r>
            <a:r>
              <a:rPr lang="en-US" sz="3400" i="1" dirty="0" err="1" smtClean="0">
                <a:solidFill>
                  <a:srgbClr val="003F41"/>
                </a:solidFill>
                <a:latin typeface="Corbel" charset="0"/>
                <a:ea typeface="ＭＳ Ｐゴシック" charset="0"/>
                <a:cs typeface="Arial" charset="0"/>
              </a:rPr>
              <a:t>Pergl</a:t>
            </a:r>
            <a:r>
              <a:rPr lang="en-US" sz="3400" i="1" dirty="0" smtClean="0">
                <a:solidFill>
                  <a:srgbClr val="003F41"/>
                </a:solidFill>
                <a:latin typeface="Corbel" charset="0"/>
                <a:ea typeface="ＭＳ Ｐゴシック" charset="0"/>
                <a:cs typeface="Arial" charset="0"/>
              </a:rPr>
              <a:t>, </a:t>
            </a:r>
            <a:r>
              <a:rPr lang="en-US" sz="3400" i="1" dirty="0" err="1" smtClean="0">
                <a:latin typeface="Corbel" charset="0"/>
                <a:cs typeface="Arial" charset="0"/>
              </a:rPr>
              <a:t>Radka</a:t>
            </a:r>
            <a:r>
              <a:rPr lang="en-US" sz="3400" i="1" dirty="0" smtClean="0">
                <a:latin typeface="Corbel" charset="0"/>
                <a:cs typeface="Arial" charset="0"/>
              </a:rPr>
              <a:t> </a:t>
            </a:r>
            <a:r>
              <a:rPr lang="en-US" sz="3400" i="1" dirty="0" err="1" smtClean="0">
                <a:latin typeface="Corbel" charset="0"/>
                <a:cs typeface="Arial" charset="0"/>
              </a:rPr>
              <a:t>Svobodová</a:t>
            </a:r>
            <a:r>
              <a:rPr lang="en-US" sz="3400" i="1" dirty="0" smtClean="0">
                <a:latin typeface="Corbel" charset="0"/>
                <a:cs typeface="Arial" charset="0"/>
              </a:rPr>
              <a:t>, </a:t>
            </a:r>
            <a:r>
              <a:rPr lang="en-US" sz="3400" i="1" dirty="0" err="1" smtClean="0">
                <a:latin typeface="Corbel" charset="0"/>
                <a:cs typeface="Arial" charset="0"/>
              </a:rPr>
              <a:t>Jiří</a:t>
            </a:r>
            <a:r>
              <a:rPr lang="en-US" sz="3400" i="1" dirty="0" smtClean="0">
                <a:latin typeface="Corbel" charset="0"/>
                <a:cs typeface="Arial" charset="0"/>
              </a:rPr>
              <a:t> </a:t>
            </a:r>
            <a:r>
              <a:rPr lang="en-US" sz="3400" i="1" dirty="0" err="1" smtClean="0">
                <a:latin typeface="Corbel" charset="0"/>
                <a:cs typeface="Arial" charset="0"/>
              </a:rPr>
              <a:t>Černý</a:t>
            </a:r>
            <a:r>
              <a:rPr lang="en-US" sz="3400" i="1" dirty="0" smtClean="0">
                <a:latin typeface="Corbel" charset="0"/>
                <a:cs typeface="Arial" charset="0"/>
              </a:rPr>
              <a:t>, </a:t>
            </a:r>
            <a:r>
              <a:rPr lang="en-US" sz="3400" i="1" dirty="0">
                <a:latin typeface="Corbel" charset="0"/>
                <a:cs typeface="Arial" charset="0"/>
              </a:rPr>
              <a:t>Jan </a:t>
            </a:r>
            <a:r>
              <a:rPr lang="en-US" sz="3400" i="1" dirty="0" err="1" smtClean="0">
                <a:latin typeface="Corbel" charset="0"/>
                <a:cs typeface="Arial" charset="0"/>
              </a:rPr>
              <a:t>Štourač</a:t>
            </a:r>
            <a:endParaRPr lang="en-US" sz="3400" i="1" dirty="0" smtClean="0">
              <a:solidFill>
                <a:srgbClr val="003F41"/>
              </a:solidFill>
              <a:latin typeface="Corbel" charset="0"/>
              <a:ea typeface="ＭＳ Ｐゴシック" charset="0"/>
              <a:cs typeface="Arial" charset="0"/>
            </a:endParaRPr>
          </a:p>
          <a:p>
            <a:pPr eaLnBrk="1" hangingPunct="1"/>
            <a:r>
              <a:rPr lang="en-US" sz="3000" i="1" dirty="0" smtClean="0">
                <a:solidFill>
                  <a:srgbClr val="003F41"/>
                </a:solidFill>
                <a:latin typeface="Corbel" charset="0"/>
                <a:ea typeface="ＭＳ Ｐゴシック" charset="0"/>
                <a:cs typeface="Arial" charset="0"/>
              </a:rPr>
              <a:t>ELIXIR-CZ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205038"/>
            <a:ext cx="7772400" cy="164147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400" i="0" dirty="0" smtClean="0">
                <a:latin typeface="Corbel" charset="0"/>
                <a:ea typeface="ＭＳ Ｐゴシック" charset="0"/>
                <a:cs typeface="Arial" charset="0"/>
              </a:rPr>
              <a:t>Software Development </a:t>
            </a:r>
            <a:br>
              <a:rPr lang="en-GB" sz="4400" i="0" dirty="0" smtClean="0">
                <a:latin typeface="Corbel" charset="0"/>
                <a:ea typeface="ＭＳ Ｐゴシック" charset="0"/>
                <a:cs typeface="Arial" charset="0"/>
              </a:rPr>
            </a:br>
            <a:r>
              <a:rPr lang="en-GB" sz="4400" i="0" dirty="0" smtClean="0">
                <a:latin typeface="Corbel" charset="0"/>
                <a:ea typeface="ＭＳ Ｐゴシック" charset="0"/>
                <a:cs typeface="Arial" charset="0"/>
              </a:rPr>
              <a:t>for Life Sciences</a:t>
            </a:r>
            <a:endParaRPr lang="de-DE" sz="4000" dirty="0">
              <a:latin typeface="Corbe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2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err="1"/>
              <a:t>Metriky</a:t>
            </a:r>
            <a:r>
              <a:rPr lang="en-US" altLang="zh-CN" sz="2800" dirty="0"/>
              <a:t> a </a:t>
            </a:r>
            <a:r>
              <a:rPr lang="en-US" altLang="zh-CN" sz="2800" dirty="0" err="1"/>
              <a:t>nástroje</a:t>
            </a:r>
            <a:r>
              <a:rPr lang="zh-CN" altLang="en-US" sz="2800" dirty="0"/>
              <a:t> </a:t>
            </a:r>
            <a:r>
              <a:rPr lang="en-US" altLang="zh-CN" sz="2800" dirty="0"/>
              <a:t>pro </a:t>
            </a:r>
            <a:r>
              <a:rPr lang="en-US" altLang="zh-CN" sz="2800" dirty="0" err="1"/>
              <a:t>hodnocení</a:t>
            </a:r>
            <a:r>
              <a:rPr lang="zh-CN" altLang="en-US" sz="2800" dirty="0"/>
              <a:t> </a:t>
            </a:r>
            <a:r>
              <a:rPr lang="en-US" altLang="zh-CN" sz="2800" dirty="0" err="1"/>
              <a:t>kvality</a:t>
            </a:r>
            <a:r>
              <a:rPr lang="en-US" altLang="zh-CN" sz="2800" dirty="0"/>
              <a:t> </a:t>
            </a:r>
            <a:r>
              <a:rPr lang="en-US" altLang="zh-CN" sz="2800" dirty="0" err="1"/>
              <a:t>vývoje</a:t>
            </a:r>
            <a:r>
              <a:rPr lang="en-US" altLang="zh-CN" sz="2800" dirty="0"/>
              <a:t> SW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80728"/>
            <a:ext cx="8503096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Metriky 7-8: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Jsou realizovány review kódu?</a:t>
            </a:r>
            <a:endParaRPr lang="cs-CZ" dirty="0"/>
          </a:p>
          <a:p>
            <a:pPr lvl="1"/>
            <a:r>
              <a:rPr lang="cs-CZ" dirty="0"/>
              <a:t>Motivace: P</a:t>
            </a:r>
            <a:r>
              <a:rPr lang="cs-CZ" dirty="0" smtClean="0"/>
              <a:t>ravidelné review kódu vede ke zvýšení jeho kvality</a:t>
            </a:r>
            <a:endParaRPr lang="cs-CZ" dirty="0"/>
          </a:p>
          <a:p>
            <a:pPr lvl="1"/>
            <a:r>
              <a:rPr lang="cs-CZ" dirty="0"/>
              <a:t>Měření: </a:t>
            </a:r>
            <a:r>
              <a:rPr lang="cs-CZ" dirty="0" smtClean="0"/>
              <a:t>Informace ohledně code review jsou referencovány na webu software</a:t>
            </a:r>
          </a:p>
          <a:p>
            <a:pPr lvl="1"/>
            <a:endParaRPr lang="cs-CZ" dirty="0"/>
          </a:p>
          <a:p>
            <a:r>
              <a:rPr lang="cs-CZ" dirty="0" smtClean="0"/>
              <a:t>Je realizováno automatické testování?</a:t>
            </a:r>
            <a:endParaRPr lang="cs-CZ" dirty="0"/>
          </a:p>
          <a:p>
            <a:pPr lvl="1"/>
            <a:r>
              <a:rPr lang="cs-CZ" dirty="0"/>
              <a:t>Motivace: </a:t>
            </a:r>
            <a:r>
              <a:rPr lang="cs-CZ" dirty="0" smtClean="0"/>
              <a:t>Automatické testování snižuje množství chyb</a:t>
            </a:r>
            <a:endParaRPr lang="cs-CZ" dirty="0"/>
          </a:p>
          <a:p>
            <a:pPr lvl="1"/>
            <a:r>
              <a:rPr lang="cs-CZ" dirty="0"/>
              <a:t>Měření: </a:t>
            </a:r>
            <a:r>
              <a:rPr lang="cs-CZ" dirty="0" smtClean="0"/>
              <a:t>Informace o automatickém testování bude zaznamenána v BioTools</a:t>
            </a:r>
            <a:endParaRPr lang="cs-CZ" dirty="0"/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C86A-FF62-974A-BC13-EADB07584336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142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err="1"/>
              <a:t>Metriky</a:t>
            </a:r>
            <a:r>
              <a:rPr lang="en-US" altLang="zh-CN" sz="2800" dirty="0"/>
              <a:t> a </a:t>
            </a:r>
            <a:r>
              <a:rPr lang="en-US" altLang="zh-CN" sz="2800" dirty="0" err="1"/>
              <a:t>nástroje</a:t>
            </a:r>
            <a:r>
              <a:rPr lang="zh-CN" altLang="en-US" sz="2800" dirty="0"/>
              <a:t> </a:t>
            </a:r>
            <a:r>
              <a:rPr lang="en-US" altLang="zh-CN" sz="2800" dirty="0"/>
              <a:t>pro </a:t>
            </a:r>
            <a:r>
              <a:rPr lang="en-US" altLang="zh-CN" sz="2800" dirty="0" err="1"/>
              <a:t>hodnocení</a:t>
            </a:r>
            <a:r>
              <a:rPr lang="zh-CN" altLang="en-US" sz="2800" dirty="0"/>
              <a:t> </a:t>
            </a:r>
            <a:r>
              <a:rPr lang="en-US" altLang="zh-CN" sz="2800" dirty="0" err="1"/>
              <a:t>kvality</a:t>
            </a:r>
            <a:r>
              <a:rPr lang="en-US" altLang="zh-CN" sz="2800" dirty="0"/>
              <a:t> </a:t>
            </a:r>
            <a:r>
              <a:rPr lang="en-US" altLang="zh-CN" sz="2800" dirty="0" err="1"/>
              <a:t>vývoje</a:t>
            </a:r>
            <a:r>
              <a:rPr lang="en-US" altLang="zh-CN" sz="2800" dirty="0"/>
              <a:t> SW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80728"/>
            <a:ext cx="8503096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Metriky 9-10: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Je kód dokumentován?</a:t>
            </a:r>
            <a:endParaRPr lang="cs-CZ" dirty="0"/>
          </a:p>
          <a:p>
            <a:pPr lvl="1"/>
            <a:r>
              <a:rPr lang="cs-CZ" dirty="0"/>
              <a:t>Motivace: </a:t>
            </a:r>
            <a:r>
              <a:rPr lang="cs-CZ" dirty="0" smtClean="0"/>
              <a:t>Obsahuje kód komentáře, popis hlavních elementů apod.</a:t>
            </a:r>
            <a:endParaRPr lang="cs-CZ" dirty="0"/>
          </a:p>
          <a:p>
            <a:pPr lvl="1"/>
            <a:r>
              <a:rPr lang="cs-CZ" dirty="0"/>
              <a:t>Měření: </a:t>
            </a:r>
            <a:r>
              <a:rPr lang="cs-CZ" dirty="0" smtClean="0"/>
              <a:t>Poměr kódu a komentářů</a:t>
            </a:r>
          </a:p>
          <a:p>
            <a:pPr lvl="1"/>
            <a:endParaRPr lang="cs-CZ" dirty="0"/>
          </a:p>
          <a:p>
            <a:r>
              <a:rPr lang="cs-CZ" dirty="0" smtClean="0"/>
              <a:t>Jak vysoká je složitost kódu?</a:t>
            </a:r>
            <a:endParaRPr lang="cs-CZ" dirty="0"/>
          </a:p>
          <a:p>
            <a:pPr lvl="1"/>
            <a:r>
              <a:rPr lang="cs-CZ" dirty="0"/>
              <a:t>Motivace: </a:t>
            </a:r>
            <a:r>
              <a:rPr lang="cs-CZ" dirty="0" smtClean="0"/>
              <a:t>Čím složitější je kód, tím větší je jeho chybovost</a:t>
            </a:r>
            <a:endParaRPr lang="cs-CZ" dirty="0"/>
          </a:p>
          <a:p>
            <a:pPr lvl="1"/>
            <a:r>
              <a:rPr lang="cs-CZ" dirty="0"/>
              <a:t>Měření: </a:t>
            </a:r>
            <a:r>
              <a:rPr lang="cs-CZ" dirty="0" smtClean="0"/>
              <a:t>Měření cyklomatické složitosti</a:t>
            </a:r>
            <a:endParaRPr lang="cs-CZ" dirty="0"/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C86A-FF62-974A-BC13-EADB07584336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731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err="1"/>
              <a:t>Metriky</a:t>
            </a:r>
            <a:r>
              <a:rPr lang="en-US" altLang="zh-CN" sz="2800" dirty="0"/>
              <a:t> a </a:t>
            </a:r>
            <a:r>
              <a:rPr lang="en-US" altLang="zh-CN" sz="2800" dirty="0" err="1"/>
              <a:t>nástroje</a:t>
            </a:r>
            <a:r>
              <a:rPr lang="zh-CN" altLang="en-US" sz="2800" dirty="0"/>
              <a:t> </a:t>
            </a:r>
            <a:r>
              <a:rPr lang="en-US" altLang="zh-CN" sz="2800" dirty="0"/>
              <a:t>pro </a:t>
            </a:r>
            <a:r>
              <a:rPr lang="en-US" altLang="zh-CN" sz="2800" dirty="0" err="1"/>
              <a:t>hodnocení</a:t>
            </a:r>
            <a:r>
              <a:rPr lang="zh-CN" altLang="en-US" sz="2800" dirty="0"/>
              <a:t> </a:t>
            </a:r>
            <a:r>
              <a:rPr lang="en-US" altLang="zh-CN" sz="2800" dirty="0" err="1"/>
              <a:t>kvality</a:t>
            </a:r>
            <a:r>
              <a:rPr lang="en-US" altLang="zh-CN" sz="2800" dirty="0"/>
              <a:t> </a:t>
            </a:r>
            <a:r>
              <a:rPr lang="en-US" altLang="zh-CN" sz="2800" dirty="0" err="1"/>
              <a:t>vývoje</a:t>
            </a:r>
            <a:r>
              <a:rPr lang="en-US" altLang="zh-CN" sz="2800" dirty="0"/>
              <a:t> SW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80728"/>
            <a:ext cx="7927032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Další kroky: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Publikace metrik v rámci časopisu </a:t>
            </a:r>
            <a:r>
              <a:rPr lang="en-US" dirty="0" smtClean="0"/>
              <a:t>F1000Research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Další diskuse metrik a procesu jejich adaptace v rámci ELIXIRu na následujícím meetingu SW4LS</a:t>
            </a:r>
            <a:endParaRPr lang="cs-CZ" dirty="0"/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C86A-FF62-974A-BC13-EADB07584336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848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Open-source </a:t>
            </a:r>
            <a:r>
              <a:rPr lang="en-US" altLang="zh-CN" dirty="0" smtClean="0"/>
              <a:t>model </a:t>
            </a:r>
            <a:r>
              <a:rPr lang="en-US" altLang="zh-CN" dirty="0" err="1" smtClean="0"/>
              <a:t>vývoje</a:t>
            </a:r>
            <a:r>
              <a:rPr lang="en-US" altLang="zh-CN" dirty="0" smtClean="0"/>
              <a:t>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Obecně</a:t>
            </a:r>
            <a:r>
              <a:rPr lang="en-US" dirty="0" smtClean="0"/>
              <a:t> </a:t>
            </a:r>
            <a:r>
              <a:rPr lang="en-US" dirty="0" err="1" smtClean="0"/>
              <a:t>otevřený</a:t>
            </a:r>
            <a:r>
              <a:rPr lang="en-US" dirty="0" smtClean="0"/>
              <a:t> </a:t>
            </a:r>
            <a:r>
              <a:rPr lang="en-US" dirty="0" err="1" smtClean="0"/>
              <a:t>vývoj</a:t>
            </a:r>
            <a:r>
              <a:rPr lang="en-US" dirty="0" smtClean="0"/>
              <a:t>, </a:t>
            </a:r>
            <a:r>
              <a:rPr lang="en-US" dirty="0" err="1" smtClean="0">
                <a:hlinkClick r:id="rId2"/>
              </a:rPr>
              <a:t>různé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licence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 smtClean="0">
                <a:hlinkClick r:id="rId3"/>
              </a:rPr>
              <a:t>modely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řízení</a:t>
            </a:r>
            <a:r>
              <a:rPr lang="en-US" smtClean="0"/>
              <a:t>.</a:t>
            </a:r>
            <a:endParaRPr lang="en-US" dirty="0" smtClean="0"/>
          </a:p>
          <a:p>
            <a:r>
              <a:rPr lang="en-US" dirty="0" err="1" smtClean="0"/>
              <a:t>Může</a:t>
            </a:r>
            <a:r>
              <a:rPr lang="en-US" dirty="0" smtClean="0"/>
              <a:t> </a:t>
            </a:r>
            <a:r>
              <a:rPr lang="en-US" dirty="0" err="1" smtClean="0"/>
              <a:t>přispět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kvalitě</a:t>
            </a:r>
            <a:r>
              <a:rPr lang="en-US" dirty="0" smtClean="0"/>
              <a:t> a </a:t>
            </a:r>
            <a:r>
              <a:rPr lang="en-US" dirty="0" err="1" smtClean="0"/>
              <a:t>udržitelnosti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Zvyšuje</a:t>
            </a:r>
            <a:r>
              <a:rPr lang="en-US" dirty="0" smtClean="0"/>
              <a:t> </a:t>
            </a:r>
            <a:r>
              <a:rPr lang="en-US" dirty="0" err="1" smtClean="0"/>
              <a:t>transparentnost</a:t>
            </a:r>
            <a:r>
              <a:rPr lang="en-US" dirty="0" smtClean="0"/>
              <a:t>, </a:t>
            </a:r>
            <a:r>
              <a:rPr lang="en-US" dirty="0" err="1" smtClean="0"/>
              <a:t>objevitelnost</a:t>
            </a:r>
            <a:r>
              <a:rPr lang="en-US" dirty="0" smtClean="0"/>
              <a:t>, </a:t>
            </a:r>
            <a:r>
              <a:rPr lang="en-US" dirty="0" err="1" smtClean="0"/>
              <a:t>viditelnost</a:t>
            </a:r>
            <a:r>
              <a:rPr lang="en-US" dirty="0" smtClean="0"/>
              <a:t> a </a:t>
            </a:r>
            <a:r>
              <a:rPr lang="en-US" dirty="0" err="1" smtClean="0"/>
              <a:t>též</a:t>
            </a:r>
            <a:r>
              <a:rPr lang="en-US" dirty="0" smtClean="0"/>
              <a:t> </a:t>
            </a:r>
            <a:r>
              <a:rPr lang="en-US" dirty="0" err="1" smtClean="0"/>
              <a:t>zapojení</a:t>
            </a:r>
            <a:r>
              <a:rPr lang="en-US" dirty="0" smtClean="0"/>
              <a:t>, </a:t>
            </a:r>
            <a:r>
              <a:rPr lang="en-US" dirty="0" err="1" smtClean="0"/>
              <a:t>uznání</a:t>
            </a:r>
            <a:r>
              <a:rPr lang="en-US" dirty="0" smtClean="0"/>
              <a:t> a </a:t>
            </a:r>
            <a:r>
              <a:rPr lang="en-US" dirty="0" err="1" smtClean="0"/>
              <a:t>důvěru</a:t>
            </a:r>
            <a:r>
              <a:rPr lang="en-US" dirty="0" smtClean="0"/>
              <a:t> v </a:t>
            </a:r>
            <a:r>
              <a:rPr lang="en-US" dirty="0" err="1" smtClean="0"/>
              <a:t>komunitě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Maximalizuje</a:t>
            </a:r>
            <a:r>
              <a:rPr lang="en-US" dirty="0" smtClean="0"/>
              <a:t> </a:t>
            </a:r>
            <a:r>
              <a:rPr lang="en-US" dirty="0" err="1" smtClean="0"/>
              <a:t>reprodukovatelnost</a:t>
            </a:r>
            <a:r>
              <a:rPr lang="en-US" dirty="0" smtClean="0"/>
              <a:t> a </a:t>
            </a:r>
            <a:r>
              <a:rPr lang="en-US" dirty="0" err="1" smtClean="0"/>
              <a:t>znovupoužitelnost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Existuje</a:t>
            </a:r>
            <a:r>
              <a:rPr lang="en-US" dirty="0" smtClean="0"/>
              <a:t> </a:t>
            </a:r>
            <a:r>
              <a:rPr lang="en-US" dirty="0" err="1" smtClean="0"/>
              <a:t>řada</a:t>
            </a:r>
            <a:r>
              <a:rPr lang="en-US" dirty="0" smtClean="0"/>
              <a:t> </a:t>
            </a:r>
            <a:r>
              <a:rPr lang="en-US" dirty="0" err="1" smtClean="0"/>
              <a:t>mýtů</a:t>
            </a:r>
            <a:r>
              <a:rPr lang="en-US" dirty="0" smtClean="0"/>
              <a:t>, </a:t>
            </a:r>
            <a:r>
              <a:rPr lang="en-US" dirty="0" err="1" smtClean="0"/>
              <a:t>pochyb</a:t>
            </a:r>
            <a:r>
              <a:rPr lang="en-US" dirty="0" smtClean="0"/>
              <a:t> a </a:t>
            </a:r>
            <a:r>
              <a:rPr lang="en-US" dirty="0" err="1" smtClean="0"/>
              <a:t>strachů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Máme</a:t>
            </a:r>
            <a:r>
              <a:rPr lang="en-US" dirty="0" smtClean="0"/>
              <a:t> </a:t>
            </a:r>
            <a:r>
              <a:rPr lang="en-US" dirty="0" err="1" smtClean="0"/>
              <a:t>již</a:t>
            </a:r>
            <a:r>
              <a:rPr lang="en-US" dirty="0" smtClean="0"/>
              <a:t> </a:t>
            </a:r>
            <a:r>
              <a:rPr lang="en-US" dirty="0" err="1" smtClean="0"/>
              <a:t>poměrně</a:t>
            </a:r>
            <a:r>
              <a:rPr lang="en-US" dirty="0" smtClean="0"/>
              <a:t> </a:t>
            </a:r>
            <a:r>
              <a:rPr lang="en-US" dirty="0" err="1" smtClean="0"/>
              <a:t>zralý</a:t>
            </a:r>
            <a:r>
              <a:rPr lang="en-US" dirty="0" smtClean="0"/>
              <a:t> </a:t>
            </a:r>
            <a:r>
              <a:rPr lang="en-US" dirty="0" err="1" smtClean="0">
                <a:hlinkClick r:id="rId4"/>
              </a:rPr>
              <a:t>dokument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C86A-FF62-974A-BC13-EADB07584336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590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ELIXIR-CZ v SD4LS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Ing</a:t>
            </a:r>
            <a:r>
              <a:rPr lang="en-US" b="1" dirty="0" smtClean="0"/>
              <a:t>. Robert </a:t>
            </a:r>
            <a:r>
              <a:rPr lang="en-US" b="1" dirty="0" err="1" smtClean="0"/>
              <a:t>Pergl</a:t>
            </a:r>
            <a:r>
              <a:rPr lang="en-US" b="1" dirty="0" smtClean="0"/>
              <a:t>, Ph.D.</a:t>
            </a:r>
          </a:p>
          <a:p>
            <a:r>
              <a:rPr lang="en-US" dirty="0" err="1" smtClean="0"/>
              <a:t>Jmenovaný</a:t>
            </a:r>
            <a:r>
              <a:rPr lang="en-US" dirty="0" smtClean="0"/>
              <a:t> </a:t>
            </a:r>
            <a:r>
              <a:rPr lang="en-US" dirty="0" err="1" smtClean="0"/>
              <a:t>zástupce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ELIXIR-CZ</a:t>
            </a:r>
          </a:p>
          <a:p>
            <a:r>
              <a:rPr lang="en-US" dirty="0" err="1" smtClean="0"/>
              <a:t>České</a:t>
            </a:r>
            <a:r>
              <a:rPr lang="en-US" dirty="0" smtClean="0"/>
              <a:t> </a:t>
            </a:r>
            <a:r>
              <a:rPr lang="en-US" dirty="0" err="1" smtClean="0"/>
              <a:t>vysoké</a:t>
            </a:r>
            <a:r>
              <a:rPr lang="en-US" dirty="0" smtClean="0"/>
              <a:t> </a:t>
            </a:r>
            <a:r>
              <a:rPr lang="en-US" dirty="0" err="1" smtClean="0"/>
              <a:t>učení</a:t>
            </a:r>
            <a:r>
              <a:rPr lang="en-US" dirty="0" smtClean="0"/>
              <a:t> </a:t>
            </a:r>
            <a:r>
              <a:rPr lang="en-US" dirty="0" err="1" smtClean="0"/>
              <a:t>technické</a:t>
            </a:r>
            <a:r>
              <a:rPr lang="en-US" dirty="0" smtClean="0"/>
              <a:t> v </a:t>
            </a:r>
            <a:r>
              <a:rPr lang="en-US" dirty="0" err="1" smtClean="0"/>
              <a:t>Praze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Fakulta</a:t>
            </a:r>
            <a:r>
              <a:rPr lang="en-US" dirty="0"/>
              <a:t> </a:t>
            </a:r>
            <a:r>
              <a:rPr lang="en-US" dirty="0" err="1"/>
              <a:t>Informačních</a:t>
            </a:r>
            <a:r>
              <a:rPr lang="en-US" dirty="0"/>
              <a:t> </a:t>
            </a:r>
            <a:r>
              <a:rPr lang="en-US" dirty="0" err="1" smtClean="0"/>
              <a:t>technologií</a:t>
            </a:r>
            <a:endParaRPr lang="en-US" dirty="0" smtClean="0"/>
          </a:p>
          <a:p>
            <a:r>
              <a:rPr lang="en-US" dirty="0" err="1" smtClean="0"/>
              <a:t>Vedoucí</a:t>
            </a:r>
            <a:r>
              <a:rPr lang="en-US" dirty="0" smtClean="0"/>
              <a:t> </a:t>
            </a:r>
            <a:r>
              <a:rPr lang="en-US" dirty="0" err="1" smtClean="0"/>
              <a:t>skupiny</a:t>
            </a:r>
            <a:r>
              <a:rPr lang="en-US" dirty="0" smtClean="0"/>
              <a:t> Centrum pro </a:t>
            </a:r>
            <a:r>
              <a:rPr lang="en-US" dirty="0" err="1" smtClean="0"/>
              <a:t>konceptuální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modelování</a:t>
            </a:r>
            <a:r>
              <a:rPr lang="en-US" dirty="0" smtClean="0"/>
              <a:t> a </a:t>
            </a:r>
            <a:r>
              <a:rPr lang="en-US" dirty="0" err="1" smtClean="0"/>
              <a:t>implementace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robert.pergl@fit.cvut.cz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http://ccmi.fit.cvut.cz/o-nas/robert-pergl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C86A-FF62-974A-BC13-EADB07584336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058978"/>
            <a:ext cx="1872208" cy="208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022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ELIXIR-CZ v SD4LS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RNDr</a:t>
            </a:r>
            <a:r>
              <a:rPr lang="en-US" b="1" dirty="0"/>
              <a:t>. </a:t>
            </a:r>
            <a:r>
              <a:rPr lang="en-US" b="1" dirty="0" err="1"/>
              <a:t>Radka</a:t>
            </a:r>
            <a:r>
              <a:rPr lang="en-US" b="1" dirty="0"/>
              <a:t> </a:t>
            </a:r>
            <a:r>
              <a:rPr lang="en-US" b="1" dirty="0" err="1"/>
              <a:t>Svobodová</a:t>
            </a:r>
            <a:r>
              <a:rPr lang="en-US" b="1" dirty="0"/>
              <a:t> </a:t>
            </a:r>
            <a:r>
              <a:rPr lang="en-US" b="1" dirty="0" err="1"/>
              <a:t>Vařeková</a:t>
            </a:r>
            <a:r>
              <a:rPr lang="en-US" b="1" dirty="0"/>
              <a:t>, Ph.D</a:t>
            </a:r>
            <a:r>
              <a:rPr lang="en-US" b="1" dirty="0" smtClean="0"/>
              <a:t>.</a:t>
            </a:r>
          </a:p>
          <a:p>
            <a:r>
              <a:rPr lang="en-US" dirty="0" err="1" smtClean="0"/>
              <a:t>Masarykova</a:t>
            </a:r>
            <a:r>
              <a:rPr lang="en-US" dirty="0" smtClean="0"/>
              <a:t> </a:t>
            </a:r>
            <a:r>
              <a:rPr lang="en-US" dirty="0" err="1" smtClean="0"/>
              <a:t>univerzita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Přírodovědecká</a:t>
            </a:r>
            <a:r>
              <a:rPr lang="en-US" dirty="0"/>
              <a:t> </a:t>
            </a:r>
            <a:r>
              <a:rPr lang="en-US" dirty="0" err="1" smtClean="0"/>
              <a:t>fakulta</a:t>
            </a:r>
            <a:endParaRPr lang="en-US" dirty="0" smtClean="0"/>
          </a:p>
          <a:p>
            <a:r>
              <a:rPr lang="cs-CZ" dirty="0" smtClean="0"/>
              <a:t>Vedoucí Chemoinformatického a </a:t>
            </a:r>
          </a:p>
          <a:p>
            <a:pPr marL="0" indent="0">
              <a:buNone/>
            </a:pPr>
            <a:r>
              <a:rPr lang="cs-CZ" dirty="0" smtClean="0"/>
              <a:t>      bioinformatického týmu v rámci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Skupiny výpočetní chemie</a:t>
            </a:r>
            <a:endParaRPr lang="en-US" dirty="0" smtClean="0"/>
          </a:p>
          <a:p>
            <a:r>
              <a:rPr lang="en-US" dirty="0">
                <a:hlinkClick r:id="rId2"/>
              </a:rPr>
              <a:t>radka.svobodova@ceitec.muni.cz 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www.muni.cz/people/4056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C86A-FF62-974A-BC13-EADB07584336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954" y="836712"/>
            <a:ext cx="195443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11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ELIXIR-CZ v SD4LS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 err="1" smtClean="0"/>
              <a:t>Ing</a:t>
            </a:r>
            <a:r>
              <a:rPr lang="en-US" altLang="zh-CN" b="1" dirty="0"/>
              <a:t>. </a:t>
            </a:r>
            <a:r>
              <a:rPr lang="en-US" altLang="zh-CN" b="1" dirty="0" err="1"/>
              <a:t>Jiří</a:t>
            </a:r>
            <a:r>
              <a:rPr lang="en-US" altLang="zh-CN" b="1" dirty="0"/>
              <a:t> </a:t>
            </a:r>
            <a:r>
              <a:rPr lang="en-US" altLang="zh-CN" b="1" dirty="0" err="1"/>
              <a:t>Černý</a:t>
            </a:r>
            <a:r>
              <a:rPr lang="en-US" altLang="zh-CN" b="1" dirty="0"/>
              <a:t>, Ph.D. </a:t>
            </a:r>
          </a:p>
          <a:p>
            <a:r>
              <a:rPr lang="en-US" altLang="zh-CN" dirty="0" err="1" smtClean="0"/>
              <a:t>Biotechnologický</a:t>
            </a:r>
            <a:r>
              <a:rPr lang="zh-CN" altLang="en-US" dirty="0" smtClean="0"/>
              <a:t> </a:t>
            </a:r>
            <a:r>
              <a:rPr lang="en-US" altLang="zh-CN" dirty="0" err="1"/>
              <a:t>ústav</a:t>
            </a:r>
            <a:r>
              <a:rPr lang="en-US" altLang="zh-CN" dirty="0"/>
              <a:t> AV ČR, </a:t>
            </a:r>
            <a:r>
              <a:rPr lang="en-US" altLang="zh-CN" dirty="0" err="1" smtClean="0"/>
              <a:t>v.v.i</a:t>
            </a:r>
            <a:r>
              <a:rPr lang="en-US" altLang="zh-CN" dirty="0" smtClean="0"/>
              <a:t>.</a:t>
            </a:r>
          </a:p>
          <a:p>
            <a:r>
              <a:rPr lang="en-US" altLang="zh-CN" dirty="0" err="1"/>
              <a:t>Biotechnologické</a:t>
            </a:r>
            <a:r>
              <a:rPr lang="en-US" altLang="zh-CN" dirty="0"/>
              <a:t> a </a:t>
            </a:r>
            <a:r>
              <a:rPr lang="en-US" altLang="zh-CN" dirty="0" err="1" smtClean="0"/>
              <a:t>biomedicínské</a:t>
            </a:r>
            <a:r>
              <a:rPr lang="en-US" altLang="zh-CN" dirty="0"/>
              <a:t> </a:t>
            </a:r>
            <a:r>
              <a:rPr lang="en-US" altLang="zh-CN" dirty="0" smtClean="0"/>
              <a:t>centrum</a:t>
            </a:r>
            <a:br>
              <a:rPr lang="en-US" altLang="zh-CN" dirty="0" smtClean="0"/>
            </a:br>
            <a:r>
              <a:rPr lang="en-US" altLang="zh-CN" dirty="0" err="1" smtClean="0"/>
              <a:t>Akademie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věd</a:t>
            </a:r>
            <a:r>
              <a:rPr lang="en-US" altLang="zh-CN" dirty="0" smtClean="0"/>
              <a:t> </a:t>
            </a:r>
            <a:r>
              <a:rPr lang="en-US" altLang="zh-CN" dirty="0"/>
              <a:t>a </a:t>
            </a:r>
            <a:r>
              <a:rPr lang="en-US" altLang="zh-CN" dirty="0" err="1"/>
              <a:t>Univerzity</a:t>
            </a:r>
            <a:r>
              <a:rPr lang="en-US" altLang="zh-CN" dirty="0"/>
              <a:t> Karlovy </a:t>
            </a:r>
            <a:r>
              <a:rPr lang="en-US" altLang="zh-CN" dirty="0" err="1"/>
              <a:t>ve</a:t>
            </a:r>
            <a:r>
              <a:rPr lang="en-US" altLang="zh-CN" dirty="0"/>
              <a:t> </a:t>
            </a:r>
            <a:r>
              <a:rPr lang="en-US" altLang="zh-CN" dirty="0" err="1" smtClean="0"/>
              <a:t>Vestci</a:t>
            </a:r>
            <a:endParaRPr lang="en-US" altLang="zh-CN" dirty="0" smtClean="0"/>
          </a:p>
          <a:p>
            <a:r>
              <a:rPr lang="en-US" altLang="zh-CN" dirty="0" err="1" smtClean="0"/>
              <a:t>Vedoucí</a:t>
            </a:r>
            <a:r>
              <a:rPr lang="en-US" altLang="zh-CN" dirty="0" smtClean="0"/>
              <a:t> </a:t>
            </a:r>
            <a:r>
              <a:rPr lang="en-US" altLang="zh-CN" dirty="0" err="1"/>
              <a:t>skupiny</a:t>
            </a:r>
            <a:r>
              <a:rPr lang="en-US" altLang="zh-CN" dirty="0"/>
              <a:t> </a:t>
            </a:r>
            <a:r>
              <a:rPr lang="en-US" altLang="zh-CN" dirty="0" err="1" smtClean="0"/>
              <a:t>Strukturní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bioinformatika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err="1" smtClean="0"/>
              <a:t>proteinů</a:t>
            </a:r>
            <a:endParaRPr lang="en-US" altLang="zh-CN" dirty="0" smtClean="0"/>
          </a:p>
          <a:p>
            <a:r>
              <a:rPr lang="en-US" altLang="zh-CN" dirty="0" smtClean="0">
                <a:hlinkClick r:id="rId2"/>
              </a:rPr>
              <a:t>jiri.cerny@ibt.cas.cz</a:t>
            </a:r>
            <a:r>
              <a:rPr lang="en-US" altLang="zh-CN" dirty="0" smtClean="0"/>
              <a:t> </a:t>
            </a:r>
          </a:p>
          <a:p>
            <a:r>
              <a:rPr lang="en-US" altLang="zh-CN" dirty="0">
                <a:hlinkClick r:id="rId3"/>
              </a:rPr>
              <a:t>https://www.biocev.eu/person/cerny-jiri</a:t>
            </a:r>
            <a:r>
              <a:rPr lang="en-US" altLang="zh-CN" dirty="0" smtClean="0">
                <a:hlinkClick r:id="rId3"/>
              </a:rPr>
              <a:t>/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C86A-FF62-974A-BC13-EADB07584336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4248" y="1124744"/>
            <a:ext cx="1872208" cy="217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237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ELIXIR-CZ v SD4LS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zh-CN" b="1" dirty="0" smtClean="0"/>
              <a:t>Jan Štourač</a:t>
            </a:r>
            <a:r>
              <a:rPr lang="en-US" altLang="zh-CN" b="1" dirty="0" smtClean="0"/>
              <a:t> </a:t>
            </a:r>
            <a:endParaRPr lang="en-US" altLang="zh-CN" b="1" dirty="0"/>
          </a:p>
          <a:p>
            <a:r>
              <a:rPr lang="cs-CZ" altLang="zh-CN" dirty="0" smtClean="0"/>
              <a:t>Masarykova univerzita, Přírodovědecká fakulta</a:t>
            </a:r>
            <a:endParaRPr lang="en-US" altLang="zh-CN" dirty="0" smtClean="0"/>
          </a:p>
          <a:p>
            <a:r>
              <a:rPr lang="cs-CZ" altLang="zh-CN" dirty="0"/>
              <a:t>Mezinárodní centrum klinického výzkumu Fakultní nemocnice u sv. </a:t>
            </a:r>
            <a:r>
              <a:rPr lang="cs-CZ" altLang="zh-CN" dirty="0" smtClean="0"/>
              <a:t>Anny v Brně</a:t>
            </a:r>
            <a:endParaRPr lang="cs-CZ" altLang="zh-CN" dirty="0" smtClean="0">
              <a:hlinkClick r:id="rId2"/>
            </a:endParaRPr>
          </a:p>
          <a:p>
            <a:r>
              <a:rPr lang="cs-CZ" altLang="zh-CN" dirty="0" smtClean="0">
                <a:hlinkClick r:id="rId3"/>
              </a:rPr>
              <a:t>stourac.jan@gmail.com</a:t>
            </a:r>
            <a:r>
              <a:rPr lang="cs-CZ" altLang="zh-CN" dirty="0" smtClean="0"/>
              <a:t>	</a:t>
            </a:r>
            <a:r>
              <a:rPr lang="en-US" altLang="zh-CN" dirty="0" smtClean="0"/>
              <a:t> </a:t>
            </a:r>
          </a:p>
          <a:p>
            <a:r>
              <a:rPr lang="en-US" altLang="zh-CN" dirty="0" smtClean="0">
                <a:hlinkClick r:id="rId4"/>
              </a:rPr>
              <a:t>http://</a:t>
            </a:r>
            <a:r>
              <a:rPr lang="cs-CZ" altLang="zh-CN" dirty="0" smtClean="0">
                <a:hlinkClick r:id="rId4"/>
              </a:rPr>
              <a:t>loschmidt.chemi.muni.cz/</a:t>
            </a:r>
            <a:r>
              <a:rPr lang="cs-CZ" altLang="zh-CN" dirty="0" err="1" smtClean="0">
                <a:hlinkClick r:id="rId4"/>
              </a:rPr>
              <a:t>peg</a:t>
            </a:r>
            <a:r>
              <a:rPr lang="cs-CZ" altLang="zh-CN" dirty="0" smtClean="0"/>
              <a:t>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C86A-FF62-974A-BC13-EADB07584336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1026" name="Picture 2" descr="Jan Stourac, Bc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989" y="1219200"/>
            <a:ext cx="15144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18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Motivace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Vědečtí</a:t>
            </a:r>
            <a:r>
              <a:rPr lang="zh-CN" altLang="en-US" dirty="0" smtClean="0"/>
              <a:t> </a:t>
            </a:r>
            <a:r>
              <a:rPr lang="en-US" altLang="zh-CN" dirty="0" err="1"/>
              <a:t>pracovníci</a:t>
            </a:r>
            <a:r>
              <a:rPr lang="en-US" altLang="zh-CN" dirty="0"/>
              <a:t> v</a:t>
            </a:r>
            <a:r>
              <a:rPr lang="zh-CN" altLang="en-US" dirty="0"/>
              <a:t> </a:t>
            </a:r>
            <a:r>
              <a:rPr lang="en-US" altLang="zh-CN" dirty="0" err="1" smtClean="0"/>
              <a:t>oblasti</a:t>
            </a:r>
            <a:r>
              <a:rPr lang="en-US" altLang="zh-CN" dirty="0" smtClean="0"/>
              <a:t> {bio, chemo, …}-</a:t>
            </a:r>
            <a:r>
              <a:rPr lang="en-US" altLang="zh-CN" dirty="0" err="1" smtClean="0"/>
              <a:t>informatiky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tráví</a:t>
            </a:r>
            <a:r>
              <a:rPr lang="zh-CN" altLang="en-US" dirty="0" smtClean="0"/>
              <a:t> </a:t>
            </a:r>
            <a:r>
              <a:rPr lang="en-US" altLang="zh-CN" dirty="0" err="1"/>
              <a:t>stále</a:t>
            </a:r>
            <a:r>
              <a:rPr lang="en-US" altLang="zh-CN" dirty="0"/>
              <a:t> </a:t>
            </a:r>
            <a:r>
              <a:rPr lang="en-US" altLang="zh-CN" dirty="0" err="1"/>
              <a:t>více</a:t>
            </a:r>
            <a:r>
              <a:rPr lang="en-US" altLang="zh-CN" dirty="0"/>
              <a:t> </a:t>
            </a:r>
            <a:r>
              <a:rPr lang="en-US" altLang="zh-CN" dirty="0" err="1"/>
              <a:t>času</a:t>
            </a:r>
            <a:r>
              <a:rPr lang="en-US" altLang="zh-CN" dirty="0"/>
              <a:t> </a:t>
            </a:r>
            <a:r>
              <a:rPr lang="en-US" altLang="zh-CN" dirty="0" err="1"/>
              <a:t>návrhem</a:t>
            </a:r>
            <a:r>
              <a:rPr lang="en-US" altLang="zh-CN" dirty="0"/>
              <a:t>, </a:t>
            </a:r>
            <a:r>
              <a:rPr lang="en-US" altLang="zh-CN" dirty="0" err="1"/>
              <a:t>vytvářením</a:t>
            </a:r>
            <a:r>
              <a:rPr lang="en-US" altLang="zh-CN" dirty="0"/>
              <a:t> a </a:t>
            </a:r>
            <a:r>
              <a:rPr lang="en-US" altLang="zh-CN" dirty="0" err="1"/>
              <a:t>údržbou</a:t>
            </a:r>
            <a:r>
              <a:rPr lang="en-US" altLang="zh-CN" dirty="0"/>
              <a:t> </a:t>
            </a:r>
            <a:r>
              <a:rPr lang="en-US" altLang="zh-CN" dirty="0" err="1"/>
              <a:t>databází</a:t>
            </a:r>
            <a:r>
              <a:rPr lang="zh-CN" altLang="en-US" dirty="0"/>
              <a:t> </a:t>
            </a:r>
            <a:r>
              <a:rPr lang="en-US" altLang="zh-CN" dirty="0"/>
              <a:t>a </a:t>
            </a:r>
            <a:r>
              <a:rPr lang="en-US" altLang="zh-CN" dirty="0" err="1"/>
              <a:t>softwarových</a:t>
            </a:r>
            <a:r>
              <a:rPr lang="en-US" altLang="zh-CN" dirty="0"/>
              <a:t> </a:t>
            </a:r>
            <a:r>
              <a:rPr lang="en-US" altLang="zh-CN" dirty="0" err="1" smtClean="0"/>
              <a:t>nástrojů</a:t>
            </a:r>
            <a:r>
              <a:rPr lang="en-US" altLang="zh-CN" dirty="0" smtClean="0"/>
              <a:t>.</a:t>
            </a:r>
          </a:p>
          <a:p>
            <a:r>
              <a:rPr lang="en-US" altLang="zh-CN" dirty="0" err="1" smtClean="0"/>
              <a:t>Bohužel</a:t>
            </a:r>
            <a:r>
              <a:rPr lang="en-US" altLang="zh-CN" dirty="0"/>
              <a:t>, </a:t>
            </a:r>
            <a:r>
              <a:rPr lang="en-US" altLang="zh-CN" dirty="0" err="1"/>
              <a:t>velká</a:t>
            </a:r>
            <a:r>
              <a:rPr lang="zh-CN" altLang="en-US" dirty="0"/>
              <a:t> </a:t>
            </a:r>
            <a:r>
              <a:rPr lang="en-US" altLang="zh-CN" dirty="0" err="1"/>
              <a:t>část</a:t>
            </a:r>
            <a:r>
              <a:rPr lang="en-US" altLang="zh-CN" dirty="0"/>
              <a:t> </a:t>
            </a:r>
            <a:r>
              <a:rPr lang="en-US" altLang="zh-CN" dirty="0" err="1"/>
              <a:t>těchto</a:t>
            </a:r>
            <a:r>
              <a:rPr lang="en-US" altLang="zh-CN" dirty="0"/>
              <a:t> </a:t>
            </a:r>
            <a:r>
              <a:rPr lang="en-US" altLang="zh-CN" dirty="0" err="1"/>
              <a:t>věděckých</a:t>
            </a:r>
            <a:r>
              <a:rPr lang="en-US" altLang="zh-CN" dirty="0"/>
              <a:t> </a:t>
            </a:r>
            <a:r>
              <a:rPr lang="en-US" altLang="zh-CN" dirty="0" err="1"/>
              <a:t>pracovníků</a:t>
            </a:r>
            <a:r>
              <a:rPr lang="zh-CN" altLang="en-US" dirty="0"/>
              <a:t> </a:t>
            </a:r>
            <a:r>
              <a:rPr lang="en-US" altLang="zh-CN" dirty="0" err="1"/>
              <a:t>neměla</a:t>
            </a:r>
            <a:r>
              <a:rPr lang="en-US" altLang="zh-CN" dirty="0"/>
              <a:t> v </a:t>
            </a:r>
            <a:r>
              <a:rPr lang="en-US" altLang="zh-CN" dirty="0" err="1"/>
              <a:t>průběhu</a:t>
            </a:r>
            <a:r>
              <a:rPr lang="en-US" altLang="zh-CN" dirty="0"/>
              <a:t> </a:t>
            </a:r>
            <a:r>
              <a:rPr lang="en-US" altLang="zh-CN" dirty="0" err="1"/>
              <a:t>své</a:t>
            </a:r>
            <a:r>
              <a:rPr lang="zh-CN" altLang="en-US" dirty="0"/>
              <a:t> </a:t>
            </a:r>
            <a:r>
              <a:rPr lang="en-US" altLang="zh-CN" dirty="0" err="1"/>
              <a:t>kariéry</a:t>
            </a:r>
            <a:r>
              <a:rPr lang="en-US" altLang="zh-CN" dirty="0"/>
              <a:t> </a:t>
            </a:r>
            <a:r>
              <a:rPr lang="en-US" altLang="zh-CN" dirty="0" err="1"/>
              <a:t>možnost</a:t>
            </a:r>
            <a:r>
              <a:rPr lang="en-US" altLang="zh-CN" dirty="0"/>
              <a:t> se </a:t>
            </a:r>
            <a:r>
              <a:rPr lang="en-US" altLang="zh-CN" dirty="0" err="1"/>
              <a:t>hlouběji</a:t>
            </a:r>
            <a:r>
              <a:rPr lang="en-US" altLang="zh-CN" dirty="0"/>
              <a:t> </a:t>
            </a:r>
            <a:r>
              <a:rPr lang="en-US" altLang="zh-CN" dirty="0" err="1"/>
              <a:t>seznámit</a:t>
            </a:r>
            <a:r>
              <a:rPr lang="en-US" altLang="zh-CN" dirty="0"/>
              <a:t> s</a:t>
            </a:r>
            <a:r>
              <a:rPr lang="zh-CN" altLang="en-US" dirty="0"/>
              <a:t> </a:t>
            </a:r>
            <a:r>
              <a:rPr lang="en-US" altLang="zh-CN" dirty="0" err="1"/>
              <a:t>doporučovanými</a:t>
            </a:r>
            <a:r>
              <a:rPr lang="en-US" altLang="zh-CN" dirty="0"/>
              <a:t> </a:t>
            </a:r>
            <a:r>
              <a:rPr lang="en-US" altLang="zh-CN" dirty="0" err="1"/>
              <a:t>metodikami</a:t>
            </a:r>
            <a:r>
              <a:rPr lang="en-US" altLang="zh-CN" dirty="0"/>
              <a:t> a </a:t>
            </a:r>
            <a:r>
              <a:rPr lang="en-US" altLang="zh-CN" dirty="0" err="1"/>
              <a:t>praktikami</a:t>
            </a:r>
            <a:r>
              <a:rPr lang="en-US" altLang="zh-CN" dirty="0"/>
              <a:t> pro </a:t>
            </a:r>
            <a:r>
              <a:rPr lang="en-US" altLang="zh-CN" dirty="0" err="1"/>
              <a:t>vývoj</a:t>
            </a:r>
            <a:r>
              <a:rPr lang="en-US" altLang="zh-CN" dirty="0"/>
              <a:t> </a:t>
            </a:r>
            <a:r>
              <a:rPr lang="en-US" altLang="zh-CN" dirty="0" err="1"/>
              <a:t>softwarových</a:t>
            </a:r>
            <a:r>
              <a:rPr lang="en-US" altLang="zh-CN" dirty="0"/>
              <a:t> </a:t>
            </a:r>
            <a:r>
              <a:rPr lang="en-US" altLang="zh-CN" dirty="0" err="1" smtClean="0"/>
              <a:t>nástrojů</a:t>
            </a:r>
            <a:r>
              <a:rPr lang="en-US" altLang="zh-CN" dirty="0" smtClean="0"/>
              <a:t> [</a:t>
            </a:r>
            <a:r>
              <a:rPr lang="en-US" altLang="zh-CN" dirty="0"/>
              <a:t>1].</a:t>
            </a:r>
            <a:endParaRPr lang="zh-CN" altLang="en-US" dirty="0"/>
          </a:p>
          <a:p>
            <a:endParaRPr lang="zh-CN" alt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[</a:t>
            </a:r>
            <a:r>
              <a:rPr lang="en-US" sz="1600" dirty="0"/>
              <a:t>1] </a:t>
            </a:r>
            <a:r>
              <a:rPr lang="en-US" altLang="zh-CN" sz="1600" dirty="0"/>
              <a:t>Wilson, G., </a:t>
            </a:r>
            <a:r>
              <a:rPr lang="en-US" altLang="zh-CN" sz="1600" dirty="0" err="1"/>
              <a:t>Aruliah</a:t>
            </a:r>
            <a:r>
              <a:rPr lang="en-US" altLang="zh-CN" sz="1600" dirty="0"/>
              <a:t>, D. A., Brown, C. T., Hong, N. P. C., Davis, M., Guy, R. T., et. al (2014). </a:t>
            </a:r>
            <a:r>
              <a:rPr lang="en-US" altLang="zh-CN" sz="1600" dirty="0" smtClean="0"/>
              <a:t/>
            </a:r>
            <a:br>
              <a:rPr lang="en-US" altLang="zh-CN" sz="1600" dirty="0" smtClean="0"/>
            </a:br>
            <a:r>
              <a:rPr lang="en-US" altLang="zh-CN" sz="1600" dirty="0" smtClean="0"/>
              <a:t>       Best </a:t>
            </a:r>
            <a:r>
              <a:rPr lang="en-US" altLang="zh-CN" sz="1600" dirty="0"/>
              <a:t>practices for scientific computing. </a:t>
            </a:r>
            <a:r>
              <a:rPr lang="en-US" altLang="zh-CN" sz="1600" dirty="0" err="1"/>
              <a:t>PLoS</a:t>
            </a:r>
            <a:r>
              <a:rPr lang="en-US" altLang="zh-CN" sz="1600" dirty="0"/>
              <a:t> </a:t>
            </a:r>
            <a:r>
              <a:rPr lang="en-US" altLang="zh-CN" sz="1600" dirty="0" err="1"/>
              <a:t>Biol</a:t>
            </a:r>
            <a:r>
              <a:rPr lang="en-US" altLang="zh-CN" sz="1600" dirty="0"/>
              <a:t>, 12(1), e1001745</a:t>
            </a:r>
            <a:endParaRPr lang="zh-CN" alt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C86A-FF62-974A-BC13-EADB0758433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42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SD4LS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Pracovní</a:t>
            </a:r>
            <a:r>
              <a:rPr lang="zh-CN" altLang="en-US" dirty="0" smtClean="0"/>
              <a:t> </a:t>
            </a:r>
            <a:r>
              <a:rPr lang="pl-PL" altLang="zh-CN" dirty="0"/>
              <a:t>skupina v rámci infrastruktury ELIXIR, která</a:t>
            </a:r>
            <a:r>
              <a:rPr lang="zh-CN" altLang="en-US" dirty="0"/>
              <a:t> </a:t>
            </a:r>
            <a:r>
              <a:rPr lang="en-US" altLang="zh-CN" dirty="0" err="1"/>
              <a:t>byla</a:t>
            </a:r>
            <a:r>
              <a:rPr lang="en-US" altLang="zh-CN" dirty="0"/>
              <a:t> </a:t>
            </a:r>
            <a:r>
              <a:rPr lang="en-US" altLang="zh-CN" dirty="0" err="1"/>
              <a:t>ustanovena</a:t>
            </a:r>
            <a:r>
              <a:rPr lang="en-US" altLang="zh-CN" dirty="0"/>
              <a:t> s </a:t>
            </a:r>
            <a:r>
              <a:rPr lang="en-US" altLang="zh-CN" dirty="0" err="1"/>
              <a:t>cílem</a:t>
            </a:r>
            <a:r>
              <a:rPr lang="en-US" altLang="zh-CN" dirty="0"/>
              <a:t> </a:t>
            </a:r>
            <a:r>
              <a:rPr lang="en-US" altLang="zh-CN" dirty="0" err="1"/>
              <a:t>vytvoření</a:t>
            </a:r>
            <a:r>
              <a:rPr lang="zh-CN" altLang="en-US" dirty="0"/>
              <a:t> </a:t>
            </a:r>
            <a:r>
              <a:rPr lang="en-US" altLang="zh-CN" dirty="0" err="1"/>
              <a:t>procedur</a:t>
            </a:r>
            <a:r>
              <a:rPr lang="en-US" altLang="zh-CN" dirty="0"/>
              <a:t> pro </a:t>
            </a:r>
            <a:r>
              <a:rPr lang="en-US" altLang="zh-CN" dirty="0" err="1"/>
              <a:t>zlepšení</a:t>
            </a:r>
            <a:r>
              <a:rPr lang="zh-CN" altLang="en-US" dirty="0"/>
              <a:t> </a:t>
            </a:r>
            <a:r>
              <a:rPr lang="en-US" altLang="zh-CN" dirty="0" err="1"/>
              <a:t>kvality</a:t>
            </a:r>
            <a:r>
              <a:rPr lang="en-US" altLang="zh-CN" dirty="0"/>
              <a:t> a </a:t>
            </a:r>
            <a:r>
              <a:rPr lang="en-US" altLang="zh-CN" dirty="0" err="1"/>
              <a:t>udržitelnosti</a:t>
            </a:r>
            <a:r>
              <a:rPr lang="en-US" altLang="zh-CN" dirty="0"/>
              <a:t> </a:t>
            </a:r>
            <a:r>
              <a:rPr lang="en-US" altLang="zh-CN" dirty="0" err="1"/>
              <a:t>vývoje</a:t>
            </a:r>
            <a:r>
              <a:rPr lang="en-US" altLang="zh-CN" dirty="0"/>
              <a:t> software pro oblast Life </a:t>
            </a:r>
            <a:r>
              <a:rPr lang="en-US" altLang="zh-CN" dirty="0" smtClean="0"/>
              <a:t>Sciences.</a:t>
            </a:r>
          </a:p>
          <a:p>
            <a:r>
              <a:rPr lang="en-US" altLang="zh-CN" dirty="0" err="1" smtClean="0"/>
              <a:t>Tvorba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doporučovaných</a:t>
            </a:r>
            <a:r>
              <a:rPr lang="zh-CN" altLang="en-US" dirty="0" smtClean="0"/>
              <a:t> </a:t>
            </a:r>
            <a:r>
              <a:rPr lang="pl-PL" altLang="zh-CN" dirty="0" smtClean="0"/>
              <a:t>přístup</a:t>
            </a:r>
            <a:r>
              <a:rPr lang="en-US" altLang="zh-CN" dirty="0" smtClean="0"/>
              <a:t>ů</a:t>
            </a:r>
            <a:r>
              <a:rPr lang="pl-PL" altLang="zh-CN" dirty="0" smtClean="0"/>
              <a:t> </a:t>
            </a:r>
            <a:r>
              <a:rPr lang="en-US" altLang="zh-CN" dirty="0" smtClean="0"/>
              <a:t>a </a:t>
            </a:r>
            <a:r>
              <a:rPr lang="en-US" altLang="zh-CN" dirty="0" err="1" smtClean="0"/>
              <a:t>vodítek</a:t>
            </a:r>
            <a:r>
              <a:rPr lang="en-US" altLang="zh-CN" dirty="0" smtClean="0"/>
              <a:t> (“good practices”)</a:t>
            </a:r>
          </a:p>
          <a:p>
            <a:pPr lvl="1"/>
            <a:r>
              <a:rPr lang="en-US" altLang="zh-CN" dirty="0" err="1" smtClean="0"/>
              <a:t>Vývoj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udržitelného</a:t>
            </a:r>
            <a:r>
              <a:rPr lang="en-US" altLang="zh-CN" dirty="0" smtClean="0"/>
              <a:t> SW </a:t>
            </a:r>
            <a:r>
              <a:rPr lang="en-US" altLang="zh-CN" dirty="0"/>
              <a:t>a </a:t>
            </a:r>
            <a:r>
              <a:rPr lang="en-US" altLang="zh-CN" dirty="0" err="1"/>
              <a:t>hodnocení</a:t>
            </a:r>
            <a:r>
              <a:rPr lang="zh-CN" altLang="en-US" dirty="0"/>
              <a:t> </a:t>
            </a:r>
            <a:r>
              <a:rPr lang="en-US" altLang="zh-CN" dirty="0" err="1" smtClean="0"/>
              <a:t>kvality</a:t>
            </a:r>
            <a:r>
              <a:rPr lang="en-US" altLang="zh-CN" dirty="0" smtClean="0"/>
              <a:t>,</a:t>
            </a:r>
          </a:p>
          <a:p>
            <a:pPr lvl="1"/>
            <a:r>
              <a:rPr lang="en-US" altLang="zh-CN" dirty="0" err="1" smtClean="0"/>
              <a:t>Metriky</a:t>
            </a:r>
            <a:r>
              <a:rPr lang="en-US" altLang="zh-CN" dirty="0" smtClean="0"/>
              <a:t> </a:t>
            </a:r>
            <a:r>
              <a:rPr lang="en-US" altLang="zh-CN" dirty="0"/>
              <a:t>a </a:t>
            </a:r>
            <a:r>
              <a:rPr lang="en-US" altLang="zh-CN" dirty="0" err="1" smtClean="0"/>
              <a:t>nástroje</a:t>
            </a:r>
            <a:r>
              <a:rPr lang="zh-CN" altLang="en-US" dirty="0" smtClean="0"/>
              <a:t> </a:t>
            </a:r>
            <a:r>
              <a:rPr lang="en-US" altLang="zh-CN" dirty="0"/>
              <a:t>pro </a:t>
            </a:r>
            <a:r>
              <a:rPr lang="en-US" altLang="zh-CN" dirty="0" err="1"/>
              <a:t>hodnocení</a:t>
            </a:r>
            <a:r>
              <a:rPr lang="zh-CN" altLang="en-US" dirty="0"/>
              <a:t> </a:t>
            </a:r>
            <a:r>
              <a:rPr lang="en-US" altLang="zh-CN" dirty="0" err="1"/>
              <a:t>kvality</a:t>
            </a:r>
            <a:r>
              <a:rPr lang="en-US" altLang="zh-CN" dirty="0"/>
              <a:t> </a:t>
            </a:r>
            <a:r>
              <a:rPr lang="en-US" altLang="zh-CN" dirty="0" err="1"/>
              <a:t>vývoje</a:t>
            </a:r>
            <a:r>
              <a:rPr lang="en-US" altLang="zh-CN" dirty="0"/>
              <a:t> </a:t>
            </a:r>
            <a:r>
              <a:rPr lang="en-US" altLang="zh-CN" dirty="0" smtClean="0"/>
              <a:t>SW,</a:t>
            </a:r>
          </a:p>
          <a:p>
            <a:pPr lvl="1"/>
            <a:r>
              <a:rPr lang="en-US" altLang="zh-CN" dirty="0" smtClean="0"/>
              <a:t>Open-source </a:t>
            </a:r>
            <a:r>
              <a:rPr lang="en-US" altLang="zh-CN" dirty="0"/>
              <a:t>software</a:t>
            </a:r>
            <a:r>
              <a:rPr lang="en-US" altLang="zh-CN" dirty="0" smtClean="0"/>
              <a:t>.</a:t>
            </a:r>
          </a:p>
          <a:p>
            <a:r>
              <a:rPr lang="en-US" altLang="zh-CN" dirty="0" err="1"/>
              <a:t>Nyní</a:t>
            </a:r>
            <a:r>
              <a:rPr lang="en-US" altLang="zh-CN" dirty="0"/>
              <a:t> </a:t>
            </a:r>
            <a:r>
              <a:rPr lang="en-US" altLang="zh-CN" dirty="0" err="1"/>
              <a:t>předběžné</a:t>
            </a:r>
            <a:r>
              <a:rPr lang="en-US" altLang="zh-CN" dirty="0"/>
              <a:t> </a:t>
            </a:r>
            <a:r>
              <a:rPr lang="en-US" altLang="zh-CN" dirty="0" err="1"/>
              <a:t>výstupy</a:t>
            </a:r>
            <a:r>
              <a:rPr lang="en-US" altLang="zh-CN" dirty="0"/>
              <a:t>, </a:t>
            </a:r>
            <a:r>
              <a:rPr lang="en-US" altLang="zh-CN" dirty="0" err="1"/>
              <a:t>finální</a:t>
            </a:r>
            <a:r>
              <a:rPr lang="en-US" altLang="zh-CN" dirty="0"/>
              <a:t> v </a:t>
            </a:r>
            <a:r>
              <a:rPr lang="en-US" altLang="zh-CN" dirty="0" err="1"/>
              <a:t>létě</a:t>
            </a:r>
            <a:r>
              <a:rPr lang="en-US" altLang="zh-CN" dirty="0"/>
              <a:t>.</a:t>
            </a:r>
          </a:p>
          <a:p>
            <a:pPr marL="0" indent="0" algn="ctr">
              <a:buNone/>
            </a:pPr>
            <a:r>
              <a:rPr lang="en-US" altLang="zh-CN" sz="4000" dirty="0" smtClean="0">
                <a:hlinkClick r:id="rId2"/>
              </a:rPr>
              <a:t>https</a:t>
            </a:r>
            <a:r>
              <a:rPr lang="en-US" altLang="zh-CN" sz="4000" dirty="0">
                <a:hlinkClick r:id="rId2"/>
              </a:rPr>
              <a:t>://github.com/SoftDev4LS</a:t>
            </a:r>
            <a:r>
              <a:rPr lang="en-US" altLang="zh-CN" sz="4000" dirty="0"/>
              <a:t> </a:t>
            </a:r>
          </a:p>
          <a:p>
            <a:pPr marL="0" indent="0">
              <a:buNone/>
            </a:pPr>
            <a:endParaRPr lang="en-US" altLang="zh-CN" dirty="0" smtClean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C86A-FF62-974A-BC13-EADB07584336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96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Vývoj</a:t>
            </a:r>
            <a:r>
              <a:rPr lang="en-US" altLang="zh-CN" dirty="0"/>
              <a:t> SW a </a:t>
            </a:r>
            <a:r>
              <a:rPr lang="en-US" altLang="zh-CN" dirty="0" err="1"/>
              <a:t>hodnocení</a:t>
            </a:r>
            <a:r>
              <a:rPr lang="zh-CN" altLang="en-US" dirty="0"/>
              <a:t> </a:t>
            </a:r>
            <a:r>
              <a:rPr lang="en-US" altLang="zh-CN" dirty="0" err="1"/>
              <a:t>kvality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Dovednosti</a:t>
            </a:r>
            <a:r>
              <a:rPr lang="en-US" dirty="0" smtClean="0"/>
              <a:t> </a:t>
            </a:r>
            <a:r>
              <a:rPr lang="en-US" dirty="0" err="1" smtClean="0"/>
              <a:t>psaní</a:t>
            </a:r>
            <a:r>
              <a:rPr lang="en-US" dirty="0" smtClean="0"/>
              <a:t> </a:t>
            </a:r>
            <a:r>
              <a:rPr lang="en-US" dirty="0" err="1" smtClean="0"/>
              <a:t>kódu</a:t>
            </a:r>
            <a:endParaRPr lang="en-US" dirty="0" smtClean="0"/>
          </a:p>
          <a:p>
            <a:pPr lvl="1"/>
            <a:r>
              <a:rPr lang="en-US" dirty="0" err="1" smtClean="0"/>
              <a:t>Pojmenovávání</a:t>
            </a:r>
            <a:endParaRPr lang="en-US" dirty="0" smtClean="0"/>
          </a:p>
          <a:p>
            <a:pPr lvl="1"/>
            <a:r>
              <a:rPr lang="en-US" dirty="0" err="1" smtClean="0"/>
              <a:t>Jazyk</a:t>
            </a:r>
            <a:r>
              <a:rPr lang="en-US" dirty="0" smtClean="0"/>
              <a:t>, </a:t>
            </a:r>
            <a:r>
              <a:rPr lang="en-US" dirty="0" err="1" smtClean="0"/>
              <a:t>knihovny</a:t>
            </a:r>
            <a:r>
              <a:rPr lang="en-US" dirty="0" smtClean="0"/>
              <a:t>, </a:t>
            </a:r>
            <a:r>
              <a:rPr lang="en-US" dirty="0" err="1" smtClean="0"/>
              <a:t>návrhové</a:t>
            </a:r>
            <a:r>
              <a:rPr lang="en-US" dirty="0" smtClean="0"/>
              <a:t> </a:t>
            </a:r>
            <a:r>
              <a:rPr lang="en-US" dirty="0" err="1" smtClean="0"/>
              <a:t>vzory</a:t>
            </a:r>
            <a:endParaRPr lang="en-US" dirty="0" smtClean="0"/>
          </a:p>
          <a:p>
            <a:pPr lvl="1"/>
            <a:r>
              <a:rPr lang="en-US" dirty="0" err="1" smtClean="0"/>
              <a:t>Dokumentace</a:t>
            </a:r>
            <a:r>
              <a:rPr lang="en-US" dirty="0" smtClean="0"/>
              <a:t> </a:t>
            </a:r>
            <a:r>
              <a:rPr lang="en-US" dirty="0" err="1" smtClean="0"/>
              <a:t>kódu</a:t>
            </a:r>
            <a:r>
              <a:rPr lang="en-US" dirty="0" smtClean="0"/>
              <a:t>: </a:t>
            </a:r>
            <a:r>
              <a:rPr lang="en-US" dirty="0" err="1" smtClean="0"/>
              <a:t>automatizované</a:t>
            </a:r>
            <a:r>
              <a:rPr lang="en-US" dirty="0" smtClean="0"/>
              <a:t> </a:t>
            </a:r>
            <a:r>
              <a:rPr lang="en-US" dirty="0" err="1" smtClean="0"/>
              <a:t>nástroje</a:t>
            </a:r>
            <a:endParaRPr lang="en-US" dirty="0" smtClean="0"/>
          </a:p>
          <a:p>
            <a:r>
              <a:rPr lang="en-US" dirty="0" err="1" smtClean="0"/>
              <a:t>Zajištění</a:t>
            </a:r>
            <a:r>
              <a:rPr lang="en-US" dirty="0" smtClean="0"/>
              <a:t> </a:t>
            </a:r>
            <a:r>
              <a:rPr lang="en-US" dirty="0" err="1" smtClean="0"/>
              <a:t>kvality</a:t>
            </a:r>
            <a:r>
              <a:rPr lang="en-US" dirty="0" smtClean="0"/>
              <a:t> </a:t>
            </a:r>
            <a:r>
              <a:rPr lang="en-US" dirty="0" err="1" smtClean="0"/>
              <a:t>kódu</a:t>
            </a:r>
            <a:endParaRPr lang="en-US" dirty="0" smtClean="0"/>
          </a:p>
          <a:p>
            <a:pPr lvl="1"/>
            <a:r>
              <a:rPr lang="en-US" dirty="0" smtClean="0"/>
              <a:t>Unit testing, integration testing, performance testing, user experience testing, … (</a:t>
            </a:r>
            <a:r>
              <a:rPr lang="en-US" dirty="0" smtClean="0">
                <a:hlinkClick r:id="rId2"/>
              </a:rPr>
              <a:t>types of testing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hlinkClick r:id="rId3"/>
              </a:rPr>
              <a:t>Alfa-testing, Beta-testing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Refactoring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Pair programming</a:t>
            </a:r>
            <a:endParaRPr lang="en-US" dirty="0" smtClean="0"/>
          </a:p>
          <a:p>
            <a:pPr lvl="1"/>
            <a:r>
              <a:rPr lang="en-US" dirty="0" smtClean="0"/>
              <a:t>Peer reviews, mentoring: </a:t>
            </a:r>
            <a:r>
              <a:rPr lang="en-US" dirty="0" err="1" smtClean="0"/>
              <a:t>osobní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online </a:t>
            </a:r>
            <a:r>
              <a:rPr lang="en-US" dirty="0" err="1" smtClean="0"/>
              <a:t>komunity</a:t>
            </a:r>
            <a:r>
              <a:rPr lang="en-US" dirty="0"/>
              <a:t> </a:t>
            </a: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://stackoverflow.com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, </a:t>
            </a:r>
            <a:r>
              <a:rPr lang="en-US" dirty="0">
                <a:hlinkClick r:id="rId7"/>
              </a:rPr>
              <a:t>https://www.reddit.com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C86A-FF62-974A-BC13-EADB07584336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715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Vývoj</a:t>
            </a:r>
            <a:r>
              <a:rPr lang="en-US" altLang="zh-CN" dirty="0"/>
              <a:t> SW a </a:t>
            </a:r>
            <a:r>
              <a:rPr lang="en-US" altLang="zh-CN" dirty="0" err="1"/>
              <a:t>hodnocení</a:t>
            </a:r>
            <a:r>
              <a:rPr lang="zh-CN" altLang="en-US" dirty="0"/>
              <a:t> </a:t>
            </a:r>
            <a:r>
              <a:rPr lang="en-US" altLang="zh-CN" dirty="0" err="1"/>
              <a:t>kvality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Nástrojová</a:t>
            </a:r>
            <a:r>
              <a:rPr lang="en-US" dirty="0" smtClean="0"/>
              <a:t> </a:t>
            </a:r>
            <a:r>
              <a:rPr lang="en-US" dirty="0" err="1" smtClean="0"/>
              <a:t>základna</a:t>
            </a:r>
            <a:endParaRPr lang="en-US" dirty="0" smtClean="0"/>
          </a:p>
          <a:p>
            <a:pPr lvl="1"/>
            <a:r>
              <a:rPr lang="en-US" dirty="0" smtClean="0"/>
              <a:t>Editor / IDE, </a:t>
            </a:r>
            <a:r>
              <a:rPr lang="en-US" dirty="0" err="1" smtClean="0"/>
              <a:t>kompilátor</a:t>
            </a:r>
            <a:endParaRPr lang="en-US" dirty="0" smtClean="0"/>
          </a:p>
          <a:p>
            <a:pPr lvl="1"/>
            <a:r>
              <a:rPr lang="en-US" dirty="0" smtClean="0"/>
              <a:t>Lint</a:t>
            </a:r>
          </a:p>
          <a:p>
            <a:pPr lvl="1"/>
            <a:r>
              <a:rPr lang="en-US" dirty="0" smtClean="0"/>
              <a:t>Continuous integration: Jenkins, Travis-CI, … </a:t>
            </a:r>
          </a:p>
          <a:p>
            <a:r>
              <a:rPr lang="en-US" dirty="0" err="1" smtClean="0"/>
              <a:t>Správa</a:t>
            </a:r>
            <a:r>
              <a:rPr lang="en-US" dirty="0" smtClean="0"/>
              <a:t> </a:t>
            </a:r>
            <a:r>
              <a:rPr lang="en-US" dirty="0" err="1" smtClean="0"/>
              <a:t>kódu</a:t>
            </a:r>
            <a:endParaRPr lang="en-US" dirty="0" smtClean="0"/>
          </a:p>
          <a:p>
            <a:pPr lvl="1"/>
            <a:r>
              <a:rPr lang="en-US" dirty="0" err="1" smtClean="0"/>
              <a:t>Sémantické</a:t>
            </a:r>
            <a:r>
              <a:rPr lang="en-US" dirty="0" smtClean="0"/>
              <a:t> </a:t>
            </a:r>
            <a:r>
              <a:rPr lang="en-US" dirty="0" err="1" smtClean="0"/>
              <a:t>verzování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http://semver.org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(</a:t>
            </a:r>
            <a:r>
              <a:rPr lang="en-US" dirty="0" err="1" smtClean="0"/>
              <a:t>kód</a:t>
            </a:r>
            <a:r>
              <a:rPr lang="en-US" dirty="0" smtClean="0"/>
              <a:t>, </a:t>
            </a:r>
            <a:r>
              <a:rPr lang="en-US" dirty="0" err="1" smtClean="0"/>
              <a:t>dokumentace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data)</a:t>
            </a:r>
          </a:p>
          <a:p>
            <a:pPr lvl="1"/>
            <a:r>
              <a:rPr lang="en-US" dirty="0">
                <a:hlinkClick r:id="rId3"/>
              </a:rPr>
              <a:t>Source </a:t>
            </a:r>
            <a:r>
              <a:rPr lang="en-US" dirty="0" smtClean="0">
                <a:hlinkClick r:id="rId3"/>
              </a:rPr>
              <a:t>control management (SCM</a:t>
            </a:r>
            <a:r>
              <a:rPr lang="en-US" dirty="0" smtClean="0"/>
              <a:t>):</a:t>
            </a:r>
            <a:endParaRPr lang="en-US" dirty="0"/>
          </a:p>
          <a:p>
            <a:pPr lvl="1"/>
            <a:r>
              <a:rPr lang="en-US" dirty="0" smtClean="0"/>
              <a:t>Issue management (</a:t>
            </a:r>
            <a:r>
              <a:rPr lang="en-US" dirty="0" err="1" smtClean="0"/>
              <a:t>GitHub</a:t>
            </a:r>
            <a:r>
              <a:rPr lang="en-US" dirty="0" smtClean="0"/>
              <a:t>, </a:t>
            </a:r>
            <a:r>
              <a:rPr lang="en-US" dirty="0" err="1" smtClean="0"/>
              <a:t>Redmine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Release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C86A-FF62-974A-BC13-EADB07584336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6841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err="1"/>
              <a:t>Metriky</a:t>
            </a:r>
            <a:r>
              <a:rPr lang="en-US" altLang="zh-CN" sz="2800" dirty="0"/>
              <a:t> a </a:t>
            </a:r>
            <a:r>
              <a:rPr lang="en-US" altLang="zh-CN" sz="2800" dirty="0" err="1"/>
              <a:t>nástroje</a:t>
            </a:r>
            <a:r>
              <a:rPr lang="zh-CN" altLang="en-US" sz="2800" dirty="0"/>
              <a:t> </a:t>
            </a:r>
            <a:r>
              <a:rPr lang="en-US" altLang="zh-CN" sz="2800" dirty="0"/>
              <a:t>pro </a:t>
            </a:r>
            <a:r>
              <a:rPr lang="en-US" altLang="zh-CN" sz="2800" dirty="0" err="1"/>
              <a:t>hodnocení</a:t>
            </a:r>
            <a:r>
              <a:rPr lang="zh-CN" altLang="en-US" sz="2800" dirty="0"/>
              <a:t> </a:t>
            </a:r>
            <a:r>
              <a:rPr lang="en-US" altLang="zh-CN" sz="2800" dirty="0" err="1"/>
              <a:t>kvality</a:t>
            </a:r>
            <a:r>
              <a:rPr lang="en-US" altLang="zh-CN" sz="2800" dirty="0"/>
              <a:t> </a:t>
            </a:r>
            <a:r>
              <a:rPr lang="en-US" altLang="zh-CN" sz="2800" dirty="0" err="1"/>
              <a:t>vývoje</a:t>
            </a:r>
            <a:r>
              <a:rPr lang="en-US" altLang="zh-CN" sz="2800" dirty="0"/>
              <a:t> SW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</a:t>
            </a:r>
            <a:r>
              <a:rPr lang="cs-CZ" dirty="0" smtClean="0"/>
              <a:t>č uvažovat o zavádění SW metrik?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omohou nám zjistit, jestli je software funkční, udržitelný a lze uvažovat o jeho znovupoužití (reuse)</a:t>
            </a:r>
          </a:p>
          <a:p>
            <a:r>
              <a:rPr lang="cs-CZ" dirty="0" smtClean="0"/>
              <a:t>Lze pomocí nich potenciálně ukázat investorům (např. grantovým agenturám) splnění zadání</a:t>
            </a:r>
          </a:p>
          <a:p>
            <a:r>
              <a:rPr lang="cs-CZ" dirty="0" smtClean="0"/>
              <a:t>Jejich výsledky nás mohou: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/>
              <a:t>P</a:t>
            </a:r>
            <a:r>
              <a:rPr lang="cs-CZ" dirty="0" smtClean="0"/>
              <a:t>otěšit 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/>
              <a:t>M</a:t>
            </a:r>
            <a:r>
              <a:rPr lang="cs-CZ" dirty="0" smtClean="0"/>
              <a:t>otivovat k zavádění a praktikování „good practices“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C86A-FF62-974A-BC13-EADB07584336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687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err="1"/>
              <a:t>Metriky</a:t>
            </a:r>
            <a:r>
              <a:rPr lang="en-US" altLang="zh-CN" sz="2800" dirty="0"/>
              <a:t> a </a:t>
            </a:r>
            <a:r>
              <a:rPr lang="en-US" altLang="zh-CN" sz="2800" dirty="0" err="1"/>
              <a:t>nástroje</a:t>
            </a:r>
            <a:r>
              <a:rPr lang="zh-CN" altLang="en-US" sz="2800" dirty="0"/>
              <a:t> </a:t>
            </a:r>
            <a:r>
              <a:rPr lang="en-US" altLang="zh-CN" sz="2800" dirty="0"/>
              <a:t>pro </a:t>
            </a:r>
            <a:r>
              <a:rPr lang="en-US" altLang="zh-CN" sz="2800" dirty="0" err="1"/>
              <a:t>hodnocení</a:t>
            </a:r>
            <a:r>
              <a:rPr lang="zh-CN" altLang="en-US" sz="2800" dirty="0"/>
              <a:t> </a:t>
            </a:r>
            <a:r>
              <a:rPr lang="en-US" altLang="zh-CN" sz="2800" dirty="0" err="1"/>
              <a:t>kvality</a:t>
            </a:r>
            <a:r>
              <a:rPr lang="en-US" altLang="zh-CN" sz="2800" dirty="0"/>
              <a:t> </a:t>
            </a:r>
            <a:r>
              <a:rPr lang="en-US" altLang="zh-CN" sz="2800" dirty="0" err="1"/>
              <a:t>vývoje</a:t>
            </a:r>
            <a:r>
              <a:rPr lang="en-US" altLang="zh-CN" sz="2800" dirty="0"/>
              <a:t> SW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Proces návrhu množiny metrik:</a:t>
            </a:r>
          </a:p>
          <a:p>
            <a:r>
              <a:rPr lang="cs-CZ" dirty="0" smtClean="0"/>
              <a:t>Návrh metrik realizuje přímo life science komunita </a:t>
            </a:r>
          </a:p>
          <a:p>
            <a:pPr lvl="1"/>
            <a:r>
              <a:rPr lang="cs-CZ" dirty="0" smtClean="0"/>
              <a:t>V rámci projektu ELIXIR a jeho pracovní skupiny SD4BP</a:t>
            </a:r>
          </a:p>
          <a:p>
            <a:r>
              <a:rPr lang="cs-CZ" dirty="0" smtClean="0"/>
              <a:t>První diskuse této pracovní skupiny proběhla v prosinci 2015 v Amsterdamu (koordinátor Dr. Manuel Corpas)</a:t>
            </a:r>
          </a:p>
          <a:p>
            <a:r>
              <a:rPr lang="cs-CZ" dirty="0" smtClean="0"/>
              <a:t>Byly realizovány následující kroky:</a:t>
            </a:r>
          </a:p>
          <a:p>
            <a:pPr lvl="1"/>
            <a:r>
              <a:rPr lang="cs-CZ" dirty="0" smtClean="0"/>
              <a:t>Výběr množiny 17 potenciálních metrik</a:t>
            </a:r>
          </a:p>
          <a:p>
            <a:pPr lvl="1"/>
            <a:r>
              <a:rPr lang="cs-CZ" dirty="0" smtClean="0"/>
              <a:t>Hodnocení všech těchto metrik na základě jejich důležitosti a implementační náročnosti</a:t>
            </a:r>
          </a:p>
          <a:p>
            <a:pPr lvl="1"/>
            <a:r>
              <a:rPr lang="cs-CZ" dirty="0" smtClean="0"/>
              <a:t>Seřazení metrik podle tohoto hodnocení a výběr 10 nejlépe hodnocených metrik </a:t>
            </a:r>
          </a:p>
          <a:p>
            <a:pPr lvl="1"/>
            <a:r>
              <a:rPr lang="cs-CZ" dirty="0" smtClean="0"/>
              <a:t>Podrobnější popis těchto metrik a metodik jejich měření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C86A-FF62-974A-BC13-EADB07584336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73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err="1"/>
              <a:t>Metriky</a:t>
            </a:r>
            <a:r>
              <a:rPr lang="en-US" altLang="zh-CN" sz="2800" dirty="0"/>
              <a:t> a </a:t>
            </a:r>
            <a:r>
              <a:rPr lang="en-US" altLang="zh-CN" sz="2800" dirty="0" err="1"/>
              <a:t>nástroje</a:t>
            </a:r>
            <a:r>
              <a:rPr lang="zh-CN" altLang="en-US" sz="2800" dirty="0"/>
              <a:t> </a:t>
            </a:r>
            <a:r>
              <a:rPr lang="en-US" altLang="zh-CN" sz="2800" dirty="0"/>
              <a:t>pro </a:t>
            </a:r>
            <a:r>
              <a:rPr lang="en-US" altLang="zh-CN" sz="2800" dirty="0" err="1"/>
              <a:t>hodnocení</a:t>
            </a:r>
            <a:r>
              <a:rPr lang="zh-CN" altLang="en-US" sz="2800" dirty="0"/>
              <a:t> </a:t>
            </a:r>
            <a:r>
              <a:rPr lang="en-US" altLang="zh-CN" sz="2800" dirty="0" err="1"/>
              <a:t>kvality</a:t>
            </a:r>
            <a:r>
              <a:rPr lang="en-US" altLang="zh-CN" sz="2800" dirty="0"/>
              <a:t> </a:t>
            </a:r>
            <a:r>
              <a:rPr lang="en-US" altLang="zh-CN" sz="2800" dirty="0" err="1"/>
              <a:t>vývoje</a:t>
            </a:r>
            <a:r>
              <a:rPr lang="en-US" altLang="zh-CN" sz="2800" dirty="0"/>
              <a:t> SW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80728"/>
            <a:ext cx="8287072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Metriky 1-3:</a:t>
            </a:r>
          </a:p>
          <a:p>
            <a:r>
              <a:rPr lang="cs-CZ" dirty="0"/>
              <a:t>Je využíván verzovací systém?</a:t>
            </a:r>
          </a:p>
          <a:p>
            <a:pPr lvl="1"/>
            <a:r>
              <a:rPr lang="cs-CZ" dirty="0"/>
              <a:t>Motivace: Verzovací systém poskytuje prostředí pro bezpečný a transparentní vývoj software</a:t>
            </a:r>
          </a:p>
          <a:p>
            <a:pPr lvl="1"/>
            <a:r>
              <a:rPr lang="cs-CZ" dirty="0"/>
              <a:t>Měření: Uvedení informace o verzovacím systému do </a:t>
            </a:r>
            <a:r>
              <a:rPr lang="cs-CZ" dirty="0" smtClean="0"/>
              <a:t>BioTools</a:t>
            </a:r>
            <a:endParaRPr lang="cs-CZ" dirty="0"/>
          </a:p>
          <a:p>
            <a:r>
              <a:rPr lang="cs-CZ" dirty="0"/>
              <a:t>Je software dohledatelný?</a:t>
            </a:r>
          </a:p>
          <a:p>
            <a:pPr lvl="1"/>
            <a:r>
              <a:rPr lang="cs-CZ" dirty="0"/>
              <a:t>Motivace: Pokud software nelze dohledat, není tento software pro komunitu využitelný</a:t>
            </a:r>
          </a:p>
          <a:p>
            <a:pPr lvl="1"/>
            <a:r>
              <a:rPr lang="cs-CZ" dirty="0"/>
              <a:t>Měření: Software lze vyhledat v BioTools či v několika dalších katalozích software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Je využíván automatický buildovací systém?</a:t>
            </a:r>
          </a:p>
          <a:p>
            <a:pPr lvl="1"/>
            <a:r>
              <a:rPr lang="cs-CZ" dirty="0"/>
              <a:t>Motivace: Pokud ano, uživatel je schopen snadno vytvořit spustitelný soubor, což zvyšuje využitelnost software.</a:t>
            </a:r>
          </a:p>
          <a:p>
            <a:pPr lvl="1"/>
            <a:r>
              <a:rPr lang="cs-CZ" dirty="0"/>
              <a:t>Měření: Uvedení informace o buildovacím systému do BioTools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C86A-FF62-974A-BC13-EADB07584336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12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err="1"/>
              <a:t>Metriky</a:t>
            </a:r>
            <a:r>
              <a:rPr lang="en-US" altLang="zh-CN" sz="2800" dirty="0"/>
              <a:t> a </a:t>
            </a:r>
            <a:r>
              <a:rPr lang="en-US" altLang="zh-CN" sz="2800" dirty="0" err="1"/>
              <a:t>nástroje</a:t>
            </a:r>
            <a:r>
              <a:rPr lang="zh-CN" altLang="en-US" sz="2800" dirty="0"/>
              <a:t> </a:t>
            </a:r>
            <a:r>
              <a:rPr lang="en-US" altLang="zh-CN" sz="2800" dirty="0"/>
              <a:t>pro </a:t>
            </a:r>
            <a:r>
              <a:rPr lang="en-US" altLang="zh-CN" sz="2800" dirty="0" err="1"/>
              <a:t>hodnocení</a:t>
            </a:r>
            <a:r>
              <a:rPr lang="zh-CN" altLang="en-US" sz="2800" dirty="0"/>
              <a:t> </a:t>
            </a:r>
            <a:r>
              <a:rPr lang="en-US" altLang="zh-CN" sz="2800" dirty="0" err="1"/>
              <a:t>kvality</a:t>
            </a:r>
            <a:r>
              <a:rPr lang="en-US" altLang="zh-CN" sz="2800" dirty="0"/>
              <a:t> </a:t>
            </a:r>
            <a:r>
              <a:rPr lang="en-US" altLang="zh-CN" sz="2800" dirty="0" err="1"/>
              <a:t>vývoje</a:t>
            </a:r>
            <a:r>
              <a:rPr lang="en-US" altLang="zh-CN" sz="2800" dirty="0"/>
              <a:t> SW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80728"/>
            <a:ext cx="8503096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Metriky 4-6:</a:t>
            </a:r>
          </a:p>
          <a:p>
            <a:r>
              <a:rPr lang="it-IT" dirty="0"/>
              <a:t>Jsou k dispozici testovací data</a:t>
            </a:r>
            <a:r>
              <a:rPr lang="cs-CZ" dirty="0" smtClean="0"/>
              <a:t>?</a:t>
            </a:r>
            <a:endParaRPr lang="cs-CZ" dirty="0"/>
          </a:p>
          <a:p>
            <a:pPr lvl="1"/>
            <a:r>
              <a:rPr lang="cs-CZ" dirty="0"/>
              <a:t>Motivace: </a:t>
            </a:r>
            <a:r>
              <a:rPr lang="cs-CZ" dirty="0" smtClean="0"/>
              <a:t>Bez testovacích dat nelze vyzkoušet ani otestovat funkcionalitu software</a:t>
            </a:r>
            <a:endParaRPr lang="cs-CZ" dirty="0"/>
          </a:p>
          <a:p>
            <a:pPr lvl="1"/>
            <a:r>
              <a:rPr lang="cs-CZ" dirty="0"/>
              <a:t>Měření: </a:t>
            </a:r>
            <a:r>
              <a:rPr lang="cs-CZ" dirty="0" smtClean="0"/>
              <a:t>Testovací data by měla být uvedena na webu software nebo v příloze relevantního článku</a:t>
            </a:r>
            <a:endParaRPr lang="cs-CZ" dirty="0"/>
          </a:p>
          <a:p>
            <a:r>
              <a:rPr lang="cs-CZ" dirty="0" smtClean="0"/>
              <a:t>Obsahuje software části, které „znovuobjevují kolo“?</a:t>
            </a:r>
            <a:endParaRPr lang="cs-CZ" dirty="0"/>
          </a:p>
          <a:p>
            <a:pPr lvl="1"/>
            <a:r>
              <a:rPr lang="cs-CZ" dirty="0"/>
              <a:t>Motivace: </a:t>
            </a:r>
            <a:r>
              <a:rPr lang="cs-CZ" dirty="0" smtClean="0"/>
              <a:t>Naivní reimplementace může vnést chyby nebo snížit efektivitu</a:t>
            </a:r>
            <a:endParaRPr lang="cs-CZ" dirty="0"/>
          </a:p>
          <a:p>
            <a:pPr lvl="1"/>
            <a:r>
              <a:rPr lang="cs-CZ" dirty="0"/>
              <a:t>Měření: </a:t>
            </a:r>
            <a:r>
              <a:rPr lang="cs-CZ" dirty="0" smtClean="0"/>
              <a:t>Procento kódu psaného přímo programátorem vzhledem případně počet využitých knihoven.</a:t>
            </a:r>
            <a:endParaRPr lang="cs-CZ" dirty="0"/>
          </a:p>
          <a:p>
            <a:r>
              <a:rPr lang="cs-CZ" dirty="0" smtClean="0"/>
              <a:t>Podporuje software open source standardy?</a:t>
            </a:r>
            <a:endParaRPr lang="cs-CZ" dirty="0"/>
          </a:p>
          <a:p>
            <a:pPr lvl="1"/>
            <a:r>
              <a:rPr lang="cs-CZ" dirty="0"/>
              <a:t>Motivace: </a:t>
            </a:r>
            <a:r>
              <a:rPr lang="cs-CZ" dirty="0" smtClean="0"/>
              <a:t>Open source je důležitým konceptem v rámci ELIXIRu – umožňuje interoperabilitu, spolupráci apod.</a:t>
            </a:r>
            <a:endParaRPr lang="cs-CZ" dirty="0"/>
          </a:p>
          <a:p>
            <a:pPr lvl="1"/>
            <a:r>
              <a:rPr lang="cs-CZ" dirty="0"/>
              <a:t>Měření: </a:t>
            </a:r>
            <a:r>
              <a:rPr lang="cs-CZ" dirty="0" smtClean="0"/>
              <a:t>Kontrola, jestli software užívá open source standardy</a:t>
            </a:r>
          </a:p>
          <a:p>
            <a:pPr marL="457200" lvl="1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C86A-FF62-974A-BC13-EADB07584336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472244"/>
      </p:ext>
    </p:extLst>
  </p:cSld>
  <p:clrMapOvr>
    <a:masterClrMapping/>
  </p:clrMapOvr>
</p:sld>
</file>

<file path=ppt/theme/theme1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Leere Präsentation">
  <a:themeElements>
    <a:clrScheme name="Custom 32">
      <a:dk1>
        <a:srgbClr val="000000"/>
      </a:dk1>
      <a:lt1>
        <a:srgbClr val="FFFFFF"/>
      </a:lt1>
      <a:dk2>
        <a:srgbClr val="007E82"/>
      </a:dk2>
      <a:lt2>
        <a:srgbClr val="7D7D7D"/>
      </a:lt2>
      <a:accent1>
        <a:srgbClr val="004080"/>
      </a:accent1>
      <a:accent2>
        <a:srgbClr val="DF001A"/>
      </a:accent2>
      <a:accent3>
        <a:srgbClr val="FFFFFF"/>
      </a:accent3>
      <a:accent4>
        <a:srgbClr val="000000"/>
      </a:accent4>
      <a:accent5>
        <a:srgbClr val="BCD3B0"/>
      </a:accent5>
      <a:accent6>
        <a:srgbClr val="CA0016"/>
      </a:accent6>
      <a:hlink>
        <a:srgbClr val="D2E806"/>
      </a:hlink>
      <a:folHlink>
        <a:srgbClr val="72AD46"/>
      </a:folHlink>
    </a:clrScheme>
    <a:fontScheme name="Leere Präsentation">
      <a:majorFont>
        <a:latin typeface="Arial"/>
        <a:ea typeface="Geneva"/>
        <a:cs typeface="Geneva"/>
      </a:majorFont>
      <a:minorFont>
        <a:latin typeface="Arial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Geneva" pitchFamily="-112" charset="0"/>
            <a:cs typeface="Genev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Geneva" pitchFamily="-112" charset="0"/>
            <a:cs typeface="Geneva" pitchFamily="-112" charset="0"/>
          </a:defRPr>
        </a:defPPr>
      </a:lstStyle>
    </a:lnDef>
  </a:objectDefaults>
  <a:extraClrSchemeLst>
    <a:extraClrScheme>
      <a:clrScheme name="Leere Prä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DCDCDC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EBEBEB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FFFFFF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FFFFFF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D2E806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22157</TotalTime>
  <Words>1008</Words>
  <Application>Microsoft Office PowerPoint</Application>
  <PresentationFormat>Předvádění na obrazovce (4:3)</PresentationFormat>
  <Paragraphs>171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Arial Narrow</vt:lpstr>
      <vt:lpstr>Calibri</vt:lpstr>
      <vt:lpstr>Corbel</vt:lpstr>
      <vt:lpstr>Geneva</vt:lpstr>
      <vt:lpstr>Times</vt:lpstr>
      <vt:lpstr>4_Custom Design</vt:lpstr>
      <vt:lpstr>7_Leere Präsentation</vt:lpstr>
      <vt:lpstr>1_Conception personnalisée</vt:lpstr>
      <vt:lpstr>Software Development  for Life Sciences</vt:lpstr>
      <vt:lpstr>Motivace </vt:lpstr>
      <vt:lpstr>SD4LS </vt:lpstr>
      <vt:lpstr>Vývoj SW a hodnocení kvality</vt:lpstr>
      <vt:lpstr>Vývoj SW a hodnocení kvality</vt:lpstr>
      <vt:lpstr>Metriky a nástroje pro hodnocení kvality vývoje SW</vt:lpstr>
      <vt:lpstr>Metriky a nástroje pro hodnocení kvality vývoje SW</vt:lpstr>
      <vt:lpstr>Metriky a nástroje pro hodnocení kvality vývoje SW</vt:lpstr>
      <vt:lpstr>Metriky a nástroje pro hodnocení kvality vývoje SW</vt:lpstr>
      <vt:lpstr>Metriky a nástroje pro hodnocení kvality vývoje SW</vt:lpstr>
      <vt:lpstr>Metriky a nástroje pro hodnocení kvality vývoje SW</vt:lpstr>
      <vt:lpstr>Metriky a nástroje pro hodnocení kvality vývoje SW</vt:lpstr>
      <vt:lpstr>Open-source model vývoje software</vt:lpstr>
      <vt:lpstr>ELIXIR-CZ v SD4LS</vt:lpstr>
      <vt:lpstr>ELIXIR-CZ v SD4LS</vt:lpstr>
      <vt:lpstr>ELIXIR-CZ v SD4LS</vt:lpstr>
      <vt:lpstr>ELIXIR-CZ v SD4LS</vt:lpstr>
    </vt:vector>
  </TitlesOfParts>
  <Company>s 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 k</dc:creator>
  <cp:lastModifiedBy>uziv</cp:lastModifiedBy>
  <cp:revision>388</cp:revision>
  <dcterms:created xsi:type="dcterms:W3CDTF">2010-02-04T09:26:14Z</dcterms:created>
  <dcterms:modified xsi:type="dcterms:W3CDTF">2016-06-21T08:27:26Z</dcterms:modified>
</cp:coreProperties>
</file>