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avi" ContentType="video/avi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66" r:id="rId3"/>
    <p:sldId id="501" r:id="rId4"/>
    <p:sldId id="420" r:id="rId5"/>
    <p:sldId id="463" r:id="rId6"/>
    <p:sldId id="471" r:id="rId7"/>
    <p:sldId id="465" r:id="rId8"/>
    <p:sldId id="466" r:id="rId9"/>
    <p:sldId id="511" r:id="rId10"/>
    <p:sldId id="506" r:id="rId11"/>
    <p:sldId id="507" r:id="rId12"/>
    <p:sldId id="509" r:id="rId13"/>
    <p:sldId id="510" r:id="rId14"/>
    <p:sldId id="505" r:id="rId15"/>
    <p:sldId id="453" r:id="rId16"/>
    <p:sldId id="430" r:id="rId17"/>
    <p:sldId id="428" r:id="rId18"/>
    <p:sldId id="434" r:id="rId19"/>
    <p:sldId id="435" r:id="rId20"/>
    <p:sldId id="436" r:id="rId21"/>
    <p:sldId id="478" r:id="rId22"/>
    <p:sldId id="484" r:id="rId23"/>
    <p:sldId id="265" r:id="rId24"/>
    <p:sldId id="267" r:id="rId25"/>
    <p:sldId id="461" r:id="rId26"/>
    <p:sldId id="499" r:id="rId27"/>
    <p:sldId id="447" r:id="rId28"/>
    <p:sldId id="497" r:id="rId29"/>
    <p:sldId id="382" r:id="rId3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23" autoAdjust="0"/>
  </p:normalViewPr>
  <p:slideViewPr>
    <p:cSldViewPr>
      <p:cViewPr varScale="1">
        <p:scale>
          <a:sx n="63" d="100"/>
          <a:sy n="63" d="100"/>
        </p:scale>
        <p:origin x="-135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18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0.xml"/><Relationship Id="rId13" Type="http://schemas.openxmlformats.org/officeDocument/2006/relationships/slide" Target="slides/slide15.xml"/><Relationship Id="rId18" Type="http://schemas.openxmlformats.org/officeDocument/2006/relationships/slide" Target="slides/slide22.xml"/><Relationship Id="rId3" Type="http://schemas.openxmlformats.org/officeDocument/2006/relationships/slide" Target="slides/slide4.xml"/><Relationship Id="rId7" Type="http://schemas.openxmlformats.org/officeDocument/2006/relationships/slide" Target="slides/slide9.xml"/><Relationship Id="rId12" Type="http://schemas.openxmlformats.org/officeDocument/2006/relationships/slide" Target="slides/slide14.xml"/><Relationship Id="rId17" Type="http://schemas.openxmlformats.org/officeDocument/2006/relationships/slide" Target="slides/slide21.xml"/><Relationship Id="rId2" Type="http://schemas.openxmlformats.org/officeDocument/2006/relationships/slide" Target="slides/slide3.xml"/><Relationship Id="rId16" Type="http://schemas.openxmlformats.org/officeDocument/2006/relationships/slide" Target="slides/slide20.xml"/><Relationship Id="rId20" Type="http://schemas.openxmlformats.org/officeDocument/2006/relationships/slide" Target="slides/slide27.xml"/><Relationship Id="rId1" Type="http://schemas.openxmlformats.org/officeDocument/2006/relationships/slide" Target="slides/slide2.xml"/><Relationship Id="rId6" Type="http://schemas.openxmlformats.org/officeDocument/2006/relationships/slide" Target="slides/slide8.xml"/><Relationship Id="rId11" Type="http://schemas.openxmlformats.org/officeDocument/2006/relationships/slide" Target="slides/slide13.xml"/><Relationship Id="rId5" Type="http://schemas.openxmlformats.org/officeDocument/2006/relationships/slide" Target="slides/slide7.xml"/><Relationship Id="rId15" Type="http://schemas.openxmlformats.org/officeDocument/2006/relationships/slide" Target="slides/slide17.xml"/><Relationship Id="rId10" Type="http://schemas.openxmlformats.org/officeDocument/2006/relationships/slide" Target="slides/slide12.xml"/><Relationship Id="rId19" Type="http://schemas.openxmlformats.org/officeDocument/2006/relationships/slide" Target="slides/slide26.xml"/><Relationship Id="rId4" Type="http://schemas.openxmlformats.org/officeDocument/2006/relationships/slide" Target="slides/slide6.xml"/><Relationship Id="rId9" Type="http://schemas.openxmlformats.org/officeDocument/2006/relationships/slide" Target="slides/slide11.xml"/><Relationship Id="rId14" Type="http://schemas.openxmlformats.org/officeDocument/2006/relationships/slide" Target="slides/slide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383CF-2B17-41E8-A742-3F423E1017CB}" type="datetimeFigureOut">
              <a:rPr lang="en-US" smtClean="0"/>
              <a:t>6/14/2016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A4874-23BA-44FB-8567-73E3E4F6E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82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4874-23BA-44FB-8567-73E3E4F6E5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55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Joanna +</a:t>
            </a:r>
            <a:r>
              <a:rPr lang="cs-CZ" baseline="0" dirty="0" smtClean="0"/>
              <a:t> Sam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4874-23BA-44FB-8567-73E3E4F6E5E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71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4874-23BA-44FB-8567-73E3E4F6E5E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53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4874-23BA-44FB-8567-73E3E4F6E5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73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Obrázek? </a:t>
            </a:r>
            <a:r>
              <a:rPr lang="cs-CZ" dirty="0" err="1" smtClean="0"/>
              <a:t>Main</a:t>
            </a:r>
            <a:r>
              <a:rPr lang="cs-CZ" dirty="0" smtClean="0"/>
              <a:t> </a:t>
            </a:r>
            <a:r>
              <a:rPr lang="cs-CZ" dirty="0" err="1" smtClean="0"/>
              <a:t>position</a:t>
            </a:r>
            <a:r>
              <a:rPr lang="cs-CZ" dirty="0" smtClean="0"/>
              <a:t> – ať se podívají</a:t>
            </a:r>
            <a:r>
              <a:rPr lang="cs-CZ" baseline="0" dirty="0" smtClean="0"/>
              <a:t> na </a:t>
            </a:r>
            <a:r>
              <a:rPr lang="cs-CZ" baseline="0" dirty="0" err="1" smtClean="0"/>
              <a:t>Klamtovu</a:t>
            </a:r>
            <a:r>
              <a:rPr lang="cs-CZ" baseline="0" dirty="0" smtClean="0"/>
              <a:t> grafiku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3C2D2-7054-434B-B9C0-24D266328723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50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Obnovit obrázek!!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4874-23BA-44FB-8567-73E3E4F6E5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84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4874-23BA-44FB-8567-73E3E4F6E5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94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U tohoto i příštího </a:t>
            </a:r>
            <a:r>
              <a:rPr lang="cs-CZ" dirty="0" err="1" smtClean="0"/>
              <a:t>slidu</a:t>
            </a:r>
            <a:r>
              <a:rPr lang="cs-CZ" dirty="0" smtClean="0"/>
              <a:t> bys mohl zvýraznit v publikacích spíše sebe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4874-23BA-44FB-8567-73E3E4F6E5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100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Vyšší obrázek s </a:t>
            </a:r>
            <a:r>
              <a:rPr lang="cs-CZ" smtClean="0"/>
              <a:t>distribution</a:t>
            </a:r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4874-23BA-44FB-8567-73E3E4F6E5E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22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4874-23BA-44FB-8567-73E3E4F6E5E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30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Difúzní</a:t>
            </a:r>
            <a:r>
              <a:rPr lang="cs-CZ" baseline="0" dirty="0" smtClean="0"/>
              <a:t> koeficienty</a:t>
            </a:r>
          </a:p>
          <a:p>
            <a:r>
              <a:rPr lang="cs-CZ" baseline="0" dirty="0" err="1" smtClean="0"/>
              <a:t>Naskalovane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obrazky</a:t>
            </a:r>
            <a:r>
              <a:rPr lang="cs-CZ" baseline="0" dirty="0" smtClean="0"/>
              <a:t> DOPC?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74606-B8A3-466F-BA69-D1499C23B4D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95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F6A0D-57F7-4253-A881-1478FC10BEDA}" type="datetime1">
              <a:rPr lang="cs-CZ" smtClean="0"/>
              <a:t>14.6.2016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69753-7418-4BC0-8555-4B05CEEE0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578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1A8B1-9D25-425E-B62D-A765E8CB736C}" type="datetime1">
              <a:rPr lang="cs-CZ" smtClean="0"/>
              <a:t>14.6.2016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69753-7418-4BC0-8555-4B05CEEE0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9810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CE7C2-29CD-43A0-B24C-4174DC1B0AA8}" type="datetime1">
              <a:rPr lang="cs-CZ" smtClean="0"/>
              <a:t>14.6.2016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69753-7418-4BC0-8555-4B05CEEE0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1500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053536" y="6478601"/>
            <a:ext cx="1090464" cy="365125"/>
          </a:xfrm>
        </p:spPr>
        <p:txBody>
          <a:bodyPr/>
          <a:lstStyle/>
          <a:p>
            <a:fld id="{704E02EB-0D9F-4384-845F-86C5AD85CD0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sz="quarter" idx="13"/>
          </p:nvPr>
        </p:nvSpPr>
        <p:spPr>
          <a:xfrm>
            <a:off x="0" y="6237288"/>
            <a:ext cx="8027988" cy="62071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24981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053536" y="6478601"/>
            <a:ext cx="1090464" cy="365125"/>
          </a:xfrm>
        </p:spPr>
        <p:txBody>
          <a:bodyPr/>
          <a:lstStyle/>
          <a:p>
            <a:fld id="{704E02EB-0D9F-4384-845F-86C5AD85CD0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sz="quarter" idx="13"/>
          </p:nvPr>
        </p:nvSpPr>
        <p:spPr>
          <a:xfrm>
            <a:off x="0" y="6237288"/>
            <a:ext cx="8027988" cy="62071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94358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en-US" noProof="0" dirty="0" err="1" smtClean="0"/>
              <a:t>Kliknutím</a:t>
            </a:r>
            <a:r>
              <a:rPr lang="en-US" noProof="0" dirty="0" smtClean="0"/>
              <a:t> </a:t>
            </a:r>
            <a:r>
              <a:rPr lang="en-US" noProof="0" dirty="0" err="1" smtClean="0"/>
              <a:t>lze</a:t>
            </a:r>
            <a:r>
              <a:rPr lang="en-US" noProof="0" dirty="0" smtClean="0"/>
              <a:t> </a:t>
            </a:r>
            <a:r>
              <a:rPr lang="en-US" noProof="0" dirty="0" err="1" smtClean="0"/>
              <a:t>upravit</a:t>
            </a:r>
            <a:r>
              <a:rPr lang="en-US" noProof="0" dirty="0" smtClean="0"/>
              <a:t> </a:t>
            </a:r>
            <a:r>
              <a:rPr lang="en-US" noProof="0" dirty="0" err="1" smtClean="0"/>
              <a:t>styl</a:t>
            </a:r>
            <a:r>
              <a:rPr lang="en-US" noProof="0" dirty="0" smtClean="0"/>
              <a:t>.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err="1" smtClean="0"/>
              <a:t>Kliknutím</a:t>
            </a:r>
            <a:r>
              <a:rPr lang="en-US" noProof="0" dirty="0" smtClean="0"/>
              <a:t> </a:t>
            </a:r>
            <a:r>
              <a:rPr lang="en-US" noProof="0" dirty="0" err="1" smtClean="0"/>
              <a:t>lze</a:t>
            </a:r>
            <a:r>
              <a:rPr lang="en-US" noProof="0" dirty="0" smtClean="0"/>
              <a:t> </a:t>
            </a:r>
            <a:r>
              <a:rPr lang="en-US" noProof="0" dirty="0" err="1" smtClean="0"/>
              <a:t>upravit</a:t>
            </a:r>
            <a:r>
              <a:rPr lang="en-US" noProof="0" dirty="0" smtClean="0"/>
              <a:t> </a:t>
            </a:r>
            <a:r>
              <a:rPr lang="en-US" noProof="0" dirty="0" err="1" smtClean="0"/>
              <a:t>styly</a:t>
            </a:r>
            <a:r>
              <a:rPr lang="en-US" noProof="0" dirty="0" smtClean="0"/>
              <a:t> </a:t>
            </a:r>
            <a:r>
              <a:rPr lang="en-US" noProof="0" dirty="0" err="1" smtClean="0"/>
              <a:t>předlohy</a:t>
            </a:r>
            <a:r>
              <a:rPr lang="en-US" noProof="0" dirty="0" smtClean="0"/>
              <a:t> </a:t>
            </a:r>
            <a:r>
              <a:rPr lang="en-US" noProof="0" dirty="0" err="1" smtClean="0"/>
              <a:t>textu</a:t>
            </a:r>
            <a:r>
              <a:rPr lang="en-US" noProof="0" dirty="0" smtClean="0"/>
              <a:t>.</a:t>
            </a:r>
          </a:p>
          <a:p>
            <a:pPr lvl="1"/>
            <a:r>
              <a:rPr lang="en-US" noProof="0" dirty="0" err="1" smtClean="0"/>
              <a:t>Druhá</a:t>
            </a:r>
            <a:r>
              <a:rPr lang="en-US" noProof="0" dirty="0" smtClean="0"/>
              <a:t> </a:t>
            </a:r>
            <a:r>
              <a:rPr lang="en-US" noProof="0" dirty="0" err="1" smtClean="0"/>
              <a:t>úroveň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Třetí</a:t>
            </a:r>
            <a:r>
              <a:rPr lang="en-US" noProof="0" dirty="0" smtClean="0"/>
              <a:t> </a:t>
            </a:r>
            <a:r>
              <a:rPr lang="en-US" noProof="0" dirty="0" err="1" smtClean="0"/>
              <a:t>úroveň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Čtvrtá</a:t>
            </a:r>
            <a:r>
              <a:rPr lang="en-US" noProof="0" dirty="0" smtClean="0"/>
              <a:t> </a:t>
            </a:r>
            <a:r>
              <a:rPr lang="en-US" noProof="0" dirty="0" err="1" smtClean="0"/>
              <a:t>úroveň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Pátá</a:t>
            </a:r>
            <a:r>
              <a:rPr lang="en-US" noProof="0" dirty="0" smtClean="0"/>
              <a:t> </a:t>
            </a:r>
            <a:r>
              <a:rPr lang="en-US" noProof="0" dirty="0" err="1" smtClean="0"/>
              <a:t>úroveň</a:t>
            </a:r>
            <a:endParaRPr lang="en-US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err="1" smtClean="0"/>
              <a:t>Kliknutím</a:t>
            </a:r>
            <a:r>
              <a:rPr lang="en-US" noProof="0" dirty="0" smtClean="0"/>
              <a:t> </a:t>
            </a:r>
            <a:r>
              <a:rPr lang="en-US" noProof="0" dirty="0" err="1" smtClean="0"/>
              <a:t>lze</a:t>
            </a:r>
            <a:r>
              <a:rPr lang="en-US" noProof="0" dirty="0" smtClean="0"/>
              <a:t> </a:t>
            </a:r>
            <a:r>
              <a:rPr lang="en-US" noProof="0" dirty="0" err="1" smtClean="0"/>
              <a:t>upravit</a:t>
            </a:r>
            <a:r>
              <a:rPr lang="en-US" noProof="0" dirty="0" smtClean="0"/>
              <a:t> </a:t>
            </a:r>
            <a:r>
              <a:rPr lang="en-US" noProof="0" dirty="0" err="1" smtClean="0"/>
              <a:t>styly</a:t>
            </a:r>
            <a:r>
              <a:rPr lang="en-US" noProof="0" dirty="0" smtClean="0"/>
              <a:t> </a:t>
            </a:r>
            <a:r>
              <a:rPr lang="en-US" noProof="0" dirty="0" err="1" smtClean="0"/>
              <a:t>předlohy</a:t>
            </a:r>
            <a:r>
              <a:rPr lang="en-US" noProof="0" dirty="0" smtClean="0"/>
              <a:t> </a:t>
            </a:r>
            <a:r>
              <a:rPr lang="en-US" noProof="0" dirty="0" err="1" smtClean="0"/>
              <a:t>textu</a:t>
            </a:r>
            <a:r>
              <a:rPr lang="en-US" noProof="0" dirty="0" smtClean="0"/>
              <a:t>.</a:t>
            </a:r>
          </a:p>
          <a:p>
            <a:pPr lvl="1"/>
            <a:r>
              <a:rPr lang="en-US" noProof="0" dirty="0" err="1" smtClean="0"/>
              <a:t>Druhá</a:t>
            </a:r>
            <a:r>
              <a:rPr lang="en-US" noProof="0" dirty="0" smtClean="0"/>
              <a:t> </a:t>
            </a:r>
            <a:r>
              <a:rPr lang="en-US" noProof="0" dirty="0" err="1" smtClean="0"/>
              <a:t>úroveň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Třetí</a:t>
            </a:r>
            <a:r>
              <a:rPr lang="en-US" noProof="0" dirty="0" smtClean="0"/>
              <a:t> </a:t>
            </a:r>
            <a:r>
              <a:rPr lang="en-US" noProof="0" dirty="0" err="1" smtClean="0"/>
              <a:t>úroveň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Čtvrtá</a:t>
            </a:r>
            <a:r>
              <a:rPr lang="en-US" noProof="0" dirty="0" smtClean="0"/>
              <a:t> </a:t>
            </a:r>
            <a:r>
              <a:rPr lang="en-US" noProof="0" dirty="0" err="1" smtClean="0"/>
              <a:t>úroveň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Pátá</a:t>
            </a:r>
            <a:r>
              <a:rPr lang="en-US" noProof="0" dirty="0" smtClean="0"/>
              <a:t> </a:t>
            </a:r>
            <a:r>
              <a:rPr lang="en-US" noProof="0" dirty="0" err="1" smtClean="0"/>
              <a:t>úroveň</a:t>
            </a:r>
            <a:endParaRPr lang="en-US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053536" y="6478601"/>
            <a:ext cx="1090464" cy="365125"/>
          </a:xfrm>
        </p:spPr>
        <p:txBody>
          <a:bodyPr/>
          <a:lstStyle/>
          <a:p>
            <a:fld id="{704E02EB-0D9F-4384-845F-86C5AD85CD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sz="quarter" idx="13"/>
          </p:nvPr>
        </p:nvSpPr>
        <p:spPr>
          <a:xfrm>
            <a:off x="0" y="6237288"/>
            <a:ext cx="8027988" cy="62071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noProof="0" dirty="0" err="1" smtClean="0"/>
              <a:t>Kliknutím</a:t>
            </a:r>
            <a:r>
              <a:rPr lang="en-US" noProof="0" dirty="0" smtClean="0"/>
              <a:t> </a:t>
            </a:r>
            <a:r>
              <a:rPr lang="en-US" noProof="0" dirty="0" err="1" smtClean="0"/>
              <a:t>lze</a:t>
            </a:r>
            <a:r>
              <a:rPr lang="en-US" noProof="0" dirty="0" smtClean="0"/>
              <a:t> </a:t>
            </a:r>
            <a:r>
              <a:rPr lang="en-US" noProof="0" dirty="0" err="1" smtClean="0"/>
              <a:t>upravit</a:t>
            </a:r>
            <a:r>
              <a:rPr lang="en-US" noProof="0" dirty="0" smtClean="0"/>
              <a:t> </a:t>
            </a:r>
            <a:r>
              <a:rPr lang="en-US" noProof="0" dirty="0" err="1" smtClean="0"/>
              <a:t>styly</a:t>
            </a:r>
            <a:r>
              <a:rPr lang="en-US" noProof="0" dirty="0" smtClean="0"/>
              <a:t> </a:t>
            </a:r>
            <a:r>
              <a:rPr lang="en-US" noProof="0" dirty="0" err="1" smtClean="0"/>
              <a:t>předlohy</a:t>
            </a:r>
            <a:r>
              <a:rPr lang="en-US" noProof="0" dirty="0" smtClean="0"/>
              <a:t> </a:t>
            </a:r>
            <a:r>
              <a:rPr lang="en-US" noProof="0" dirty="0" err="1" smtClean="0"/>
              <a:t>textu</a:t>
            </a:r>
            <a:r>
              <a:rPr lang="en-US" noProof="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18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353" y="2130976"/>
            <a:ext cx="7773296" cy="1470086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2198" y="3886153"/>
            <a:ext cx="6399605" cy="1752295"/>
          </a:xfrm>
        </p:spPr>
        <p:txBody>
          <a:bodyPr/>
          <a:lstStyle>
            <a:lvl1pPr marL="0" indent="0" algn="ctr">
              <a:buNone/>
              <a:defRPr/>
            </a:lvl1pPr>
            <a:lvl2pPr marL="423276" indent="0" algn="ctr">
              <a:buNone/>
              <a:defRPr/>
            </a:lvl2pPr>
            <a:lvl3pPr marL="846552" indent="0" algn="ctr">
              <a:buNone/>
              <a:defRPr/>
            </a:lvl3pPr>
            <a:lvl4pPr marL="1269827" indent="0" algn="ctr">
              <a:buNone/>
              <a:defRPr/>
            </a:lvl4pPr>
            <a:lvl5pPr marL="1693103" indent="0" algn="ctr">
              <a:buNone/>
              <a:defRPr/>
            </a:lvl5pPr>
            <a:lvl6pPr marL="2116379" indent="0" algn="ctr">
              <a:buNone/>
              <a:defRPr/>
            </a:lvl6pPr>
            <a:lvl7pPr marL="2539655" indent="0" algn="ctr">
              <a:buNone/>
              <a:defRPr/>
            </a:lvl7pPr>
            <a:lvl8pPr marL="2962930" indent="0" algn="ctr">
              <a:buNone/>
              <a:defRPr/>
            </a:lvl8pPr>
            <a:lvl9pPr marL="3386206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F7E837-B5B1-4D0F-9E25-F0AF78B572BE}" type="datetime1">
              <a:rPr lang="cs-CZ" smtClean="0">
                <a:solidFill>
                  <a:srgbClr val="000000"/>
                </a:solidFill>
              </a:rPr>
              <a:t>14.6.2016</a:t>
            </a:fld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523973-FB9B-4B9A-81DC-5B11D594C43F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650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A59CC3-2341-4683-BBA4-AD5BC6A67377}" type="datetime1">
              <a:rPr lang="cs-CZ" smtClean="0">
                <a:solidFill>
                  <a:srgbClr val="000000"/>
                </a:solidFill>
              </a:rPr>
              <a:t>14.6.2016</a:t>
            </a:fld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9A2F36-E662-4A7C-B44A-172D72401626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630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681" y="4407378"/>
            <a:ext cx="7771803" cy="1362097"/>
          </a:xfrm>
        </p:spPr>
        <p:txBody>
          <a:bodyPr anchor="t"/>
          <a:lstStyle>
            <a:lvl1pPr algn="l">
              <a:defRPr sz="37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681" y="2907056"/>
            <a:ext cx="7771803" cy="1500322"/>
          </a:xfrm>
        </p:spPr>
        <p:txBody>
          <a:bodyPr anchor="b"/>
          <a:lstStyle>
            <a:lvl1pPr marL="0" indent="0">
              <a:buNone/>
              <a:defRPr sz="1900"/>
            </a:lvl1pPr>
            <a:lvl2pPr marL="423276" indent="0">
              <a:buNone/>
              <a:defRPr sz="1700"/>
            </a:lvl2pPr>
            <a:lvl3pPr marL="846552" indent="0">
              <a:buNone/>
              <a:defRPr sz="1500"/>
            </a:lvl3pPr>
            <a:lvl4pPr marL="1269827" indent="0">
              <a:buNone/>
              <a:defRPr sz="1300"/>
            </a:lvl4pPr>
            <a:lvl5pPr marL="1693103" indent="0">
              <a:buNone/>
              <a:defRPr sz="1300"/>
            </a:lvl5pPr>
            <a:lvl6pPr marL="2116379" indent="0">
              <a:buNone/>
              <a:defRPr sz="1300"/>
            </a:lvl6pPr>
            <a:lvl7pPr marL="2539655" indent="0">
              <a:buNone/>
              <a:defRPr sz="1300"/>
            </a:lvl7pPr>
            <a:lvl8pPr marL="2962930" indent="0">
              <a:buNone/>
              <a:defRPr sz="1300"/>
            </a:lvl8pPr>
            <a:lvl9pPr marL="3386206" indent="0">
              <a:buNone/>
              <a:defRPr sz="13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87A1A2-E596-45DF-B978-95D0F171A215}" type="datetime1">
              <a:rPr lang="cs-CZ" smtClean="0">
                <a:solidFill>
                  <a:srgbClr val="000000"/>
                </a:solidFill>
              </a:rPr>
              <a:t>14.6.2016</a:t>
            </a:fld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A8B015-39EA-4488-A4A3-E0DEA8EB0AD6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400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6901" y="2253364"/>
            <a:ext cx="4043428" cy="372344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3671" y="2253364"/>
            <a:ext cx="4043428" cy="372344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A8C878-EE58-4D09-AFF2-AFBA143F225F}" type="datetime1">
              <a:rPr lang="cs-CZ" smtClean="0">
                <a:solidFill>
                  <a:srgbClr val="000000"/>
                </a:solidFill>
              </a:rPr>
              <a:t>14.6.2016</a:t>
            </a:fld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D7B968-EE5D-40D3-886E-75570291039A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5182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6902" y="275012"/>
            <a:ext cx="8230197" cy="114324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6902" y="1534879"/>
            <a:ext cx="4040442" cy="63929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3276" indent="0">
              <a:buNone/>
              <a:defRPr sz="1900" b="1"/>
            </a:lvl2pPr>
            <a:lvl3pPr marL="846552" indent="0">
              <a:buNone/>
              <a:defRPr sz="1700" b="1"/>
            </a:lvl3pPr>
            <a:lvl4pPr marL="1269827" indent="0">
              <a:buNone/>
              <a:defRPr sz="1500" b="1"/>
            </a:lvl4pPr>
            <a:lvl5pPr marL="1693103" indent="0">
              <a:buNone/>
              <a:defRPr sz="1500" b="1"/>
            </a:lvl5pPr>
            <a:lvl6pPr marL="2116379" indent="0">
              <a:buNone/>
              <a:defRPr sz="1500" b="1"/>
            </a:lvl6pPr>
            <a:lvl7pPr marL="2539655" indent="0">
              <a:buNone/>
              <a:defRPr sz="1500" b="1"/>
            </a:lvl7pPr>
            <a:lvl8pPr marL="2962930" indent="0">
              <a:buNone/>
              <a:defRPr sz="1500" b="1"/>
            </a:lvl8pPr>
            <a:lvl9pPr marL="3386206" indent="0">
              <a:buNone/>
              <a:defRPr sz="15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6902" y="2174172"/>
            <a:ext cx="4040442" cy="3952385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165" y="1534879"/>
            <a:ext cx="4041934" cy="63929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3276" indent="0">
              <a:buNone/>
              <a:defRPr sz="1900" b="1"/>
            </a:lvl2pPr>
            <a:lvl3pPr marL="846552" indent="0">
              <a:buNone/>
              <a:defRPr sz="1700" b="1"/>
            </a:lvl3pPr>
            <a:lvl4pPr marL="1269827" indent="0">
              <a:buNone/>
              <a:defRPr sz="1500" b="1"/>
            </a:lvl4pPr>
            <a:lvl5pPr marL="1693103" indent="0">
              <a:buNone/>
              <a:defRPr sz="1500" b="1"/>
            </a:lvl5pPr>
            <a:lvl6pPr marL="2116379" indent="0">
              <a:buNone/>
              <a:defRPr sz="1500" b="1"/>
            </a:lvl6pPr>
            <a:lvl7pPr marL="2539655" indent="0">
              <a:buNone/>
              <a:defRPr sz="1500" b="1"/>
            </a:lvl7pPr>
            <a:lvl8pPr marL="2962930" indent="0">
              <a:buNone/>
              <a:defRPr sz="1500" b="1"/>
            </a:lvl8pPr>
            <a:lvl9pPr marL="3386206" indent="0">
              <a:buNone/>
              <a:defRPr sz="15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165" y="2174172"/>
            <a:ext cx="4041934" cy="3952385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FAB353-6AE8-4E39-B11D-8B57B2D27096}" type="datetime1">
              <a:rPr lang="cs-CZ" smtClean="0">
                <a:solidFill>
                  <a:srgbClr val="000000"/>
                </a:solidFill>
              </a:rPr>
              <a:t>14.6.2016</a:t>
            </a:fld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27DD79-5A56-4BBC-8BD9-C9514814C231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007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F9801-3EB4-49E4-9741-404F050F1C32}" type="datetime1">
              <a:rPr lang="cs-CZ" smtClean="0"/>
              <a:t>14.6.2016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69753-7418-4BC0-8555-4B05CEEE0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1864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1FBE65-4345-445C-BD5F-0B20383AC228}" type="datetime1">
              <a:rPr lang="cs-CZ" smtClean="0">
                <a:solidFill>
                  <a:srgbClr val="000000"/>
                </a:solidFill>
              </a:rPr>
              <a:t>14.6.2016</a:t>
            </a:fld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DCD480-383F-4D4D-9FDD-7E8147E352F8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6624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2D10EC-6F00-4BA9-8931-19E2CD24F3A3}" type="datetime1">
              <a:rPr lang="cs-CZ" smtClean="0">
                <a:solidFill>
                  <a:srgbClr val="000000"/>
                </a:solidFill>
              </a:rPr>
              <a:t>14.6.2016</a:t>
            </a:fld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1E0AD-654B-42FA-A31F-E4BFA77787B1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1616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6902" y="273572"/>
            <a:ext cx="3008681" cy="116195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4581" y="273571"/>
            <a:ext cx="5112517" cy="5852986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6902" y="1435530"/>
            <a:ext cx="3008681" cy="4691027"/>
          </a:xfrm>
        </p:spPr>
        <p:txBody>
          <a:bodyPr/>
          <a:lstStyle>
            <a:lvl1pPr marL="0" indent="0">
              <a:buNone/>
              <a:defRPr sz="1300"/>
            </a:lvl1pPr>
            <a:lvl2pPr marL="423276" indent="0">
              <a:buNone/>
              <a:defRPr sz="1100"/>
            </a:lvl2pPr>
            <a:lvl3pPr marL="846552" indent="0">
              <a:buNone/>
              <a:defRPr sz="900"/>
            </a:lvl3pPr>
            <a:lvl4pPr marL="1269827" indent="0">
              <a:buNone/>
              <a:defRPr sz="800"/>
            </a:lvl4pPr>
            <a:lvl5pPr marL="1693103" indent="0">
              <a:buNone/>
              <a:defRPr sz="800"/>
            </a:lvl5pPr>
            <a:lvl6pPr marL="2116379" indent="0">
              <a:buNone/>
              <a:defRPr sz="800"/>
            </a:lvl6pPr>
            <a:lvl7pPr marL="2539655" indent="0">
              <a:buNone/>
              <a:defRPr sz="800"/>
            </a:lvl7pPr>
            <a:lvl8pPr marL="2962930" indent="0">
              <a:buNone/>
              <a:defRPr sz="800"/>
            </a:lvl8pPr>
            <a:lvl9pPr marL="3386206" indent="0">
              <a:buNone/>
              <a:defRPr sz="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BBF5A1-BCA6-43DD-A255-D4B039C1B1B0}" type="datetime1">
              <a:rPr lang="cs-CZ" smtClean="0">
                <a:solidFill>
                  <a:srgbClr val="000000"/>
                </a:solidFill>
              </a:rPr>
              <a:t>14.6.2016</a:t>
            </a:fld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E6896B-A354-44D1-BC95-271E1E10D26E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7189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1771" y="4800456"/>
            <a:ext cx="5487296" cy="567300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1771" y="613376"/>
            <a:ext cx="5487296" cy="4113648"/>
          </a:xfrm>
        </p:spPr>
        <p:txBody>
          <a:bodyPr/>
          <a:lstStyle>
            <a:lvl1pPr marL="0" indent="0">
              <a:buNone/>
              <a:defRPr sz="3000"/>
            </a:lvl1pPr>
            <a:lvl2pPr marL="423276" indent="0">
              <a:buNone/>
              <a:defRPr sz="2600"/>
            </a:lvl2pPr>
            <a:lvl3pPr marL="846552" indent="0">
              <a:buNone/>
              <a:defRPr sz="2200"/>
            </a:lvl3pPr>
            <a:lvl4pPr marL="1269827" indent="0">
              <a:buNone/>
              <a:defRPr sz="1900"/>
            </a:lvl4pPr>
            <a:lvl5pPr marL="1693103" indent="0">
              <a:buNone/>
              <a:defRPr sz="1900"/>
            </a:lvl5pPr>
            <a:lvl6pPr marL="2116379" indent="0">
              <a:buNone/>
              <a:defRPr sz="1900"/>
            </a:lvl6pPr>
            <a:lvl7pPr marL="2539655" indent="0">
              <a:buNone/>
              <a:defRPr sz="1900"/>
            </a:lvl7pPr>
            <a:lvl8pPr marL="2962930" indent="0">
              <a:buNone/>
              <a:defRPr sz="1900"/>
            </a:lvl8pPr>
            <a:lvl9pPr marL="3386206" indent="0">
              <a:buNone/>
              <a:defRPr sz="1900"/>
            </a:lvl9pPr>
          </a:lstStyle>
          <a:p>
            <a:pPr lvl="0"/>
            <a:r>
              <a:rPr lang="cs-CZ" noProof="0" smtClean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1771" y="5367757"/>
            <a:ext cx="5487296" cy="804876"/>
          </a:xfrm>
        </p:spPr>
        <p:txBody>
          <a:bodyPr/>
          <a:lstStyle>
            <a:lvl1pPr marL="0" indent="0">
              <a:buNone/>
              <a:defRPr sz="1300"/>
            </a:lvl1pPr>
            <a:lvl2pPr marL="423276" indent="0">
              <a:buNone/>
              <a:defRPr sz="1100"/>
            </a:lvl2pPr>
            <a:lvl3pPr marL="846552" indent="0">
              <a:buNone/>
              <a:defRPr sz="900"/>
            </a:lvl3pPr>
            <a:lvl4pPr marL="1269827" indent="0">
              <a:buNone/>
              <a:defRPr sz="800"/>
            </a:lvl4pPr>
            <a:lvl5pPr marL="1693103" indent="0">
              <a:buNone/>
              <a:defRPr sz="800"/>
            </a:lvl5pPr>
            <a:lvl6pPr marL="2116379" indent="0">
              <a:buNone/>
              <a:defRPr sz="800"/>
            </a:lvl6pPr>
            <a:lvl7pPr marL="2539655" indent="0">
              <a:buNone/>
              <a:defRPr sz="800"/>
            </a:lvl7pPr>
            <a:lvl8pPr marL="2962930" indent="0">
              <a:buNone/>
              <a:defRPr sz="800"/>
            </a:lvl8pPr>
            <a:lvl9pPr marL="3386206" indent="0">
              <a:buNone/>
              <a:defRPr sz="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A88B84-FD1A-40F1-81AD-C04919CAC357}" type="datetime1">
              <a:rPr lang="cs-CZ" smtClean="0">
                <a:solidFill>
                  <a:srgbClr val="000000"/>
                </a:solidFill>
              </a:rPr>
              <a:t>14.6.2016</a:t>
            </a:fld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31720E-A497-4F28-B127-705D5904B35A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371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15D23D-5ADE-4E42-9A1C-6A0D5D87F9B9}" type="datetime1">
              <a:rPr lang="cs-CZ" smtClean="0">
                <a:solidFill>
                  <a:srgbClr val="000000"/>
                </a:solidFill>
              </a:rPr>
              <a:t>14.6.2016</a:t>
            </a:fld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246BAD-F3B7-4BD0-8BD9-4CD1D37B0FF8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3434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550" y="979098"/>
            <a:ext cx="2057549" cy="499771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6902" y="979098"/>
            <a:ext cx="6029306" cy="499771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EE9839-DA14-442B-9327-48468114C0B8}" type="datetime1">
              <a:rPr lang="cs-CZ" smtClean="0">
                <a:solidFill>
                  <a:srgbClr val="000000"/>
                </a:solidFill>
              </a:rPr>
              <a:t>14.6.2016</a:t>
            </a:fld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069A84-D664-410D-A40A-35740E0A1EFC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5410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6902" y="979098"/>
            <a:ext cx="8230197" cy="499771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D89120-D3B7-4A73-8250-0B7A52634E51}" type="datetime1">
              <a:rPr lang="cs-CZ" smtClean="0">
                <a:solidFill>
                  <a:srgbClr val="000000"/>
                </a:solidFill>
              </a:rPr>
              <a:t>14.6.2016</a:t>
            </a:fld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2F8567-E093-4698-9EE9-73A6770A9E52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73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7A06-28E1-4967-8376-A02FA37D7B34}" type="datetime1">
              <a:rPr lang="cs-CZ" smtClean="0"/>
              <a:t>14.6.2016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69753-7418-4BC0-8555-4B05CEEE0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4305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BD52-AB25-45CE-8AAB-0FF8B63F099E}" type="datetime1">
              <a:rPr lang="cs-CZ" smtClean="0"/>
              <a:t>14.6.2016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69753-7418-4BC0-8555-4B05CEEE0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3457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7FB6D-B5AC-46C2-AE8E-2BA60BD4C341}" type="datetime1">
              <a:rPr lang="cs-CZ" smtClean="0"/>
              <a:t>14.6.2016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69753-7418-4BC0-8555-4B05CEEE0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425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35224-523D-4961-A8C7-0C75E33FB4F1}" type="datetime1">
              <a:rPr lang="cs-CZ" smtClean="0"/>
              <a:t>14.6.2016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69753-7418-4BC0-8555-4B05CEEE0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314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2344B-34A3-4E67-B5F3-D6E04BE7443C}" type="datetime1">
              <a:rPr lang="cs-CZ" smtClean="0"/>
              <a:t>14.6.2016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69753-7418-4BC0-8555-4B05CEEE0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19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04DF-097F-4FB7-8506-E884987815E4}" type="datetime1">
              <a:rPr lang="cs-CZ" smtClean="0"/>
              <a:t>14.6.2016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69753-7418-4BC0-8555-4B05CEEE0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2920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CB17-3A3E-4A45-8316-3E7BC2CB024A}" type="datetime1">
              <a:rPr lang="cs-CZ" smtClean="0"/>
              <a:t>14.6.2016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69753-7418-4BC0-8555-4B05CEEE0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8031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F9DC2-0FAA-4449-A6E9-6FC828F9313A}" type="datetime1">
              <a:rPr lang="cs-CZ" smtClean="0"/>
              <a:t>14.6.2016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69753-7418-4BC0-8555-4B05CEEE0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9347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9" r:id="rId12"/>
    <p:sldLayoutId id="2147483690" r:id="rId13"/>
    <p:sldLayoutId id="2147483691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7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6902" y="979098"/>
            <a:ext cx="8230197" cy="114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7" tIns="45714" rIns="91427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902" y="2253364"/>
            <a:ext cx="8230197" cy="3723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6901" y="6244625"/>
            <a:ext cx="2133700" cy="476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053317-1D04-44DC-8679-992C75F1F680}" type="datetime1">
              <a:rPr lang="cs-CZ" smtClean="0">
                <a:solidFill>
                  <a:srgbClr val="000000"/>
                </a:solidFill>
              </a:rPr>
              <a:t>14.6.2016</a:t>
            </a:fld>
            <a:endParaRPr lang="cs-CZ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653" y="6244625"/>
            <a:ext cx="2896695" cy="476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400" y="6244625"/>
            <a:ext cx="2133699" cy="476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B6D7A9-8AB0-4116-9476-C3EB3316B519}" type="slidenum">
              <a:rPr 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smtClean="0">
              <a:solidFill>
                <a:srgbClr val="000000"/>
              </a:solidFill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3217721" y="0"/>
            <a:ext cx="1896290" cy="36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655" tIns="42328" rIns="84655" bIns="42328">
            <a:spAutoFit/>
          </a:bodyPr>
          <a:lstStyle/>
          <a:p>
            <a:pPr defTabSz="914158" fontAlgn="base">
              <a:spcBef>
                <a:spcPct val="5000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69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914158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14158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Calibri" pitchFamily="34" charset="0"/>
        </a:defRPr>
      </a:lvl2pPr>
      <a:lvl3pPr algn="ctr" defTabSz="914158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Calibri" pitchFamily="34" charset="0"/>
        </a:defRPr>
      </a:lvl3pPr>
      <a:lvl4pPr algn="ctr" defTabSz="914158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Calibri" pitchFamily="34" charset="0"/>
        </a:defRPr>
      </a:lvl4pPr>
      <a:lvl5pPr algn="ctr" defTabSz="914158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Calibri" pitchFamily="34" charset="0"/>
        </a:defRPr>
      </a:lvl5pPr>
      <a:lvl6pPr marL="423276" algn="ctr" defTabSz="914158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Calibri" pitchFamily="34" charset="0"/>
        </a:defRPr>
      </a:lvl6pPr>
      <a:lvl7pPr marL="846552" algn="ctr" defTabSz="914158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Calibri" pitchFamily="34" charset="0"/>
        </a:defRPr>
      </a:lvl7pPr>
      <a:lvl8pPr marL="1269827" algn="ctr" defTabSz="914158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Calibri" pitchFamily="34" charset="0"/>
        </a:defRPr>
      </a:lvl8pPr>
      <a:lvl9pPr marL="1693103" algn="ctr" defTabSz="914158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Calibri" pitchFamily="34" charset="0"/>
        </a:defRPr>
      </a:lvl9pPr>
    </p:titleStyle>
    <p:bodyStyle>
      <a:lvl1pPr marL="342442" indent="-342442" algn="l" defTabSz="914158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203" indent="-285123" algn="l" defTabSz="914158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432" indent="-229274" algn="l" defTabSz="914158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512" indent="-229274" algn="l" defTabSz="914158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591" indent="-229274" algn="l" defTabSz="914158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0866" indent="-229274" algn="l" defTabSz="914158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04142" indent="-229274" algn="l" defTabSz="914158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27418" indent="-229274" algn="l" defTabSz="914158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750694" indent="-229274" algn="l" defTabSz="914158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8465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3276" algn="l" defTabSz="8465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46552" algn="l" defTabSz="8465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69827" algn="l" defTabSz="8465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93103" algn="l" defTabSz="8465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16379" algn="l" defTabSz="8465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9655" algn="l" defTabSz="8465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62930" algn="l" defTabSz="8465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86206" algn="l" defTabSz="8465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e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2.jpe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2.jpe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62.png"/><Relationship Id="rId5" Type="http://schemas.openxmlformats.org/officeDocument/2006/relationships/image" Target="../media/image57.png"/><Relationship Id="rId10" Type="http://schemas.openxmlformats.org/officeDocument/2006/relationships/image" Target="../media/image61.png"/><Relationship Id="rId4" Type="http://schemas.openxmlformats.org/officeDocument/2006/relationships/image" Target="../media/image47.png"/><Relationship Id="rId9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openxmlformats.org/officeDocument/2006/relationships/image" Target="../media/image152.png"/><Relationship Id="rId7" Type="http://schemas.openxmlformats.org/officeDocument/2006/relationships/image" Target="../media/image18.png"/><Relationship Id="rId12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11" Type="http://schemas.openxmlformats.org/officeDocument/2006/relationships/image" Target="../media/image250.png"/><Relationship Id="rId5" Type="http://schemas.openxmlformats.org/officeDocument/2006/relationships/image" Target="../media/image16.jpeg"/><Relationship Id="rId4" Type="http://schemas.openxmlformats.org/officeDocument/2006/relationships/image" Target="../media/image161.png"/><Relationship Id="rId9" Type="http://schemas.openxmlformats.org/officeDocument/2006/relationships/image" Target="../media/image20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jpe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 bwMode="auto">
          <a:xfrm>
            <a:off x="5580112" y="2564904"/>
            <a:ext cx="3563888" cy="42930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780290" y="4113076"/>
            <a:ext cx="7777776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8" rIns="91414" bIns="45708"/>
          <a:lstStyle/>
          <a:p>
            <a:pPr algn="ctr" defTabSz="914034" fontAlgn="base">
              <a:spcBef>
                <a:spcPct val="20000"/>
              </a:spcBef>
              <a:spcAft>
                <a:spcPct val="0"/>
              </a:spcAft>
            </a:pPr>
            <a:r>
              <a:rPr lang="cs-CZ" sz="2800" i="1" dirty="0">
                <a:solidFill>
                  <a:srgbClr val="000000"/>
                </a:solidFill>
              </a:rPr>
              <a:t>d</a:t>
            </a:r>
            <a:r>
              <a:rPr lang="cs-CZ" sz="2800" i="1" dirty="0" smtClean="0">
                <a:solidFill>
                  <a:srgbClr val="000000"/>
                </a:solidFill>
              </a:rPr>
              <a:t>oc. RNDr. </a:t>
            </a:r>
            <a:r>
              <a:rPr lang="en-US" sz="2800" i="1" dirty="0" smtClean="0">
                <a:solidFill>
                  <a:srgbClr val="000000"/>
                </a:solidFill>
              </a:rPr>
              <a:t>Karel </a:t>
            </a:r>
            <a:r>
              <a:rPr lang="en-US" sz="2800" i="1" dirty="0" err="1" smtClean="0">
                <a:solidFill>
                  <a:srgbClr val="000000"/>
                </a:solidFill>
              </a:rPr>
              <a:t>Berka</a:t>
            </a:r>
            <a:r>
              <a:rPr lang="cs-CZ" sz="2800" i="1" dirty="0" smtClean="0">
                <a:solidFill>
                  <a:srgbClr val="000000"/>
                </a:solidFill>
              </a:rPr>
              <a:t>, Ph.D.</a:t>
            </a:r>
            <a:endParaRPr lang="en-US" sz="2800" i="1" baseline="30000" dirty="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 txBox="1">
            <a:spLocks noChangeArrowheads="1"/>
          </p:cNvSpPr>
          <p:nvPr/>
        </p:nvSpPr>
        <p:spPr bwMode="auto">
          <a:xfrm>
            <a:off x="665955" y="4725144"/>
            <a:ext cx="7776282" cy="9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8" rIns="91414" bIns="45708"/>
          <a:lstStyle>
            <a:lvl1pPr defTabSz="987425" eaLnBrk="0" hangingPunct="0"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87425" eaLnBrk="0" hangingPunct="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87425" eaLnBrk="0" hangingPunct="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87425" eaLnBrk="0" hangingPunct="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87425" eaLnBrk="0" hangingPunct="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cs-CZ" i="1" dirty="0" smtClean="0">
                <a:solidFill>
                  <a:srgbClr val="000000"/>
                </a:solidFill>
                <a:latin typeface="Calibri" pitchFamily="34" charset="0"/>
              </a:rPr>
              <a:t>Katedra fyzikální chemie</a:t>
            </a:r>
          </a:p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cs-CZ" i="1" dirty="0" smtClean="0">
                <a:solidFill>
                  <a:srgbClr val="000000"/>
                </a:solidFill>
                <a:latin typeface="Calibri" pitchFamily="34" charset="0"/>
              </a:rPr>
              <a:t> Regionální centrum pokročilých technologií a materiálů </a:t>
            </a:r>
          </a:p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cs-CZ" i="1" dirty="0" smtClean="0">
                <a:solidFill>
                  <a:srgbClr val="000000"/>
                </a:solidFill>
                <a:latin typeface="Calibri" pitchFamily="34" charset="0"/>
              </a:rPr>
              <a:t>Přírodovědecká fakulta </a:t>
            </a:r>
          </a:p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cs-CZ" i="1" dirty="0" smtClean="0">
                <a:solidFill>
                  <a:srgbClr val="000000"/>
                </a:solidFill>
                <a:latin typeface="Calibri" pitchFamily="34" charset="0"/>
              </a:rPr>
              <a:t>Univerzita Palackého v Olomouci</a:t>
            </a:r>
            <a:endParaRPr lang="en-US" i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52" name="Rectangle 2"/>
          <p:cNvSpPr txBox="1">
            <a:spLocks noChangeArrowheads="1"/>
          </p:cNvSpPr>
          <p:nvPr/>
        </p:nvSpPr>
        <p:spPr bwMode="auto">
          <a:xfrm>
            <a:off x="250848" y="2130976"/>
            <a:ext cx="8642304" cy="147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8" rIns="91414" bIns="45708" anchor="ctr"/>
          <a:lstStyle>
            <a:lvl1pPr defTabSz="987425" eaLnBrk="0" hangingPunct="0"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87425" eaLnBrk="0" hangingPunct="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87425" eaLnBrk="0" hangingPunct="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87425" eaLnBrk="0" hangingPunct="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87425" eaLnBrk="0" hangingPunct="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2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353" y="2276872"/>
            <a:ext cx="7773296" cy="1324190"/>
          </a:xfrm>
        </p:spPr>
        <p:txBody>
          <a:bodyPr/>
          <a:lstStyle/>
          <a:p>
            <a:pPr rtl="0" eaLnBrk="1" fontAlgn="base" latinLnBrk="0" hangingPunct="1"/>
            <a:r>
              <a:rPr lang="cs-CZ" sz="4400" kern="1200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Léčiva na biologických membránách pohledem výpočetní chemie</a:t>
            </a:r>
            <a:endParaRPr lang="en-US" dirty="0" smtClean="0">
              <a:effectLst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7" r="15884"/>
          <a:stretch/>
        </p:blipFill>
        <p:spPr bwMode="auto">
          <a:xfrm>
            <a:off x="7110484" y="262"/>
            <a:ext cx="2033516" cy="197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156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COSMOmic</a:t>
            </a:r>
            <a:r>
              <a:rPr lang="cs-CZ" dirty="0" smtClean="0"/>
              <a:t> </a:t>
            </a:r>
            <a:r>
              <a:rPr lang="cs-CZ" dirty="0" err="1" smtClean="0"/>
              <a:t>vs</a:t>
            </a:r>
            <a:r>
              <a:rPr lang="cs-CZ" dirty="0" smtClean="0"/>
              <a:t> MD</a:t>
            </a:r>
            <a:r>
              <a:rPr lang="en-US" dirty="0" smtClean="0"/>
              <a:t> - FEP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6131024" cy="4641379"/>
          </a:xfrm>
        </p:spPr>
        <p:txBody>
          <a:bodyPr/>
          <a:lstStyle/>
          <a:p>
            <a:r>
              <a:rPr lang="cs-CZ" dirty="0"/>
              <a:t>K</a:t>
            </a:r>
            <a:r>
              <a:rPr lang="cs-CZ" dirty="0" smtClean="0"/>
              <a:t>orelace </a:t>
            </a:r>
          </a:p>
          <a:p>
            <a:pPr lvl="1"/>
            <a:r>
              <a:rPr lang="cs-CZ" dirty="0" err="1" smtClean="0"/>
              <a:t>COSMOmic</a:t>
            </a:r>
            <a:r>
              <a:rPr lang="cs-CZ" dirty="0" smtClean="0"/>
              <a:t> </a:t>
            </a:r>
            <a:r>
              <a:rPr lang="cs-CZ" dirty="0" err="1" smtClean="0"/>
              <a:t>vz</a:t>
            </a:r>
            <a:r>
              <a:rPr lang="cs-CZ" dirty="0" smtClean="0"/>
              <a:t> Berger FF MD </a:t>
            </a:r>
            <a:endParaRPr lang="en-US" dirty="0" smtClean="0"/>
          </a:p>
          <a:p>
            <a:pPr lvl="1"/>
            <a:r>
              <a:rPr lang="cs-CZ" dirty="0" err="1" smtClean="0"/>
              <a:t>Hydrophobní</a:t>
            </a:r>
            <a:r>
              <a:rPr lang="cs-CZ" dirty="0" smtClean="0"/>
              <a:t> jádro - </a:t>
            </a:r>
            <a:r>
              <a:rPr lang="en-US" dirty="0" smtClean="0"/>
              <a:t>ok</a:t>
            </a:r>
            <a:endParaRPr lang="en-US" baseline="30000" dirty="0"/>
          </a:p>
          <a:p>
            <a:pPr lvl="1"/>
            <a:r>
              <a:rPr lang="cs-CZ" dirty="0" smtClean="0"/>
              <a:t>Oblast </a:t>
            </a:r>
            <a:r>
              <a:rPr lang="en-US" dirty="0" smtClean="0"/>
              <a:t>h</a:t>
            </a:r>
            <a:r>
              <a:rPr lang="cs-CZ" dirty="0" err="1" smtClean="0"/>
              <a:t>lav</a:t>
            </a:r>
            <a:r>
              <a:rPr lang="cs-CZ" dirty="0" smtClean="0"/>
              <a:t> – horší korelace</a:t>
            </a:r>
            <a:endParaRPr lang="cs-CZ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356992"/>
            <a:ext cx="4829684" cy="3392852"/>
          </a:xfrm>
          <a:prstGeom prst="rect">
            <a:avLst/>
          </a:prstGeom>
        </p:spPr>
      </p:pic>
      <p:pic>
        <p:nvPicPr>
          <p:cNvPr id="16" name="Zástupný symbol pro obsah 1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196753"/>
            <a:ext cx="2769537" cy="1944215"/>
          </a:xfrm>
        </p:spPr>
      </p:pic>
      <p:pic>
        <p:nvPicPr>
          <p:cNvPr id="7" name="Obrázek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82" t="62245"/>
          <a:stretch/>
        </p:blipFill>
        <p:spPr>
          <a:xfrm>
            <a:off x="10791" y="3861048"/>
            <a:ext cx="5209282" cy="2481820"/>
          </a:xfrm>
          <a:prstGeom prst="rect">
            <a:avLst/>
          </a:prstGeom>
        </p:spPr>
      </p:pic>
      <p:cxnSp>
        <p:nvCxnSpPr>
          <p:cNvPr id="5" name="Přímá spojnice 4"/>
          <p:cNvCxnSpPr/>
          <p:nvPr/>
        </p:nvCxnSpPr>
        <p:spPr>
          <a:xfrm flipH="1">
            <a:off x="5724128" y="3717032"/>
            <a:ext cx="3312368" cy="24482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0" y="6341931"/>
            <a:ext cx="4427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/>
              <a:t>Paloncyova</a:t>
            </a:r>
            <a:r>
              <a:rPr lang="cs-CZ" sz="1400" b="1" dirty="0"/>
              <a:t> M</a:t>
            </a:r>
            <a:r>
              <a:rPr lang="cs-CZ" sz="1400" dirty="0"/>
              <a:t>, </a:t>
            </a:r>
            <a:r>
              <a:rPr lang="cs-CZ" sz="1400" dirty="0" err="1"/>
              <a:t>DeVane</a:t>
            </a:r>
            <a:r>
              <a:rPr lang="cs-CZ" sz="1400" dirty="0"/>
              <a:t> RH, </a:t>
            </a:r>
            <a:r>
              <a:rPr lang="cs-CZ" sz="1400" dirty="0" err="1"/>
              <a:t>Murch</a:t>
            </a:r>
            <a:r>
              <a:rPr lang="cs-CZ" sz="1400" dirty="0"/>
              <a:t> B, </a:t>
            </a:r>
            <a:r>
              <a:rPr lang="cs-CZ" sz="1400" b="1" dirty="0"/>
              <a:t>Berka K</a:t>
            </a:r>
            <a:r>
              <a:rPr lang="cs-CZ" sz="1400" dirty="0"/>
              <a:t>, </a:t>
            </a:r>
            <a:r>
              <a:rPr lang="cs-CZ" sz="1400" dirty="0" err="1"/>
              <a:t>Otyepka</a:t>
            </a:r>
            <a:r>
              <a:rPr lang="cs-CZ" sz="1400" dirty="0"/>
              <a:t> M: </a:t>
            </a:r>
            <a:r>
              <a:rPr lang="cs-CZ" sz="1400" i="1" dirty="0" smtClean="0"/>
              <a:t>J</a:t>
            </a:r>
            <a:r>
              <a:rPr lang="cs-CZ" sz="1400" i="1" dirty="0"/>
              <a:t>. </a:t>
            </a:r>
            <a:r>
              <a:rPr lang="cs-CZ" sz="1400" i="1" dirty="0" err="1"/>
              <a:t>Phys</a:t>
            </a:r>
            <a:r>
              <a:rPr lang="cs-CZ" sz="1400" i="1" dirty="0"/>
              <a:t>. </a:t>
            </a:r>
            <a:r>
              <a:rPr lang="cs-CZ" sz="1400" i="1" dirty="0" err="1"/>
              <a:t>Chem</a:t>
            </a:r>
            <a:r>
              <a:rPr lang="cs-CZ" sz="1400" i="1" dirty="0"/>
              <a:t>. B 2014, 118 (4), </a:t>
            </a:r>
            <a:r>
              <a:rPr lang="cs-CZ" sz="1400" i="1" dirty="0" smtClean="0"/>
              <a:t>1030–1039</a:t>
            </a:r>
            <a:endParaRPr lang="cs-CZ" sz="1400" i="1" dirty="0"/>
          </a:p>
        </p:txBody>
      </p:sp>
    </p:spTree>
    <p:extLst>
      <p:ext uri="{BB962C8B-B14F-4D97-AF65-F5344CB8AC3E}">
        <p14:creationId xmlns:p14="http://schemas.microsoft.com/office/powerpoint/2010/main" val="197002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996" y="1679258"/>
            <a:ext cx="3928567" cy="275785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COSMOmic</a:t>
            </a:r>
            <a:r>
              <a:rPr lang="cs-CZ" dirty="0" smtClean="0"/>
              <a:t> </a:t>
            </a:r>
            <a:r>
              <a:rPr lang="cs-CZ" dirty="0" err="1" smtClean="0"/>
              <a:t>vs</a:t>
            </a:r>
            <a:r>
              <a:rPr lang="cs-CZ" dirty="0" smtClean="0"/>
              <a:t> MD - bariéry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9512" y="1268760"/>
            <a:ext cx="5004422" cy="4711253"/>
          </a:xfrm>
        </p:spPr>
        <p:txBody>
          <a:bodyPr/>
          <a:lstStyle/>
          <a:p>
            <a:r>
              <a:rPr lang="cs-CZ" dirty="0" smtClean="0"/>
              <a:t>Penetrační bariéra</a:t>
            </a:r>
          </a:p>
          <a:p>
            <a:pPr lvl="1"/>
            <a:r>
              <a:rPr lang="cs-CZ" dirty="0" smtClean="0"/>
              <a:t>Slabá korelace </a:t>
            </a:r>
          </a:p>
          <a:p>
            <a:r>
              <a:rPr lang="cs-CZ" dirty="0" smtClean="0"/>
              <a:t>Bariéra mezi vodou a lipidy</a:t>
            </a:r>
          </a:p>
          <a:p>
            <a:pPr lvl="1"/>
            <a:r>
              <a:rPr lang="cs-CZ" dirty="0" smtClean="0"/>
              <a:t>Lepší korelace</a:t>
            </a:r>
            <a:r>
              <a:rPr lang="en-US" dirty="0" smtClean="0"/>
              <a:t>, </a:t>
            </a:r>
            <a:r>
              <a:rPr lang="cs-CZ" dirty="0" smtClean="0"/>
              <a:t>podobnost </a:t>
            </a:r>
            <a:br>
              <a:rPr lang="cs-CZ" dirty="0" smtClean="0"/>
            </a:br>
            <a:r>
              <a:rPr lang="cs-CZ" dirty="0" smtClean="0"/>
              <a:t>k </a:t>
            </a:r>
            <a:r>
              <a:rPr lang="en-US" dirty="0" err="1" smtClean="0"/>
              <a:t>logK</a:t>
            </a:r>
            <a:r>
              <a:rPr lang="cs-CZ" baseline="-25000" dirty="0" err="1" smtClean="0"/>
              <a:t>ow</a:t>
            </a:r>
            <a:endParaRPr lang="en-US" baseline="-25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67" y="3564374"/>
            <a:ext cx="4320480" cy="3032978"/>
          </a:xfrm>
          <a:prstGeom prst="rect">
            <a:avLst/>
          </a:prstGeom>
        </p:spPr>
      </p:pic>
      <p:pic>
        <p:nvPicPr>
          <p:cNvPr id="10" name="Picture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68" t="33987" r="27530" b="33175"/>
          <a:stretch/>
        </p:blipFill>
        <p:spPr>
          <a:xfrm>
            <a:off x="5194167" y="1255824"/>
            <a:ext cx="3737396" cy="2905788"/>
          </a:xfrm>
          <a:prstGeom prst="rect">
            <a:avLst/>
          </a:prstGeom>
        </p:spPr>
      </p:pic>
      <p:pic>
        <p:nvPicPr>
          <p:cNvPr id="11" name="Picture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44" t="1404" r="28009" b="66669"/>
          <a:stretch/>
        </p:blipFill>
        <p:spPr>
          <a:xfrm>
            <a:off x="539552" y="3828914"/>
            <a:ext cx="3620426" cy="2825086"/>
          </a:xfrm>
          <a:prstGeom prst="rect">
            <a:avLst/>
          </a:prstGeom>
        </p:spPr>
      </p:pic>
      <p:pic>
        <p:nvPicPr>
          <p:cNvPr id="12" name="Picture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68" t="67434" r="27530" b="-981"/>
          <a:stretch/>
        </p:blipFill>
        <p:spPr>
          <a:xfrm>
            <a:off x="5194167" y="3989004"/>
            <a:ext cx="3737396" cy="296838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-72008" y="6597352"/>
            <a:ext cx="9108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/>
              <a:t>Paloncyova</a:t>
            </a:r>
            <a:r>
              <a:rPr lang="cs-CZ" sz="1400" b="1" dirty="0"/>
              <a:t> M</a:t>
            </a:r>
            <a:r>
              <a:rPr lang="cs-CZ" sz="1400" dirty="0"/>
              <a:t>, </a:t>
            </a:r>
            <a:r>
              <a:rPr lang="cs-CZ" sz="1400" dirty="0" err="1"/>
              <a:t>DeVane</a:t>
            </a:r>
            <a:r>
              <a:rPr lang="cs-CZ" sz="1400" dirty="0"/>
              <a:t> RH, </a:t>
            </a:r>
            <a:r>
              <a:rPr lang="cs-CZ" sz="1400" dirty="0" err="1"/>
              <a:t>Murch</a:t>
            </a:r>
            <a:r>
              <a:rPr lang="cs-CZ" sz="1400" dirty="0"/>
              <a:t> B, </a:t>
            </a:r>
            <a:r>
              <a:rPr lang="cs-CZ" sz="1400" b="1" dirty="0"/>
              <a:t>Berka K</a:t>
            </a:r>
            <a:r>
              <a:rPr lang="cs-CZ" sz="1400" dirty="0"/>
              <a:t>, </a:t>
            </a:r>
            <a:r>
              <a:rPr lang="cs-CZ" sz="1400" dirty="0" err="1"/>
              <a:t>Otyepka</a:t>
            </a:r>
            <a:r>
              <a:rPr lang="cs-CZ" sz="1400" dirty="0"/>
              <a:t> M: </a:t>
            </a:r>
            <a:r>
              <a:rPr lang="cs-CZ" sz="1400" i="1" dirty="0" smtClean="0"/>
              <a:t>J</a:t>
            </a:r>
            <a:r>
              <a:rPr lang="cs-CZ" sz="1400" i="1" dirty="0"/>
              <a:t>. </a:t>
            </a:r>
            <a:r>
              <a:rPr lang="cs-CZ" sz="1400" i="1" dirty="0" err="1"/>
              <a:t>Phys</a:t>
            </a:r>
            <a:r>
              <a:rPr lang="cs-CZ" sz="1400" i="1" dirty="0"/>
              <a:t>. </a:t>
            </a:r>
            <a:r>
              <a:rPr lang="cs-CZ" sz="1400" i="1" dirty="0" err="1"/>
              <a:t>Chem</a:t>
            </a:r>
            <a:r>
              <a:rPr lang="cs-CZ" sz="1400" i="1" dirty="0"/>
              <a:t>. B 2014, 118 (4), </a:t>
            </a:r>
            <a:r>
              <a:rPr lang="cs-CZ" sz="1400" i="1" dirty="0" smtClean="0"/>
              <a:t>1030</a:t>
            </a:r>
            <a:endParaRPr lang="cs-CZ" sz="1400" i="1" dirty="0"/>
          </a:p>
        </p:txBody>
      </p:sp>
    </p:spTree>
    <p:extLst>
      <p:ext uri="{BB962C8B-B14F-4D97-AF65-F5344CB8AC3E}">
        <p14:creationId xmlns:p14="http://schemas.microsoft.com/office/powerpoint/2010/main" val="89106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46322" y="6611778"/>
            <a:ext cx="89262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mtClean="0"/>
              <a:t>Vaes</a:t>
            </a:r>
            <a:r>
              <a:rPr lang="en-US" sz="1000"/>
              <a:t>, W. H.; Ramos, E. U.; Hamwijk, C.; van Holsteijn, I.; Blaauboer, B. J.; Seinen, W.; Verhaar, H. J.; Hermens, J. L. </a:t>
            </a:r>
            <a:r>
              <a:rPr lang="en-US" sz="1000" i="1"/>
              <a:t>Chem. Res. Toxicol.</a:t>
            </a:r>
            <a:r>
              <a:rPr lang="en-US" sz="1000"/>
              <a:t> </a:t>
            </a:r>
            <a:r>
              <a:rPr lang="en-US" sz="1000" b="1"/>
              <a:t>1997</a:t>
            </a:r>
            <a:r>
              <a:rPr lang="en-US" sz="1000"/>
              <a:t>, </a:t>
            </a:r>
            <a:r>
              <a:rPr lang="en-US" sz="1000" i="1"/>
              <a:t>10</a:t>
            </a:r>
            <a:r>
              <a:rPr lang="en-US" sz="1000"/>
              <a:t>, 1067–72.</a:t>
            </a:r>
            <a:endParaRPr lang="en-US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Srovnání s </a:t>
            </a:r>
            <a:r>
              <a:rPr lang="en-US" dirty="0" err="1" smtClean="0"/>
              <a:t>logP</a:t>
            </a:r>
            <a:r>
              <a:rPr lang="en-US" baseline="-25000" dirty="0" err="1" smtClean="0"/>
              <a:t>ow</a:t>
            </a:r>
            <a:r>
              <a:rPr lang="cs-CZ" baseline="-25000" dirty="0" smtClean="0"/>
              <a:t> </a:t>
            </a:r>
            <a:endParaRPr lang="en-US" baseline="-25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1196752"/>
            <a:ext cx="5220073" cy="4929411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Rozdělovací </a:t>
            </a:r>
            <a:r>
              <a:rPr lang="cs-CZ" dirty="0" err="1" smtClean="0"/>
              <a:t>koef</a:t>
            </a:r>
            <a:r>
              <a:rPr lang="cs-CZ" dirty="0" smtClean="0"/>
              <a:t>. oktanol</a:t>
            </a:r>
            <a:r>
              <a:rPr lang="en-US" dirty="0" smtClean="0"/>
              <a:t>/</a:t>
            </a:r>
            <a:r>
              <a:rPr lang="cs-CZ" dirty="0" smtClean="0"/>
              <a:t>voda</a:t>
            </a:r>
          </a:p>
          <a:p>
            <a:r>
              <a:rPr lang="cs-CZ" dirty="0" smtClean="0"/>
              <a:t>Koreluje s rozdělovacím koeficientem </a:t>
            </a:r>
            <a:r>
              <a:rPr lang="en-US" dirty="0" err="1" smtClean="0"/>
              <a:t>logK</a:t>
            </a:r>
            <a:r>
              <a:rPr lang="en-US" baseline="-25000" dirty="0" err="1" smtClean="0"/>
              <a:t>mem</a:t>
            </a:r>
            <a:r>
              <a:rPr lang="cs-CZ" dirty="0" smtClean="0"/>
              <a:t> a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cs-CZ" dirty="0" smtClean="0"/>
              <a:t>s hodnotou  </a:t>
            </a:r>
            <a:r>
              <a:rPr lang="en-US" dirty="0" err="1" smtClean="0"/>
              <a:t>ΔG</a:t>
            </a:r>
            <a:r>
              <a:rPr lang="en-US" baseline="30000" dirty="0" err="1" smtClean="0"/>
              <a:t>water</a:t>
            </a:r>
            <a:r>
              <a:rPr lang="en-US" baseline="30000" dirty="0" smtClean="0"/>
              <a:t>/lipid</a:t>
            </a:r>
          </a:p>
          <a:p>
            <a:r>
              <a:rPr lang="en-US" dirty="0" smtClean="0"/>
              <a:t>N</a:t>
            </a:r>
            <a:r>
              <a:rPr lang="cs-CZ" dirty="0" err="1" smtClean="0"/>
              <a:t>ekoreluje</a:t>
            </a:r>
            <a:r>
              <a:rPr lang="cs-CZ" dirty="0" smtClean="0"/>
              <a:t> s </a:t>
            </a:r>
            <a:r>
              <a:rPr lang="en-US" dirty="0" err="1" smtClean="0"/>
              <a:t>penetra</a:t>
            </a:r>
            <a:r>
              <a:rPr lang="cs-CZ" dirty="0" smtClean="0"/>
              <a:t>ční</a:t>
            </a:r>
            <a:r>
              <a:rPr lang="en-US" dirty="0" smtClean="0"/>
              <a:t> </a:t>
            </a:r>
            <a:r>
              <a:rPr lang="en-US" dirty="0" err="1" smtClean="0"/>
              <a:t>bari</a:t>
            </a:r>
            <a:r>
              <a:rPr lang="cs-CZ" dirty="0" smtClean="0"/>
              <a:t>érou</a:t>
            </a:r>
            <a:endParaRPr lang="en-US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92080" y="1196753"/>
            <a:ext cx="3744416" cy="230284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MD Berger</a:t>
            </a:r>
            <a:r>
              <a:rPr lang="cs-CZ" dirty="0" smtClean="0"/>
              <a:t> FF</a:t>
            </a:r>
            <a:endParaRPr lang="en-US" dirty="0" smtClean="0"/>
          </a:p>
          <a:p>
            <a:pPr lvl="1"/>
            <a:r>
              <a:rPr lang="cs-CZ" dirty="0" smtClean="0"/>
              <a:t>Příliš hydrofobní</a:t>
            </a:r>
            <a:r>
              <a:rPr lang="en-US" dirty="0" smtClean="0"/>
              <a:t>/</a:t>
            </a:r>
            <a:r>
              <a:rPr lang="en-US" dirty="0" err="1" smtClean="0"/>
              <a:t>lipofiln</a:t>
            </a:r>
            <a:r>
              <a:rPr lang="cs-CZ" dirty="0" smtClean="0"/>
              <a:t>í</a:t>
            </a:r>
            <a:endParaRPr lang="en-US" dirty="0" smtClean="0"/>
          </a:p>
          <a:p>
            <a:pPr lvl="1"/>
            <a:r>
              <a:rPr lang="cs-CZ" dirty="0" smtClean="0"/>
              <a:t>Problém silového pole</a:t>
            </a:r>
            <a:r>
              <a:rPr lang="en-US" dirty="0" smtClean="0"/>
              <a:t> (</a:t>
            </a:r>
            <a:r>
              <a:rPr lang="en-US" dirty="0" err="1" smtClean="0"/>
              <a:t>vdW</a:t>
            </a:r>
            <a:r>
              <a:rPr lang="en-US" dirty="0" smtClean="0"/>
              <a:t> </a:t>
            </a:r>
            <a:r>
              <a:rPr lang="en-US" dirty="0" err="1" smtClean="0"/>
              <a:t>parametr</a:t>
            </a:r>
            <a:r>
              <a:rPr lang="cs-CZ" dirty="0" smtClean="0"/>
              <a:t>y</a:t>
            </a:r>
            <a:r>
              <a:rPr lang="en-US" dirty="0" smtClean="0"/>
              <a:t> </a:t>
            </a:r>
            <a:r>
              <a:rPr lang="cs-CZ" dirty="0" smtClean="0"/>
              <a:t>lipidových řetězců</a:t>
            </a:r>
            <a:r>
              <a:rPr lang="en-US" dirty="0" smtClean="0"/>
              <a:t>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8" t="7886" r="49318" b="64299"/>
          <a:stretch/>
        </p:blipFill>
        <p:spPr>
          <a:xfrm>
            <a:off x="4644008" y="4077073"/>
            <a:ext cx="4380063" cy="2475818"/>
          </a:xfrm>
          <a:prstGeom prst="rect">
            <a:avLst/>
          </a:prstGeom>
        </p:spPr>
      </p:pic>
      <p:pic>
        <p:nvPicPr>
          <p:cNvPr id="8" name="Obrázek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67"/>
          <a:stretch/>
        </p:blipFill>
        <p:spPr bwMode="auto">
          <a:xfrm>
            <a:off x="346322" y="3861048"/>
            <a:ext cx="4009654" cy="29969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2" t="9990" r="11921" b="4577"/>
          <a:stretch/>
        </p:blipFill>
        <p:spPr>
          <a:xfrm>
            <a:off x="4644008" y="3499600"/>
            <a:ext cx="4320480" cy="316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5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cs-CZ" dirty="0" smtClean="0"/>
              <a:t>Silové pole pro lipidy</a:t>
            </a:r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2476500" y="1340768"/>
            <a:ext cx="6667500" cy="4785395"/>
          </a:xfrm>
        </p:spPr>
        <p:txBody>
          <a:bodyPr/>
          <a:lstStyle/>
          <a:p>
            <a:r>
              <a:rPr lang="cs-CZ" dirty="0" smtClean="0"/>
              <a:t>Porovnání popisu interakcí DMPC </a:t>
            </a:r>
            <a:br>
              <a:rPr lang="cs-CZ" dirty="0" smtClean="0"/>
            </a:br>
            <a:r>
              <a:rPr lang="cs-CZ" dirty="0" smtClean="0"/>
              <a:t>s </a:t>
            </a:r>
            <a:r>
              <a:rPr lang="cs-CZ" dirty="0" err="1" smtClean="0"/>
              <a:t>xenobiotiky</a:t>
            </a:r>
            <a:r>
              <a:rPr lang="cs-CZ" dirty="0" smtClean="0"/>
              <a:t> jednotlivými silovými poli</a:t>
            </a:r>
            <a:endParaRPr lang="en-US" dirty="0"/>
          </a:p>
        </p:txBody>
      </p:sp>
      <p:sp>
        <p:nvSpPr>
          <p:cNvPr id="6" name="TextovéPole 5"/>
          <p:cNvSpPr txBox="1"/>
          <p:nvPr/>
        </p:nvSpPr>
        <p:spPr>
          <a:xfrm>
            <a:off x="0" y="623731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200" dirty="0" smtClean="0">
              <a:solidFill>
                <a:prstClr val="black"/>
              </a:solidFill>
            </a:endParaRPr>
          </a:p>
          <a:p>
            <a:endParaRPr lang="cs-CZ" sz="1200" dirty="0">
              <a:solidFill>
                <a:prstClr val="black"/>
              </a:solidFill>
            </a:endParaRPr>
          </a:p>
          <a:p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 smtClean="0">
                <a:solidFill>
                  <a:prstClr val="black"/>
                </a:solidFill>
              </a:rPr>
              <a:t>Δ</a:t>
            </a:r>
            <a:r>
              <a:rPr lang="cs-CZ" dirty="0" smtClean="0">
                <a:solidFill>
                  <a:prstClr val="black"/>
                </a:solidFill>
              </a:rPr>
              <a:t> log K &lt; 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0" y="6334368"/>
            <a:ext cx="7070484" cy="549275"/>
          </a:xfrm>
        </p:spPr>
        <p:txBody>
          <a:bodyPr/>
          <a:lstStyle/>
          <a:p>
            <a:pPr marL="0" lvl="1" indent="0">
              <a:buNone/>
            </a:pPr>
            <a:r>
              <a:rPr lang="en-US" sz="1400" dirty="0" err="1" smtClean="0"/>
              <a:t>Paloncýová</a:t>
            </a:r>
            <a:r>
              <a:rPr lang="en-US" sz="1400" dirty="0"/>
              <a:t>, M.; Fabre, G.; </a:t>
            </a:r>
            <a:r>
              <a:rPr lang="en-US" sz="1400" dirty="0" err="1"/>
              <a:t>Devane</a:t>
            </a:r>
            <a:r>
              <a:rPr lang="en-US" sz="1400" dirty="0"/>
              <a:t>, R. H.; </a:t>
            </a:r>
            <a:r>
              <a:rPr lang="en-US" sz="1400" dirty="0" err="1"/>
              <a:t>Trouillas</a:t>
            </a:r>
            <a:r>
              <a:rPr lang="en-US" sz="1400" dirty="0"/>
              <a:t>, P.; </a:t>
            </a:r>
            <a:r>
              <a:rPr lang="en-US" sz="1400" b="1" dirty="0" err="1"/>
              <a:t>Berka</a:t>
            </a:r>
            <a:r>
              <a:rPr lang="en-US" sz="1400" b="1" dirty="0"/>
              <a:t>, K</a:t>
            </a:r>
            <a:r>
              <a:rPr lang="en-US" sz="1400" dirty="0"/>
              <a:t>.; </a:t>
            </a:r>
            <a:r>
              <a:rPr lang="en-US" sz="1400" dirty="0" err="1"/>
              <a:t>Otyepka</a:t>
            </a:r>
            <a:r>
              <a:rPr lang="en-US" sz="1400" dirty="0"/>
              <a:t>, M. Benchmarking of Force Fields for Molecule − Membrane Interactions. </a:t>
            </a:r>
            <a:r>
              <a:rPr lang="en-US" sz="1400" i="1" dirty="0"/>
              <a:t>J. Chem. Theory </a:t>
            </a:r>
            <a:r>
              <a:rPr lang="en-US" sz="1400" i="1" dirty="0" err="1"/>
              <a:t>Comput</a:t>
            </a:r>
            <a:r>
              <a:rPr lang="en-US" sz="1400" i="1" dirty="0"/>
              <a:t>.</a:t>
            </a:r>
            <a:r>
              <a:rPr lang="en-US" sz="1400" dirty="0"/>
              <a:t> </a:t>
            </a:r>
            <a:r>
              <a:rPr lang="en-US" sz="1400" b="1" dirty="0"/>
              <a:t>2014</a:t>
            </a:r>
            <a:r>
              <a:rPr lang="en-US" sz="1400" dirty="0"/>
              <a:t>, </a:t>
            </a:r>
            <a:r>
              <a:rPr lang="en-US" sz="1400" i="1" dirty="0"/>
              <a:t>10</a:t>
            </a:r>
            <a:r>
              <a:rPr lang="en-US" sz="1400" dirty="0"/>
              <a:t>, </a:t>
            </a:r>
            <a:r>
              <a:rPr lang="en-US" sz="1400" dirty="0" smtClean="0"/>
              <a:t>4143</a:t>
            </a:r>
            <a:endParaRPr lang="en-US" sz="1200" dirty="0"/>
          </a:p>
        </p:txBody>
      </p:sp>
      <p:pic>
        <p:nvPicPr>
          <p:cNvPr id="9" name="Obrázek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2420889"/>
            <a:ext cx="9147854" cy="3600399"/>
          </a:xfrm>
          <a:prstGeom prst="rect">
            <a:avLst/>
          </a:prstGeom>
        </p:spPr>
      </p:pic>
      <p:sp>
        <p:nvSpPr>
          <p:cNvPr id="5" name="Zaoblený obdélník 4"/>
          <p:cNvSpPr/>
          <p:nvPr/>
        </p:nvSpPr>
        <p:spPr>
          <a:xfrm>
            <a:off x="5724128" y="5085184"/>
            <a:ext cx="1224136" cy="11521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Zaoblený obdélník 9"/>
          <p:cNvSpPr/>
          <p:nvPr/>
        </p:nvSpPr>
        <p:spPr>
          <a:xfrm>
            <a:off x="8172400" y="4974035"/>
            <a:ext cx="612068" cy="11521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070484" y="6488668"/>
            <a:ext cx="2073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Markéta </a:t>
            </a:r>
            <a:r>
              <a:rPr lang="cs-CZ" dirty="0" err="1" smtClean="0"/>
              <a:t>Paloncýová</a:t>
            </a:r>
            <a:endParaRPr lang="en-US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3"/>
          <a:srcRect l="31156" t="45973" r="60558" b="38556"/>
          <a:stretch/>
        </p:blipFill>
        <p:spPr>
          <a:xfrm>
            <a:off x="8023210" y="0"/>
            <a:ext cx="1140181" cy="1196752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8053536" y="6308209"/>
            <a:ext cx="1090464" cy="365125"/>
          </a:xfrm>
        </p:spPr>
        <p:txBody>
          <a:bodyPr/>
          <a:lstStyle/>
          <a:p>
            <a:fld id="{704E02EB-0D9F-4384-845F-86C5AD85CD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23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8100392" cy="102636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Metabolismus léčiv - </a:t>
            </a:r>
            <a:r>
              <a:rPr lang="en-US" sz="3600" dirty="0" err="1" smtClean="0"/>
              <a:t>Cytochrom</a:t>
            </a:r>
            <a:r>
              <a:rPr lang="cs-CZ" sz="3600" dirty="0" smtClean="0"/>
              <a:t>y</a:t>
            </a:r>
            <a:r>
              <a:rPr lang="en-US" sz="3600" dirty="0" smtClean="0"/>
              <a:t> P450</a:t>
            </a:r>
            <a:endParaRPr lang="en-US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7882"/>
            <a:ext cx="3958346" cy="3904734"/>
          </a:xfrm>
        </p:spPr>
      </p:pic>
      <p:sp>
        <p:nvSpPr>
          <p:cNvPr id="10" name="Zástupný symbol pro obsah 9"/>
          <p:cNvSpPr>
            <a:spLocks noGrp="1"/>
          </p:cNvSpPr>
          <p:nvPr>
            <p:ph sz="half" idx="2"/>
          </p:nvPr>
        </p:nvSpPr>
        <p:spPr>
          <a:xfrm>
            <a:off x="4355976" y="1124744"/>
            <a:ext cx="4522104" cy="2664297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Léčiva</a:t>
            </a:r>
            <a:r>
              <a:rPr lang="en-US" dirty="0" smtClean="0"/>
              <a:t> </a:t>
            </a:r>
            <a:endParaRPr lang="cs-CZ" dirty="0" smtClean="0"/>
          </a:p>
          <a:p>
            <a:pPr lvl="1"/>
            <a:r>
              <a:rPr lang="cs-CZ" dirty="0" smtClean="0"/>
              <a:t>Hlouběji v membráně</a:t>
            </a:r>
          </a:p>
          <a:p>
            <a:pPr lvl="1"/>
            <a:r>
              <a:rPr lang="cs-CZ" dirty="0" smtClean="0"/>
              <a:t>Větší afinita k lipidům</a:t>
            </a:r>
          </a:p>
          <a:p>
            <a:r>
              <a:rPr lang="cs-CZ" dirty="0" smtClean="0"/>
              <a:t>Metabolity</a:t>
            </a:r>
          </a:p>
          <a:p>
            <a:pPr lvl="1"/>
            <a:r>
              <a:rPr lang="cs-CZ" dirty="0" smtClean="0"/>
              <a:t>Snadněji se z membrány uvolní, hůře jí projdou</a:t>
            </a:r>
          </a:p>
        </p:txBody>
      </p:sp>
      <p:pic>
        <p:nvPicPr>
          <p:cNvPr id="11" name="Zástupný symbol pro obsah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736" y="3669254"/>
            <a:ext cx="5962264" cy="290139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0" y="6270562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latin typeface="Arial" pitchFamily="34" charset="0"/>
                <a:cs typeface="Arial" pitchFamily="34" charset="0"/>
              </a:rPr>
              <a:t>Paloncýová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 M</a:t>
            </a:r>
            <a:r>
              <a:rPr lang="cs-CZ" sz="1100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b="1" dirty="0" err="1" smtClean="0">
                <a:latin typeface="Arial" pitchFamily="34" charset="0"/>
                <a:cs typeface="Arial" pitchFamily="34" charset="0"/>
              </a:rPr>
              <a:t>Berka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 K</a:t>
            </a:r>
            <a:r>
              <a:rPr lang="cs-CZ" sz="11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dirty="0" err="1" smtClean="0">
                <a:latin typeface="Arial" pitchFamily="34" charset="0"/>
                <a:cs typeface="Arial" pitchFamily="34" charset="0"/>
              </a:rPr>
              <a:t>Otyepka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 M</a:t>
            </a:r>
            <a:r>
              <a:rPr lang="cs-CZ" sz="1100" dirty="0">
                <a:latin typeface="Arial" pitchFamily="34" charset="0"/>
                <a:cs typeface="Arial" pitchFamily="34" charset="0"/>
              </a:rPr>
              <a:t>: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i="1" dirty="0">
                <a:latin typeface="Arial" pitchFamily="34" charset="0"/>
                <a:cs typeface="Arial" pitchFamily="34" charset="0"/>
              </a:rPr>
              <a:t>J. Phys. Chem. B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2013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100" i="1" dirty="0">
                <a:latin typeface="Arial" pitchFamily="34" charset="0"/>
                <a:cs typeface="Arial" pitchFamily="34" charset="0"/>
              </a:rPr>
              <a:t>117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, 2403–10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.</a:t>
            </a:r>
            <a:endParaRPr lang="cs-CZ" sz="11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1100" b="1" dirty="0">
                <a:latin typeface="Arial" pitchFamily="34" charset="0"/>
                <a:cs typeface="Arial" pitchFamily="34" charset="0"/>
              </a:rPr>
              <a:t>Berka K</a:t>
            </a:r>
            <a:r>
              <a:rPr lang="cs-CZ" sz="11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100" dirty="0" err="1">
                <a:latin typeface="Arial" pitchFamily="34" charset="0"/>
                <a:cs typeface="Arial" pitchFamily="34" charset="0"/>
              </a:rPr>
              <a:t>Paloncyova</a:t>
            </a:r>
            <a:r>
              <a:rPr lang="cs-CZ" sz="1100" dirty="0">
                <a:latin typeface="Arial" pitchFamily="34" charset="0"/>
                <a:cs typeface="Arial" pitchFamily="34" charset="0"/>
              </a:rPr>
              <a:t> M, </a:t>
            </a:r>
            <a:r>
              <a:rPr lang="cs-CZ" sz="1100" dirty="0" err="1">
                <a:latin typeface="Arial" pitchFamily="34" charset="0"/>
                <a:cs typeface="Arial" pitchFamily="34" charset="0"/>
              </a:rPr>
              <a:t>Anzenbacher</a:t>
            </a:r>
            <a:r>
              <a:rPr lang="cs-CZ" sz="1100" dirty="0">
                <a:latin typeface="Arial" pitchFamily="34" charset="0"/>
                <a:cs typeface="Arial" pitchFamily="34" charset="0"/>
              </a:rPr>
              <a:t> P, </a:t>
            </a:r>
            <a:r>
              <a:rPr lang="cs-CZ" sz="1100" dirty="0" err="1">
                <a:latin typeface="Arial" pitchFamily="34" charset="0"/>
                <a:cs typeface="Arial" pitchFamily="34" charset="0"/>
              </a:rPr>
              <a:t>Otyepka</a:t>
            </a:r>
            <a:r>
              <a:rPr lang="cs-CZ" sz="1100" dirty="0">
                <a:latin typeface="Arial" pitchFamily="34" charset="0"/>
                <a:cs typeface="Arial" pitchFamily="34" charset="0"/>
              </a:rPr>
              <a:t>* M: </a:t>
            </a:r>
            <a:r>
              <a:rPr lang="cs-CZ" sz="1100" i="1" dirty="0" smtClean="0">
                <a:latin typeface="Arial" pitchFamily="34" charset="0"/>
                <a:cs typeface="Arial" pitchFamily="34" charset="0"/>
              </a:rPr>
              <a:t>J</a:t>
            </a:r>
            <a:r>
              <a:rPr lang="cs-CZ" sz="1100" i="1" dirty="0">
                <a:latin typeface="Arial" pitchFamily="34" charset="0"/>
                <a:cs typeface="Arial" pitchFamily="34" charset="0"/>
              </a:rPr>
              <a:t>. </a:t>
            </a:r>
            <a:r>
              <a:rPr lang="cs-CZ" sz="1100" i="1" dirty="0" err="1">
                <a:latin typeface="Arial" pitchFamily="34" charset="0"/>
                <a:cs typeface="Arial" pitchFamily="34" charset="0"/>
              </a:rPr>
              <a:t>Phys</a:t>
            </a:r>
            <a:r>
              <a:rPr lang="cs-CZ" sz="1100" i="1" dirty="0">
                <a:latin typeface="Arial" pitchFamily="34" charset="0"/>
                <a:cs typeface="Arial" pitchFamily="34" charset="0"/>
              </a:rPr>
              <a:t>. </a:t>
            </a:r>
            <a:r>
              <a:rPr lang="cs-CZ" sz="1100" i="1" dirty="0" err="1">
                <a:latin typeface="Arial" pitchFamily="34" charset="0"/>
                <a:cs typeface="Arial" pitchFamily="34" charset="0"/>
              </a:rPr>
              <a:t>Chem</a:t>
            </a:r>
            <a:r>
              <a:rPr lang="cs-CZ" sz="1100" i="1" dirty="0">
                <a:latin typeface="Arial" pitchFamily="34" charset="0"/>
                <a:cs typeface="Arial" pitchFamily="34" charset="0"/>
              </a:rPr>
              <a:t>. B</a:t>
            </a:r>
            <a:r>
              <a:rPr lang="cs-CZ" sz="11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100" b="1" dirty="0" smtClean="0">
                <a:latin typeface="Arial" pitchFamily="34" charset="0"/>
                <a:cs typeface="Arial" pitchFamily="34" charset="0"/>
              </a:rPr>
              <a:t>2013,</a:t>
            </a:r>
            <a:r>
              <a:rPr lang="cs-CZ" sz="1100" dirty="0" smtClean="0">
                <a:latin typeface="Arial" pitchFamily="34" charset="0"/>
                <a:cs typeface="Arial" pitchFamily="34" charset="0"/>
              </a:rPr>
              <a:t> 117(39</a:t>
            </a:r>
            <a:r>
              <a:rPr lang="cs-CZ" sz="1100" dirty="0">
                <a:latin typeface="Arial" pitchFamily="34" charset="0"/>
                <a:cs typeface="Arial" pitchFamily="34" charset="0"/>
              </a:rPr>
              <a:t>), </a:t>
            </a:r>
            <a:r>
              <a:rPr lang="cs-CZ" sz="1100" dirty="0" smtClean="0">
                <a:latin typeface="Arial" pitchFamily="34" charset="0"/>
                <a:cs typeface="Arial" pitchFamily="34" charset="0"/>
              </a:rPr>
              <a:t>11556-11564.</a:t>
            </a:r>
            <a:br>
              <a:rPr lang="cs-CZ" sz="1100" dirty="0" smtClean="0">
                <a:latin typeface="Arial" pitchFamily="34" charset="0"/>
                <a:cs typeface="Arial" pitchFamily="34" charset="0"/>
              </a:rPr>
            </a:br>
            <a:r>
              <a:rPr lang="en-US" sz="1100" b="1" dirty="0" err="1" smtClean="0">
                <a:latin typeface="Arial" pitchFamily="34" charset="0"/>
                <a:cs typeface="Arial" pitchFamily="34" charset="0"/>
              </a:rPr>
              <a:t>Berka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 K</a:t>
            </a:r>
            <a:r>
              <a:rPr lang="cs-CZ" sz="11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100" dirty="0" err="1" smtClean="0">
                <a:latin typeface="Arial" pitchFamily="34" charset="0"/>
                <a:cs typeface="Arial" pitchFamily="34" charset="0"/>
              </a:rPr>
              <a:t>Hendrychová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 T</a:t>
            </a:r>
            <a:r>
              <a:rPr lang="cs-CZ" sz="11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100" dirty="0" err="1" smtClean="0">
                <a:latin typeface="Arial" pitchFamily="34" charset="0"/>
                <a:cs typeface="Arial" pitchFamily="34" charset="0"/>
              </a:rPr>
              <a:t>Anzenbacher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 P</a:t>
            </a:r>
            <a:r>
              <a:rPr lang="cs-CZ" sz="11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dirty="0" err="1" smtClean="0">
                <a:latin typeface="Arial" pitchFamily="34" charset="0"/>
                <a:cs typeface="Arial" pitchFamily="34" charset="0"/>
              </a:rPr>
              <a:t>Otyepka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 M</a:t>
            </a:r>
            <a:r>
              <a:rPr lang="cs-CZ" sz="1100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i="1" dirty="0">
                <a:latin typeface="Arial" pitchFamily="34" charset="0"/>
                <a:cs typeface="Arial" pitchFamily="34" charset="0"/>
              </a:rPr>
              <a:t>J. Phys. Chem. A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2011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100" i="1" dirty="0">
                <a:latin typeface="Arial" pitchFamily="34" charset="0"/>
                <a:cs typeface="Arial" pitchFamily="34" charset="0"/>
              </a:rPr>
              <a:t>115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, 11248–11255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.</a:t>
            </a:r>
            <a:endParaRPr lang="cs-CZ" sz="1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Zástupný symbol pro obsah 9"/>
          <p:cNvSpPr txBox="1">
            <a:spLocks/>
          </p:cNvSpPr>
          <p:nvPr/>
        </p:nvSpPr>
        <p:spPr>
          <a:xfrm>
            <a:off x="359532" y="5298963"/>
            <a:ext cx="5544616" cy="1260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Léčiva – vstupní tunel	</a:t>
            </a:r>
          </a:p>
          <a:p>
            <a:r>
              <a:rPr lang="cs-CZ" dirty="0" smtClean="0"/>
              <a:t>Metabolity – výstupní tunel</a:t>
            </a:r>
          </a:p>
        </p:txBody>
      </p:sp>
      <p:sp>
        <p:nvSpPr>
          <p:cNvPr id="4" name="Obdélník 3"/>
          <p:cNvSpPr/>
          <p:nvPr/>
        </p:nvSpPr>
        <p:spPr>
          <a:xfrm>
            <a:off x="15632" y="1096217"/>
            <a:ext cx="4543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cs-CZ" sz="2400" dirty="0"/>
              <a:t>CYP - metabolizují léčiva i hormony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/>
          <a:srcRect l="31156" t="45973" r="60558" b="38556"/>
          <a:stretch/>
        </p:blipFill>
        <p:spPr>
          <a:xfrm>
            <a:off x="8015801" y="12576"/>
            <a:ext cx="1128199" cy="1184176"/>
          </a:xfrm>
          <a:prstGeom prst="rect">
            <a:avLst/>
          </a:prstGeo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69753-7418-4BC0-8555-4B05CEEE004C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140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11" t="34072" r="7623" b="37755"/>
          <a:stretch/>
        </p:blipFill>
        <p:spPr>
          <a:xfrm>
            <a:off x="4427984" y="3624120"/>
            <a:ext cx="4680520" cy="2332060"/>
          </a:xfrm>
          <a:prstGeom prst="rect">
            <a:avLst/>
          </a:prstGeom>
        </p:spPr>
      </p:pic>
      <p:pic>
        <p:nvPicPr>
          <p:cNvPr id="12" name="Obrázek 1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11" t="5900" r="7623" b="65235"/>
          <a:stretch/>
        </p:blipFill>
        <p:spPr>
          <a:xfrm>
            <a:off x="4427984" y="1284236"/>
            <a:ext cx="4680520" cy="238938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70992"/>
          </a:xfrm>
        </p:spPr>
        <p:txBody>
          <a:bodyPr>
            <a:normAutofit/>
          </a:bodyPr>
          <a:lstStyle/>
          <a:p>
            <a:r>
              <a:rPr lang="cs-CZ" dirty="0" smtClean="0"/>
              <a:t>Pozice látek na membráně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-108520" y="1186286"/>
            <a:ext cx="4752528" cy="4525963"/>
          </a:xfrm>
        </p:spPr>
        <p:txBody>
          <a:bodyPr/>
          <a:lstStyle/>
          <a:p>
            <a:r>
              <a:rPr lang="cs-CZ" b="1" dirty="0" smtClean="0"/>
              <a:t>Převážně pod hlavami </a:t>
            </a:r>
            <a:br>
              <a:rPr lang="cs-CZ" b="1" dirty="0" smtClean="0"/>
            </a:br>
            <a:r>
              <a:rPr lang="cs-CZ" dirty="0" smtClean="0"/>
              <a:t>(</a:t>
            </a:r>
            <a:r>
              <a:rPr lang="cs-CZ" dirty="0" err="1" smtClean="0"/>
              <a:t>aka</a:t>
            </a:r>
            <a:r>
              <a:rPr lang="cs-CZ" dirty="0" smtClean="0"/>
              <a:t> </a:t>
            </a:r>
            <a:r>
              <a:rPr lang="cs-CZ" b="1" dirty="0" smtClean="0"/>
              <a:t>oktanol</a:t>
            </a:r>
            <a:r>
              <a:rPr lang="cs-CZ" dirty="0" smtClean="0"/>
              <a:t>)</a:t>
            </a:r>
            <a:endParaRPr lang="en-US" dirty="0" smtClean="0"/>
          </a:p>
          <a:p>
            <a:r>
              <a:rPr lang="cs-CZ" dirty="0" smtClean="0"/>
              <a:t>Polárnější – nad hlavami </a:t>
            </a:r>
            <a:br>
              <a:rPr lang="cs-CZ" dirty="0" smtClean="0"/>
            </a:br>
            <a:r>
              <a:rPr lang="cs-CZ" dirty="0" smtClean="0"/>
              <a:t>(</a:t>
            </a:r>
            <a:r>
              <a:rPr lang="cs-CZ" dirty="0" err="1" smtClean="0"/>
              <a:t>aka</a:t>
            </a:r>
            <a:r>
              <a:rPr lang="cs-CZ" dirty="0" smtClean="0"/>
              <a:t> iontové kapaliny)</a:t>
            </a:r>
            <a:endParaRPr lang="en-US" dirty="0" smtClean="0"/>
          </a:p>
          <a:p>
            <a:r>
              <a:rPr lang="cs-CZ" dirty="0" smtClean="0"/>
              <a:t>Nepolární – střed membrány </a:t>
            </a:r>
            <a:br>
              <a:rPr lang="cs-CZ" dirty="0" smtClean="0"/>
            </a:br>
            <a:r>
              <a:rPr lang="cs-CZ" dirty="0" smtClean="0"/>
              <a:t>(</a:t>
            </a:r>
            <a:r>
              <a:rPr lang="cs-CZ" dirty="0" err="1" smtClean="0"/>
              <a:t>aka</a:t>
            </a:r>
            <a:r>
              <a:rPr lang="cs-CZ" dirty="0" smtClean="0"/>
              <a:t> alkany)</a:t>
            </a:r>
            <a:endParaRPr lang="en-US" dirty="0" smtClean="0"/>
          </a:p>
        </p:txBody>
      </p:sp>
      <p:pic>
        <p:nvPicPr>
          <p:cNvPr id="14" name="Obrázek 1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88" t="7411" b="261"/>
          <a:stretch/>
        </p:blipFill>
        <p:spPr>
          <a:xfrm>
            <a:off x="971600" y="3964952"/>
            <a:ext cx="2736304" cy="239721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-5328" y="6538376"/>
            <a:ext cx="7308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Paloncyova</a:t>
            </a:r>
            <a:r>
              <a:rPr lang="cs-CZ" sz="1400" dirty="0"/>
              <a:t> M, </a:t>
            </a:r>
            <a:r>
              <a:rPr lang="cs-CZ" sz="1400" dirty="0" err="1"/>
              <a:t>DeVane</a:t>
            </a:r>
            <a:r>
              <a:rPr lang="cs-CZ" sz="1400" dirty="0"/>
              <a:t> RH, </a:t>
            </a:r>
            <a:r>
              <a:rPr lang="cs-CZ" sz="1400" dirty="0" err="1"/>
              <a:t>Murch</a:t>
            </a:r>
            <a:r>
              <a:rPr lang="cs-CZ" sz="1400" dirty="0"/>
              <a:t> B, </a:t>
            </a:r>
            <a:r>
              <a:rPr lang="cs-CZ" sz="1400" b="1" dirty="0" smtClean="0"/>
              <a:t>Berka</a:t>
            </a:r>
            <a:r>
              <a:rPr lang="en-US" sz="1400" b="1" dirty="0" smtClean="0"/>
              <a:t>*</a:t>
            </a:r>
            <a:r>
              <a:rPr lang="cs-CZ" sz="1400" b="1" dirty="0" smtClean="0"/>
              <a:t> </a:t>
            </a:r>
            <a:r>
              <a:rPr lang="cs-CZ" sz="1400" b="1" dirty="0"/>
              <a:t>K</a:t>
            </a:r>
            <a:r>
              <a:rPr lang="cs-CZ" sz="1400" dirty="0"/>
              <a:t>, </a:t>
            </a:r>
            <a:r>
              <a:rPr lang="cs-CZ" sz="1400" dirty="0" err="1" smtClean="0"/>
              <a:t>Otyepka</a:t>
            </a:r>
            <a:r>
              <a:rPr lang="en-US" sz="1400" dirty="0" smtClean="0"/>
              <a:t>*</a:t>
            </a:r>
            <a:r>
              <a:rPr lang="cs-CZ" sz="1400" dirty="0" smtClean="0"/>
              <a:t> </a:t>
            </a:r>
            <a:r>
              <a:rPr lang="cs-CZ" sz="1400" dirty="0"/>
              <a:t>M: </a:t>
            </a:r>
            <a:r>
              <a:rPr lang="cs-CZ" sz="1400" i="1" dirty="0" smtClean="0"/>
              <a:t>J</a:t>
            </a:r>
            <a:r>
              <a:rPr lang="cs-CZ" sz="1400" i="1" dirty="0"/>
              <a:t>. </a:t>
            </a:r>
            <a:r>
              <a:rPr lang="cs-CZ" sz="1400" i="1" dirty="0" err="1"/>
              <a:t>Phys</a:t>
            </a:r>
            <a:r>
              <a:rPr lang="cs-CZ" sz="1400" i="1" dirty="0"/>
              <a:t>. </a:t>
            </a:r>
            <a:r>
              <a:rPr lang="cs-CZ" sz="1400" i="1" dirty="0" err="1"/>
              <a:t>Chem</a:t>
            </a:r>
            <a:r>
              <a:rPr lang="cs-CZ" sz="1400" i="1" dirty="0"/>
              <a:t>. B 2014, 118 (4), </a:t>
            </a:r>
            <a:r>
              <a:rPr lang="cs-CZ" sz="1400" i="1" dirty="0" smtClean="0"/>
              <a:t>1030</a:t>
            </a:r>
            <a:endParaRPr lang="cs-CZ" sz="1400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7070484" y="6488668"/>
            <a:ext cx="2073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Markéta </a:t>
            </a:r>
            <a:r>
              <a:rPr lang="cs-CZ" dirty="0" err="1" smtClean="0"/>
              <a:t>Paloncýová</a:t>
            </a:r>
            <a:endParaRPr lang="en-US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/>
          <a:srcRect l="31156" t="45973" r="60558" b="38556"/>
          <a:stretch/>
        </p:blipFill>
        <p:spPr>
          <a:xfrm>
            <a:off x="8015801" y="12576"/>
            <a:ext cx="1128199" cy="1184176"/>
          </a:xfrm>
          <a:prstGeom prst="rect">
            <a:avLst/>
          </a:prstGeo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040442" y="6258649"/>
            <a:ext cx="2133600" cy="365125"/>
          </a:xfrm>
        </p:spPr>
        <p:txBody>
          <a:bodyPr/>
          <a:lstStyle/>
          <a:p>
            <a:fld id="{4C269753-7418-4BC0-8555-4B05CEEE004C}" type="slidenum">
              <a:rPr lang="cs-CZ" smtClean="0"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368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328" y="0"/>
            <a:ext cx="8112570" cy="1340768"/>
          </a:xfrm>
        </p:spPr>
        <p:txBody>
          <a:bodyPr>
            <a:normAutofit/>
          </a:bodyPr>
          <a:lstStyle/>
          <a:p>
            <a:r>
              <a:rPr lang="cs-CZ" dirty="0" smtClean="0"/>
              <a:t>Využití afinity -</a:t>
            </a:r>
            <a:r>
              <a:rPr lang="en-US" dirty="0" smtClean="0"/>
              <a:t> </a:t>
            </a:r>
            <a:r>
              <a:rPr lang="cs-CZ" dirty="0" smtClean="0"/>
              <a:t>Antioxidanty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1124744"/>
            <a:ext cx="5796136" cy="5001419"/>
          </a:xfrm>
        </p:spPr>
        <p:txBody>
          <a:bodyPr/>
          <a:lstStyle/>
          <a:p>
            <a:r>
              <a:rPr lang="cs-CZ" dirty="0" smtClean="0"/>
              <a:t>Ochrana před oxidativním stresem</a:t>
            </a:r>
            <a:endParaRPr lang="en-US" dirty="0" smtClean="0"/>
          </a:p>
          <a:p>
            <a:r>
              <a:rPr lang="cs-CZ" dirty="0" smtClean="0"/>
              <a:t>např. </a:t>
            </a:r>
            <a:r>
              <a:rPr lang="cs-CZ" dirty="0" err="1" smtClean="0"/>
              <a:t>Argenteane</a:t>
            </a:r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92080" y="1600200"/>
            <a:ext cx="3394720" cy="4525963"/>
          </a:xfrm>
        </p:spPr>
        <p:txBody>
          <a:bodyPr/>
          <a:lstStyle/>
          <a:p>
            <a:r>
              <a:rPr lang="cs-CZ" dirty="0" err="1" smtClean="0"/>
              <a:t>Quercetin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2856"/>
            <a:ext cx="2736304" cy="96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24944"/>
            <a:ext cx="5040560" cy="198262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295845"/>
            <a:ext cx="3619500" cy="1962150"/>
          </a:xfrm>
          <a:prstGeom prst="rect">
            <a:avLst/>
          </a:prstGeom>
        </p:spPr>
      </p:pic>
      <p:sp>
        <p:nvSpPr>
          <p:cNvPr id="8" name="Zástupný symbol pro obsah 3"/>
          <p:cNvSpPr txBox="1">
            <a:spLocks/>
          </p:cNvSpPr>
          <p:nvPr/>
        </p:nvSpPr>
        <p:spPr>
          <a:xfrm>
            <a:off x="-5328" y="4640289"/>
            <a:ext cx="5364088" cy="1591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Afinita =</a:t>
            </a:r>
            <a:r>
              <a:rPr lang="en-US" dirty="0" smtClean="0"/>
              <a:t>&gt; </a:t>
            </a:r>
            <a:r>
              <a:rPr lang="cs-CZ" dirty="0" smtClean="0"/>
              <a:t>Vyšší koncentrace blízko dvojných vazeb -</a:t>
            </a:r>
            <a:r>
              <a:rPr lang="en-US" dirty="0" smtClean="0"/>
              <a:t>&gt; </a:t>
            </a:r>
            <a:r>
              <a:rPr lang="en-US" dirty="0" err="1" smtClean="0"/>
              <a:t>lep</a:t>
            </a:r>
            <a:r>
              <a:rPr lang="cs-CZ" dirty="0" err="1" smtClean="0"/>
              <a:t>ší</a:t>
            </a:r>
            <a:r>
              <a:rPr lang="cs-CZ" dirty="0" smtClean="0"/>
              <a:t> antioxidační účinek</a:t>
            </a:r>
          </a:p>
        </p:txBody>
      </p:sp>
      <p:sp>
        <p:nvSpPr>
          <p:cNvPr id="9" name="Zástupný symbol pro obsah 3"/>
          <p:cNvSpPr txBox="1">
            <a:spLocks/>
          </p:cNvSpPr>
          <p:nvPr/>
        </p:nvSpPr>
        <p:spPr>
          <a:xfrm>
            <a:off x="5420214" y="4335486"/>
            <a:ext cx="3648310" cy="15915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Synergický efekt </a:t>
            </a:r>
            <a:br>
              <a:rPr lang="cs-CZ" dirty="0" smtClean="0"/>
            </a:br>
            <a:r>
              <a:rPr lang="cs-CZ" dirty="0" smtClean="0"/>
              <a:t>s vitamíny C a E – tvorba komplexů</a:t>
            </a:r>
            <a:r>
              <a:rPr lang="en-US" dirty="0" smtClean="0"/>
              <a:t> a  </a:t>
            </a:r>
            <a:r>
              <a:rPr lang="en-US" dirty="0" err="1" smtClean="0"/>
              <a:t>pokryt</a:t>
            </a:r>
            <a:r>
              <a:rPr lang="cs-CZ" dirty="0" smtClean="0"/>
              <a:t>í širšího pásma</a:t>
            </a:r>
            <a:endParaRPr lang="en-US" dirty="0"/>
          </a:p>
        </p:txBody>
      </p:sp>
      <p:sp>
        <p:nvSpPr>
          <p:cNvPr id="10" name="TextovéPole 9"/>
          <p:cNvSpPr txBox="1"/>
          <p:nvPr/>
        </p:nvSpPr>
        <p:spPr>
          <a:xfrm>
            <a:off x="-5328" y="6100084"/>
            <a:ext cx="7179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 smtClean="0">
                <a:cs typeface="Arial" pitchFamily="34" charset="0"/>
              </a:rPr>
              <a:t>Košinová P; </a:t>
            </a:r>
            <a:r>
              <a:rPr lang="sv-SE" sz="1050" b="1" dirty="0" smtClean="0">
                <a:cs typeface="Arial" pitchFamily="34" charset="0"/>
              </a:rPr>
              <a:t>Berka K; </a:t>
            </a:r>
            <a:r>
              <a:rPr lang="sv-SE" sz="1050" dirty="0" smtClean="0">
                <a:cs typeface="Arial" pitchFamily="34" charset="0"/>
              </a:rPr>
              <a:t>Wykes M; Otyepka M; Trouillas P</a:t>
            </a:r>
            <a:r>
              <a:rPr lang="cs-CZ" sz="1050" dirty="0" smtClean="0">
                <a:cs typeface="Arial" pitchFamily="34" charset="0"/>
              </a:rPr>
              <a:t>:</a:t>
            </a:r>
            <a:r>
              <a:rPr lang="sv-SE" sz="1050" dirty="0" smtClean="0">
                <a:cs typeface="Arial" pitchFamily="34" charset="0"/>
              </a:rPr>
              <a:t> </a:t>
            </a:r>
            <a:r>
              <a:rPr lang="sv-SE" sz="1050" i="1" dirty="0">
                <a:cs typeface="Arial" pitchFamily="34" charset="0"/>
              </a:rPr>
              <a:t>J. Phys. Chem. B</a:t>
            </a:r>
            <a:r>
              <a:rPr lang="sv-SE" sz="1050" dirty="0">
                <a:cs typeface="Arial" pitchFamily="34" charset="0"/>
              </a:rPr>
              <a:t> </a:t>
            </a:r>
            <a:r>
              <a:rPr lang="sv-SE" sz="1050" b="1" dirty="0">
                <a:cs typeface="Arial" pitchFamily="34" charset="0"/>
              </a:rPr>
              <a:t>2012</a:t>
            </a:r>
            <a:r>
              <a:rPr lang="sv-SE" sz="1050" dirty="0">
                <a:cs typeface="Arial" pitchFamily="34" charset="0"/>
              </a:rPr>
              <a:t>, </a:t>
            </a:r>
            <a:r>
              <a:rPr lang="sv-SE" sz="1050" i="1" dirty="0">
                <a:cs typeface="Arial" pitchFamily="34" charset="0"/>
              </a:rPr>
              <a:t>116</a:t>
            </a:r>
            <a:r>
              <a:rPr lang="sv-SE" sz="1050" dirty="0">
                <a:cs typeface="Arial" pitchFamily="34" charset="0"/>
              </a:rPr>
              <a:t>, </a:t>
            </a:r>
            <a:r>
              <a:rPr lang="sv-SE" sz="1050" dirty="0" smtClean="0">
                <a:cs typeface="Arial" pitchFamily="34" charset="0"/>
              </a:rPr>
              <a:t>1309</a:t>
            </a:r>
            <a:endParaRPr lang="cs-CZ" sz="1050" dirty="0" smtClean="0">
              <a:cs typeface="Arial" pitchFamily="34" charset="0"/>
            </a:endParaRPr>
          </a:p>
          <a:p>
            <a:r>
              <a:rPr lang="en-US" sz="1050" dirty="0" err="1" smtClean="0">
                <a:cs typeface="Arial" panose="020B0604020202020204" pitchFamily="34" charset="0"/>
              </a:rPr>
              <a:t>Podloucká</a:t>
            </a:r>
            <a:r>
              <a:rPr lang="en-US" sz="1050" dirty="0" smtClean="0">
                <a:cs typeface="Arial" panose="020B0604020202020204" pitchFamily="34" charset="0"/>
              </a:rPr>
              <a:t> P; </a:t>
            </a:r>
            <a:r>
              <a:rPr lang="en-US" sz="1050" b="1" dirty="0" err="1" smtClean="0">
                <a:cs typeface="Arial" panose="020B0604020202020204" pitchFamily="34" charset="0"/>
              </a:rPr>
              <a:t>Berka</a:t>
            </a:r>
            <a:r>
              <a:rPr lang="en-US" sz="1050" b="1" dirty="0" smtClean="0">
                <a:cs typeface="Arial" panose="020B0604020202020204" pitchFamily="34" charset="0"/>
              </a:rPr>
              <a:t> K; </a:t>
            </a:r>
            <a:r>
              <a:rPr lang="en-US" sz="1050" dirty="0" smtClean="0">
                <a:cs typeface="Arial" panose="020B0604020202020204" pitchFamily="34" charset="0"/>
              </a:rPr>
              <a:t>Fabre G; </a:t>
            </a:r>
            <a:r>
              <a:rPr lang="en-US" sz="1050" dirty="0" err="1" smtClean="0">
                <a:cs typeface="Arial" panose="020B0604020202020204" pitchFamily="34" charset="0"/>
              </a:rPr>
              <a:t>Paloncýová</a:t>
            </a:r>
            <a:r>
              <a:rPr lang="en-US" sz="1050" dirty="0" smtClean="0">
                <a:cs typeface="Arial" panose="020B0604020202020204" pitchFamily="34" charset="0"/>
              </a:rPr>
              <a:t> M; </a:t>
            </a:r>
            <a:r>
              <a:rPr lang="en-US" sz="1050" dirty="0" err="1" smtClean="0">
                <a:cs typeface="Arial" panose="020B0604020202020204" pitchFamily="34" charset="0"/>
              </a:rPr>
              <a:t>Duroux</a:t>
            </a:r>
            <a:r>
              <a:rPr lang="en-US" sz="1050" dirty="0" smtClean="0">
                <a:cs typeface="Arial" panose="020B0604020202020204" pitchFamily="34" charset="0"/>
              </a:rPr>
              <a:t> J-L</a:t>
            </a:r>
            <a:r>
              <a:rPr lang="cs-CZ" sz="1050" dirty="0" smtClean="0">
                <a:cs typeface="Arial" panose="020B0604020202020204" pitchFamily="34" charset="0"/>
              </a:rPr>
              <a:t>,</a:t>
            </a:r>
            <a:r>
              <a:rPr lang="en-US" sz="1050" dirty="0" smtClean="0">
                <a:cs typeface="Arial" panose="020B0604020202020204" pitchFamily="34" charset="0"/>
              </a:rPr>
              <a:t> </a:t>
            </a:r>
            <a:r>
              <a:rPr lang="en-US" sz="1050" dirty="0" err="1" smtClean="0">
                <a:cs typeface="Arial" panose="020B0604020202020204" pitchFamily="34" charset="0"/>
              </a:rPr>
              <a:t>Otyepka</a:t>
            </a:r>
            <a:r>
              <a:rPr lang="en-US" sz="1050" dirty="0" smtClean="0">
                <a:cs typeface="Arial" panose="020B0604020202020204" pitchFamily="34" charset="0"/>
              </a:rPr>
              <a:t> M; </a:t>
            </a:r>
            <a:r>
              <a:rPr lang="en-US" sz="1050" dirty="0" err="1" smtClean="0">
                <a:cs typeface="Arial" panose="020B0604020202020204" pitchFamily="34" charset="0"/>
              </a:rPr>
              <a:t>Trouillas</a:t>
            </a:r>
            <a:r>
              <a:rPr lang="en-US" sz="1050" dirty="0" smtClean="0">
                <a:cs typeface="Arial" panose="020B0604020202020204" pitchFamily="34" charset="0"/>
              </a:rPr>
              <a:t> P</a:t>
            </a:r>
            <a:r>
              <a:rPr lang="cs-CZ" sz="1050" dirty="0" smtClean="0">
                <a:cs typeface="Arial" panose="020B0604020202020204" pitchFamily="34" charset="0"/>
              </a:rPr>
              <a:t>:</a:t>
            </a:r>
            <a:r>
              <a:rPr lang="en-US" sz="1050" dirty="0" smtClean="0">
                <a:cs typeface="Arial" panose="020B0604020202020204" pitchFamily="34" charset="0"/>
              </a:rPr>
              <a:t> </a:t>
            </a:r>
            <a:r>
              <a:rPr lang="en-US" sz="1050" i="1" dirty="0">
                <a:cs typeface="Arial" panose="020B0604020202020204" pitchFamily="34" charset="0"/>
              </a:rPr>
              <a:t>J. Phys. Chem. B</a:t>
            </a:r>
            <a:r>
              <a:rPr lang="en-US" sz="1050" dirty="0">
                <a:cs typeface="Arial" panose="020B0604020202020204" pitchFamily="34" charset="0"/>
              </a:rPr>
              <a:t> </a:t>
            </a:r>
            <a:r>
              <a:rPr lang="en-US" sz="1050" b="1" dirty="0">
                <a:cs typeface="Arial" panose="020B0604020202020204" pitchFamily="34" charset="0"/>
              </a:rPr>
              <a:t>2013</a:t>
            </a:r>
            <a:r>
              <a:rPr lang="en-US" sz="1050" dirty="0">
                <a:cs typeface="Arial" panose="020B0604020202020204" pitchFamily="34" charset="0"/>
              </a:rPr>
              <a:t>, </a:t>
            </a:r>
            <a:r>
              <a:rPr lang="en-US" sz="1050" i="1" dirty="0">
                <a:cs typeface="Arial" panose="020B0604020202020204" pitchFamily="34" charset="0"/>
              </a:rPr>
              <a:t>117</a:t>
            </a:r>
            <a:r>
              <a:rPr lang="en-US" sz="1050" dirty="0">
                <a:cs typeface="Arial" panose="020B0604020202020204" pitchFamily="34" charset="0"/>
              </a:rPr>
              <a:t>, </a:t>
            </a:r>
            <a:r>
              <a:rPr lang="en-US" sz="1050" dirty="0" smtClean="0">
                <a:cs typeface="Arial" panose="020B0604020202020204" pitchFamily="34" charset="0"/>
              </a:rPr>
              <a:t>5043</a:t>
            </a:r>
            <a:endParaRPr lang="cs-CZ" sz="1050" dirty="0" smtClean="0">
              <a:cs typeface="Arial" panose="020B0604020202020204" pitchFamily="34" charset="0"/>
            </a:endParaRPr>
          </a:p>
          <a:p>
            <a:r>
              <a:rPr lang="cs-CZ" sz="1050" dirty="0" err="1">
                <a:cs typeface="Arial" panose="020B0604020202020204" pitchFamily="34" charset="0"/>
              </a:rPr>
              <a:t>Fabre</a:t>
            </a:r>
            <a:r>
              <a:rPr lang="cs-CZ" sz="1050" dirty="0">
                <a:cs typeface="Arial" panose="020B0604020202020204" pitchFamily="34" charset="0"/>
              </a:rPr>
              <a:t> G, </a:t>
            </a:r>
            <a:r>
              <a:rPr lang="cs-CZ" sz="1050" dirty="0" err="1">
                <a:cs typeface="Arial" panose="020B0604020202020204" pitchFamily="34" charset="0"/>
              </a:rPr>
              <a:t>Hänchen</a:t>
            </a:r>
            <a:r>
              <a:rPr lang="cs-CZ" sz="1050" dirty="0">
                <a:cs typeface="Arial" panose="020B0604020202020204" pitchFamily="34" charset="0"/>
              </a:rPr>
              <a:t> A, </a:t>
            </a:r>
            <a:r>
              <a:rPr lang="cs-CZ" sz="1050" dirty="0" err="1">
                <a:cs typeface="Arial" panose="020B0604020202020204" pitchFamily="34" charset="0"/>
              </a:rPr>
              <a:t>Calliste</a:t>
            </a:r>
            <a:r>
              <a:rPr lang="cs-CZ" sz="1050" dirty="0">
                <a:cs typeface="Arial" panose="020B0604020202020204" pitchFamily="34" charset="0"/>
              </a:rPr>
              <a:t> C, </a:t>
            </a:r>
            <a:r>
              <a:rPr lang="cs-CZ" sz="1050" b="1" dirty="0">
                <a:cs typeface="Arial" panose="020B0604020202020204" pitchFamily="34" charset="0"/>
              </a:rPr>
              <a:t>Berka K</a:t>
            </a:r>
            <a:r>
              <a:rPr lang="cs-CZ" sz="1050" dirty="0">
                <a:cs typeface="Arial" panose="020B0604020202020204" pitchFamily="34" charset="0"/>
              </a:rPr>
              <a:t>, </a:t>
            </a:r>
            <a:r>
              <a:rPr lang="cs-CZ" sz="1050" dirty="0" err="1">
                <a:cs typeface="Arial" panose="020B0604020202020204" pitchFamily="34" charset="0"/>
              </a:rPr>
              <a:t>Banala</a:t>
            </a:r>
            <a:r>
              <a:rPr lang="cs-CZ" sz="1050" dirty="0">
                <a:cs typeface="Arial" panose="020B0604020202020204" pitchFamily="34" charset="0"/>
              </a:rPr>
              <a:t> S, </a:t>
            </a:r>
            <a:r>
              <a:rPr lang="cs-CZ" sz="1050" dirty="0" err="1">
                <a:cs typeface="Arial" panose="020B0604020202020204" pitchFamily="34" charset="0"/>
              </a:rPr>
              <a:t>Otyepka</a:t>
            </a:r>
            <a:r>
              <a:rPr lang="cs-CZ" sz="1050" dirty="0">
                <a:cs typeface="Arial" panose="020B0604020202020204" pitchFamily="34" charset="0"/>
              </a:rPr>
              <a:t> M, </a:t>
            </a:r>
            <a:r>
              <a:rPr lang="cs-CZ" sz="1050" dirty="0" err="1">
                <a:cs typeface="Arial" panose="020B0604020202020204" pitchFamily="34" charset="0"/>
              </a:rPr>
              <a:t>Süssmuth</a:t>
            </a:r>
            <a:r>
              <a:rPr lang="cs-CZ" sz="1050" dirty="0">
                <a:cs typeface="Arial" panose="020B0604020202020204" pitchFamily="34" charset="0"/>
              </a:rPr>
              <a:t> RD, </a:t>
            </a:r>
            <a:r>
              <a:rPr lang="cs-CZ" sz="1050" dirty="0" err="1">
                <a:cs typeface="Arial" panose="020B0604020202020204" pitchFamily="34" charset="0"/>
              </a:rPr>
              <a:t>Trouillas</a:t>
            </a:r>
            <a:r>
              <a:rPr lang="cs-CZ" sz="1050" dirty="0">
                <a:cs typeface="Arial" panose="020B0604020202020204" pitchFamily="34" charset="0"/>
              </a:rPr>
              <a:t> P: </a:t>
            </a:r>
            <a:r>
              <a:rPr lang="cs-CZ" sz="1050" i="1" dirty="0" err="1" smtClean="0">
                <a:cs typeface="Arial" panose="020B0604020202020204" pitchFamily="34" charset="0"/>
              </a:rPr>
              <a:t>Bioorg</a:t>
            </a:r>
            <a:r>
              <a:rPr lang="cs-CZ" sz="1050" i="1" dirty="0" smtClean="0">
                <a:cs typeface="Arial" panose="020B0604020202020204" pitchFamily="34" charset="0"/>
              </a:rPr>
              <a:t>. </a:t>
            </a:r>
            <a:r>
              <a:rPr lang="cs-CZ" sz="1050" i="1" dirty="0">
                <a:cs typeface="Arial" panose="020B0604020202020204" pitchFamily="34" charset="0"/>
              </a:rPr>
              <a:t>Med. </a:t>
            </a:r>
            <a:r>
              <a:rPr lang="cs-CZ" sz="1050" i="1" dirty="0" err="1" smtClean="0">
                <a:cs typeface="Arial" panose="020B0604020202020204" pitchFamily="34" charset="0"/>
              </a:rPr>
              <a:t>Chem</a:t>
            </a:r>
            <a:r>
              <a:rPr lang="cs-CZ" sz="1050" i="1" dirty="0" smtClean="0">
                <a:cs typeface="Arial" panose="020B0604020202020204" pitchFamily="34" charset="0"/>
              </a:rPr>
              <a:t>.</a:t>
            </a:r>
            <a:r>
              <a:rPr lang="cs-CZ" sz="1050" dirty="0" smtClean="0">
                <a:cs typeface="Arial" panose="020B0604020202020204" pitchFamily="34" charset="0"/>
              </a:rPr>
              <a:t> </a:t>
            </a:r>
            <a:r>
              <a:rPr lang="cs-CZ" sz="1050" b="1" dirty="0" smtClean="0">
                <a:cs typeface="Arial" panose="020B0604020202020204" pitchFamily="34" charset="0"/>
              </a:rPr>
              <a:t>2015</a:t>
            </a:r>
            <a:r>
              <a:rPr lang="cs-CZ" sz="1050" dirty="0" smtClean="0">
                <a:cs typeface="Arial" panose="020B0604020202020204" pitchFamily="34" charset="0"/>
              </a:rPr>
              <a:t>, </a:t>
            </a:r>
            <a:r>
              <a:rPr lang="cs-CZ" sz="1050" dirty="0">
                <a:cs typeface="Arial" panose="020B0604020202020204" pitchFamily="34" charset="0"/>
              </a:rPr>
              <a:t>23(15), </a:t>
            </a:r>
            <a:r>
              <a:rPr lang="cs-CZ" sz="1050" dirty="0" smtClean="0">
                <a:cs typeface="Arial" panose="020B0604020202020204" pitchFamily="34" charset="0"/>
              </a:rPr>
              <a:t>4866</a:t>
            </a:r>
          </a:p>
          <a:p>
            <a:r>
              <a:rPr lang="en-US" sz="1050" dirty="0"/>
              <a:t>Fabre G, </a:t>
            </a:r>
            <a:r>
              <a:rPr lang="en-US" sz="1050" dirty="0" err="1"/>
              <a:t>Bayach</a:t>
            </a:r>
            <a:r>
              <a:rPr lang="en-US" sz="1050" dirty="0"/>
              <a:t> I, </a:t>
            </a:r>
            <a:r>
              <a:rPr lang="en-US" sz="1050" b="1" dirty="0" err="1"/>
              <a:t>Berka</a:t>
            </a:r>
            <a:r>
              <a:rPr lang="en-US" sz="1050" b="1" dirty="0"/>
              <a:t> K</a:t>
            </a:r>
            <a:r>
              <a:rPr lang="en-US" sz="1050" dirty="0"/>
              <a:t>, </a:t>
            </a:r>
            <a:r>
              <a:rPr lang="en-US" sz="1050" dirty="0" err="1"/>
              <a:t>Paloncýová</a:t>
            </a:r>
            <a:r>
              <a:rPr lang="en-US" sz="1050" dirty="0"/>
              <a:t> M, </a:t>
            </a:r>
            <a:r>
              <a:rPr lang="en-US" sz="1050" dirty="0" err="1"/>
              <a:t>Starok</a:t>
            </a:r>
            <a:r>
              <a:rPr lang="en-US" sz="1050" dirty="0"/>
              <a:t> M, Rossi C, </a:t>
            </a:r>
            <a:r>
              <a:rPr lang="en-US" sz="1050" dirty="0" err="1"/>
              <a:t>Duroux</a:t>
            </a:r>
            <a:r>
              <a:rPr lang="en-US" sz="1050" dirty="0"/>
              <a:t> JL, </a:t>
            </a:r>
            <a:r>
              <a:rPr lang="en-US" sz="1050" dirty="0" err="1"/>
              <a:t>Otyepka</a:t>
            </a:r>
            <a:r>
              <a:rPr lang="en-US" sz="1050" dirty="0"/>
              <a:t> M, </a:t>
            </a:r>
            <a:r>
              <a:rPr lang="en-US" sz="1050" dirty="0" err="1"/>
              <a:t>Trouillas</a:t>
            </a:r>
            <a:r>
              <a:rPr lang="en-US" sz="1050" dirty="0"/>
              <a:t> P: </a:t>
            </a:r>
            <a:r>
              <a:rPr lang="en-US" sz="1050" i="1" dirty="0" smtClean="0"/>
              <a:t>Chem</a:t>
            </a:r>
            <a:r>
              <a:rPr lang="en-US" sz="1050" i="1" dirty="0"/>
              <a:t>. Comm</a:t>
            </a:r>
            <a:r>
              <a:rPr lang="en-US" sz="1050" i="1" dirty="0" smtClean="0"/>
              <a:t>.</a:t>
            </a:r>
            <a:r>
              <a:rPr lang="cs-CZ" sz="1050" i="1" dirty="0" smtClean="0"/>
              <a:t> </a:t>
            </a:r>
            <a:r>
              <a:rPr lang="cs-CZ" sz="1050" b="1" dirty="0" smtClean="0"/>
              <a:t>2015</a:t>
            </a:r>
            <a:r>
              <a:rPr lang="en-US" sz="1050" i="1" dirty="0" smtClean="0"/>
              <a:t>, </a:t>
            </a:r>
            <a:r>
              <a:rPr lang="en-US" sz="1050" i="1" dirty="0"/>
              <a:t>51, </a:t>
            </a:r>
            <a:r>
              <a:rPr lang="en-US" sz="1050" i="1" dirty="0" smtClean="0"/>
              <a:t>7713</a:t>
            </a:r>
            <a:endParaRPr lang="cs-CZ" sz="1050" dirty="0" smtClean="0">
              <a:cs typeface="Arial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070484" y="5927051"/>
            <a:ext cx="20735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Markéta </a:t>
            </a:r>
            <a:r>
              <a:rPr lang="cs-CZ" dirty="0" err="1" smtClean="0"/>
              <a:t>Paloncýová</a:t>
            </a:r>
            <a:endParaRPr lang="cs-CZ" dirty="0" smtClean="0"/>
          </a:p>
          <a:p>
            <a:r>
              <a:rPr lang="cs-CZ" dirty="0" smtClean="0"/>
              <a:t>Pavlína </a:t>
            </a:r>
            <a:r>
              <a:rPr lang="cs-CZ" dirty="0" err="1" smtClean="0"/>
              <a:t>Podloucká</a:t>
            </a:r>
            <a:endParaRPr lang="cs-CZ" dirty="0" smtClean="0"/>
          </a:p>
          <a:p>
            <a:r>
              <a:rPr lang="cs-CZ" dirty="0" err="1" smtClean="0"/>
              <a:t>Gabin</a:t>
            </a:r>
            <a:r>
              <a:rPr lang="cs-CZ" dirty="0" smtClean="0"/>
              <a:t> </a:t>
            </a:r>
            <a:r>
              <a:rPr lang="cs-CZ" dirty="0" err="1" smtClean="0"/>
              <a:t>Fabre</a:t>
            </a:r>
            <a:endParaRPr lang="en-US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/>
          <a:srcRect l="31156" t="45973" r="60558" b="38556"/>
          <a:stretch/>
        </p:blipFill>
        <p:spPr>
          <a:xfrm>
            <a:off x="8023210" y="0"/>
            <a:ext cx="1140181" cy="1196752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/>
          </p:cNvPicPr>
          <p:nvPr/>
        </p:nvPicPr>
        <p:blipFill rotWithShape="1">
          <a:blip r:embed="rId8" cstate="print"/>
          <a:srcRect t="18207" b="17011"/>
          <a:stretch/>
        </p:blipFill>
        <p:spPr>
          <a:xfrm>
            <a:off x="7164288" y="1196752"/>
            <a:ext cx="2086458" cy="557696"/>
          </a:xfrm>
          <a:prstGeom prst="rect">
            <a:avLst/>
          </a:prstGeom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7029791" y="6473623"/>
            <a:ext cx="2133600" cy="365125"/>
          </a:xfrm>
        </p:spPr>
        <p:txBody>
          <a:bodyPr/>
          <a:lstStyle/>
          <a:p>
            <a:fld id="{4C269753-7418-4BC0-8555-4B05CEEE004C}" type="slidenum">
              <a:rPr lang="cs-CZ" smtClean="0"/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769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" t="8427" r="7130" b="13568"/>
          <a:stretch/>
        </p:blipFill>
        <p:spPr bwMode="auto">
          <a:xfrm>
            <a:off x="2339752" y="1995386"/>
            <a:ext cx="6630372" cy="43859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6512" y="0"/>
            <a:ext cx="8052313" cy="1259632"/>
          </a:xfrm>
        </p:spPr>
        <p:txBody>
          <a:bodyPr>
            <a:normAutofit/>
          </a:bodyPr>
          <a:lstStyle/>
          <a:p>
            <a:r>
              <a:rPr lang="cs-CZ" dirty="0" smtClean="0"/>
              <a:t>Fluidní a gelové membrány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854524" y="1421086"/>
            <a:ext cx="2733700" cy="639762"/>
          </a:xfrm>
        </p:spPr>
        <p:txBody>
          <a:bodyPr>
            <a:normAutofit/>
          </a:bodyPr>
          <a:lstStyle/>
          <a:p>
            <a:r>
              <a:rPr lang="cs-CZ" dirty="0" smtClean="0"/>
              <a:t>DOPC - buňka</a:t>
            </a:r>
            <a:endParaRPr lang="en-US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724128" y="1421086"/>
            <a:ext cx="2807295" cy="639762"/>
          </a:xfrm>
        </p:spPr>
        <p:txBody>
          <a:bodyPr>
            <a:normAutofit/>
          </a:bodyPr>
          <a:lstStyle/>
          <a:p>
            <a:r>
              <a:rPr lang="cs-CZ" dirty="0" smtClean="0"/>
              <a:t>Ceramid NS - kůže</a:t>
            </a:r>
            <a:endParaRPr lang="en-US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251521" y="1196752"/>
            <a:ext cx="2898576" cy="3951288"/>
          </a:xfrm>
        </p:spPr>
        <p:txBody>
          <a:bodyPr/>
          <a:lstStyle/>
          <a:p>
            <a:r>
              <a:rPr lang="en-US" dirty="0" err="1" smtClean="0"/>
              <a:t>Deriv</a:t>
            </a:r>
            <a:r>
              <a:rPr lang="cs-CZ" dirty="0" err="1" smtClean="0"/>
              <a:t>áty</a:t>
            </a:r>
            <a:r>
              <a:rPr lang="cs-CZ" dirty="0" smtClean="0"/>
              <a:t> </a:t>
            </a:r>
            <a:r>
              <a:rPr lang="cs-CZ" dirty="0" err="1" smtClean="0"/>
              <a:t>kys</a:t>
            </a:r>
            <a:r>
              <a:rPr lang="cs-CZ" dirty="0" smtClean="0"/>
              <a:t>. </a:t>
            </a:r>
            <a:br>
              <a:rPr lang="cs-CZ" dirty="0" smtClean="0"/>
            </a:br>
            <a:r>
              <a:rPr lang="cs-CZ" dirty="0" smtClean="0"/>
              <a:t>p-aminobenzoové</a:t>
            </a:r>
            <a:endParaRPr lang="en-US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8" y="3587840"/>
            <a:ext cx="1767357" cy="91581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22682"/>
            <a:ext cx="617838" cy="1118286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35496" y="2123007"/>
            <a:ext cx="698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PABA</a:t>
            </a:r>
            <a:endParaRPr lang="cs-CZ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-74887" y="3068960"/>
            <a:ext cx="2198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Et-PABA</a:t>
            </a:r>
            <a:r>
              <a:rPr lang="cs-CZ" dirty="0" smtClean="0"/>
              <a:t> - </a:t>
            </a:r>
            <a:r>
              <a:rPr lang="cs-CZ" dirty="0" err="1" smtClean="0"/>
              <a:t>benzocaine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-36512" y="4653136"/>
            <a:ext cx="217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Bu</a:t>
            </a:r>
            <a:r>
              <a:rPr lang="cs-CZ" b="1" dirty="0" smtClean="0"/>
              <a:t>-PABA</a:t>
            </a:r>
            <a:r>
              <a:rPr lang="cs-CZ" dirty="0" smtClean="0"/>
              <a:t> - </a:t>
            </a:r>
            <a:r>
              <a:rPr lang="cs-CZ" dirty="0" err="1" smtClean="0"/>
              <a:t>butylcaine</a:t>
            </a:r>
            <a:endParaRPr lang="cs-CZ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0" b="27295"/>
          <a:stretch/>
        </p:blipFill>
        <p:spPr>
          <a:xfrm>
            <a:off x="35496" y="5139466"/>
            <a:ext cx="2119786" cy="993840"/>
          </a:xfrm>
          <a:prstGeom prst="rect">
            <a:avLst/>
          </a:prstGeom>
        </p:spPr>
      </p:pic>
      <p:sp>
        <p:nvSpPr>
          <p:cNvPr id="16" name="Obdélník 15"/>
          <p:cNvSpPr/>
          <p:nvPr/>
        </p:nvSpPr>
        <p:spPr>
          <a:xfrm>
            <a:off x="0" y="6396335"/>
            <a:ext cx="6300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Paloncýová</a:t>
            </a:r>
            <a:r>
              <a:rPr lang="en-US" sz="1200" dirty="0"/>
              <a:t>, M.; </a:t>
            </a:r>
            <a:r>
              <a:rPr lang="en-US" sz="1200" dirty="0" err="1"/>
              <a:t>DeVane</a:t>
            </a:r>
            <a:r>
              <a:rPr lang="en-US" sz="1200" dirty="0"/>
              <a:t>, R. H.; </a:t>
            </a:r>
            <a:r>
              <a:rPr lang="en-US" sz="1200" dirty="0" err="1"/>
              <a:t>Murch</a:t>
            </a:r>
            <a:r>
              <a:rPr lang="en-US" sz="1200" dirty="0"/>
              <a:t>, B. P.; </a:t>
            </a:r>
            <a:r>
              <a:rPr lang="en-US" sz="1200" b="1" dirty="0" err="1" smtClean="0"/>
              <a:t>Berka</a:t>
            </a:r>
            <a:r>
              <a:rPr lang="en-US" sz="1200" b="1" dirty="0"/>
              <a:t>*</a:t>
            </a:r>
            <a:r>
              <a:rPr lang="en-US" sz="1200" b="1" dirty="0" smtClean="0"/>
              <a:t> </a:t>
            </a:r>
            <a:r>
              <a:rPr lang="en-US" sz="1200" b="1" dirty="0"/>
              <a:t>K</a:t>
            </a:r>
            <a:r>
              <a:rPr lang="en-US" sz="1200" dirty="0"/>
              <a:t>.; </a:t>
            </a:r>
            <a:r>
              <a:rPr lang="en-US" sz="1200" dirty="0" err="1" smtClean="0"/>
              <a:t>Otyepka</a:t>
            </a:r>
            <a:r>
              <a:rPr lang="en-US" sz="1200" dirty="0" smtClean="0"/>
              <a:t>* </a:t>
            </a:r>
            <a:r>
              <a:rPr lang="en-US" sz="1200" dirty="0"/>
              <a:t>M. Rationalization of Reduced Penetration of Drugs through Ceramide Gel Phase Membrane. </a:t>
            </a:r>
            <a:r>
              <a:rPr lang="en-US" sz="1200" i="1" dirty="0"/>
              <a:t>Langmuir</a:t>
            </a:r>
            <a:r>
              <a:rPr lang="en-US" sz="1200" dirty="0"/>
              <a:t> </a:t>
            </a:r>
            <a:r>
              <a:rPr lang="en-US" sz="1200" b="1" dirty="0"/>
              <a:t>2014</a:t>
            </a:r>
            <a:r>
              <a:rPr lang="en-US" sz="1200" dirty="0"/>
              <a:t>, </a:t>
            </a:r>
            <a:r>
              <a:rPr lang="en-US" sz="1200" i="1" dirty="0"/>
              <a:t>30</a:t>
            </a:r>
            <a:r>
              <a:rPr lang="en-US" sz="1200" dirty="0"/>
              <a:t>, 13942–13948.</a:t>
            </a:r>
          </a:p>
        </p:txBody>
      </p:sp>
      <p:cxnSp>
        <p:nvCxnSpPr>
          <p:cNvPr id="9" name="Přímá spojnice 8"/>
          <p:cNvCxnSpPr/>
          <p:nvPr/>
        </p:nvCxnSpPr>
        <p:spPr>
          <a:xfrm flipV="1">
            <a:off x="5724128" y="1696968"/>
            <a:ext cx="0" cy="435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7070484" y="6488668"/>
            <a:ext cx="2073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Markéta </a:t>
            </a:r>
            <a:r>
              <a:rPr lang="cs-CZ" dirty="0" err="1" smtClean="0"/>
              <a:t>Paloncýová</a:t>
            </a:r>
            <a:endParaRPr lang="en-US" dirty="0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7"/>
          <a:srcRect l="31156" t="45973" r="60558" b="38556"/>
          <a:stretch/>
        </p:blipFill>
        <p:spPr>
          <a:xfrm>
            <a:off x="8015801" y="12576"/>
            <a:ext cx="1128199" cy="1184176"/>
          </a:xfrm>
          <a:prstGeom prst="rect">
            <a:avLst/>
          </a:prstGeom>
        </p:spPr>
      </p:pic>
      <p:pic>
        <p:nvPicPr>
          <p:cNvPr id="19" name="Picture 3" descr="PnG log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15800" y="1133207"/>
            <a:ext cx="1128199" cy="639609"/>
          </a:xfrm>
          <a:prstGeom prst="rect">
            <a:avLst/>
          </a:prstGeo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01583" y="6288290"/>
            <a:ext cx="2133600" cy="365125"/>
          </a:xfrm>
        </p:spPr>
        <p:txBody>
          <a:bodyPr/>
          <a:lstStyle/>
          <a:p>
            <a:fld id="{4C269753-7418-4BC0-8555-4B05CEEE004C}" type="slidenum">
              <a:rPr lang="cs-CZ" smtClean="0"/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571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558601" cy="1143000"/>
          </a:xfrm>
        </p:spPr>
        <p:txBody>
          <a:bodyPr/>
          <a:lstStyle/>
          <a:p>
            <a:r>
              <a:rPr lang="cs-CZ" dirty="0" smtClean="0"/>
              <a:t>Volné simulace u gelové fáze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43608" y="1744216"/>
            <a:ext cx="1594520" cy="6766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b="1" dirty="0" smtClean="0"/>
              <a:t>DOPC</a:t>
            </a:r>
            <a:endParaRPr lang="en-US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28184" y="1700808"/>
            <a:ext cx="1868016" cy="53265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b="1" dirty="0" smtClean="0"/>
              <a:t>Ceramid NS</a:t>
            </a:r>
            <a:endParaRPr lang="en-US" b="1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457200" y="1196752"/>
            <a:ext cx="4038600" cy="4713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Berger </a:t>
            </a:r>
            <a:r>
              <a:rPr lang="en-US" dirty="0" err="1" smtClean="0"/>
              <a:t>ff</a:t>
            </a:r>
            <a:r>
              <a:rPr lang="cs-CZ" dirty="0" smtClean="0"/>
              <a:t>			</a:t>
            </a:r>
            <a:endParaRPr lang="en-US" dirty="0"/>
          </a:p>
        </p:txBody>
      </p:sp>
      <p:pic>
        <p:nvPicPr>
          <p:cNvPr id="8" name="Obrázek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32856"/>
            <a:ext cx="8820472" cy="426347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0" y="6396335"/>
            <a:ext cx="6732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Paloncýová</a:t>
            </a:r>
            <a:r>
              <a:rPr lang="en-US" sz="1200" dirty="0"/>
              <a:t>, M.; </a:t>
            </a:r>
            <a:r>
              <a:rPr lang="en-US" sz="1200" dirty="0" err="1"/>
              <a:t>DeVane</a:t>
            </a:r>
            <a:r>
              <a:rPr lang="en-US" sz="1200" dirty="0"/>
              <a:t>, R. H.; </a:t>
            </a:r>
            <a:r>
              <a:rPr lang="en-US" sz="1200" dirty="0" err="1"/>
              <a:t>Murch</a:t>
            </a:r>
            <a:r>
              <a:rPr lang="en-US" sz="1200" dirty="0"/>
              <a:t>, B. P.; </a:t>
            </a:r>
            <a:r>
              <a:rPr lang="en-US" sz="1200" dirty="0" err="1"/>
              <a:t>Berka</a:t>
            </a:r>
            <a:r>
              <a:rPr lang="en-US" sz="1200" dirty="0"/>
              <a:t>, K.; </a:t>
            </a:r>
            <a:r>
              <a:rPr lang="en-US" sz="1200" dirty="0" err="1"/>
              <a:t>Otyepka</a:t>
            </a:r>
            <a:r>
              <a:rPr lang="en-US" sz="1200" dirty="0"/>
              <a:t>, M. Rationalization of Reduced Penetration of Drugs through Ceramide Gel Phase Membrane. </a:t>
            </a:r>
            <a:r>
              <a:rPr lang="en-US" sz="1200" i="1" dirty="0"/>
              <a:t>Langmuir</a:t>
            </a:r>
            <a:r>
              <a:rPr lang="en-US" sz="1200" dirty="0"/>
              <a:t> </a:t>
            </a:r>
            <a:r>
              <a:rPr lang="en-US" sz="1200" b="1" dirty="0"/>
              <a:t>2014</a:t>
            </a:r>
            <a:r>
              <a:rPr lang="en-US" sz="1200" dirty="0"/>
              <a:t>, </a:t>
            </a:r>
            <a:r>
              <a:rPr lang="en-US" sz="1200" i="1" dirty="0"/>
              <a:t>30</a:t>
            </a:r>
            <a:r>
              <a:rPr lang="en-US" sz="1200" dirty="0"/>
              <a:t>, 13942–13948.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070484" y="6488668"/>
            <a:ext cx="2073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Markéta </a:t>
            </a:r>
            <a:r>
              <a:rPr lang="cs-CZ" dirty="0" err="1" smtClean="0"/>
              <a:t>Paloncýová</a:t>
            </a:r>
            <a:endParaRPr lang="en-US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/>
          <a:srcRect l="31156" t="45973" r="60558" b="38556"/>
          <a:stretch/>
        </p:blipFill>
        <p:spPr>
          <a:xfrm>
            <a:off x="8015801" y="12576"/>
            <a:ext cx="1128199" cy="1184176"/>
          </a:xfrm>
          <a:prstGeom prst="rect">
            <a:avLst/>
          </a:prstGeom>
        </p:spPr>
      </p:pic>
      <p:pic>
        <p:nvPicPr>
          <p:cNvPr id="11" name="Picture 3" descr="PnG 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15800" y="1133207"/>
            <a:ext cx="1128199" cy="639609"/>
          </a:xfrm>
          <a:prstGeom prst="rect">
            <a:avLst/>
          </a:prstGeo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010400" y="6262042"/>
            <a:ext cx="2133600" cy="365125"/>
          </a:xfrm>
        </p:spPr>
        <p:txBody>
          <a:bodyPr/>
          <a:lstStyle/>
          <a:p>
            <a:fld id="{4C269753-7418-4BC0-8555-4B05CEEE004C}" type="slidenum">
              <a:rPr lang="cs-CZ" smtClean="0"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606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8015800" cy="1080120"/>
          </a:xfrm>
        </p:spPr>
        <p:txBody>
          <a:bodyPr/>
          <a:lstStyle/>
          <a:p>
            <a:r>
              <a:rPr lang="cs-CZ" dirty="0" smtClean="0"/>
              <a:t>Profil volné energie u gelové fáze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12776"/>
            <a:ext cx="4038600" cy="4713387"/>
          </a:xfrm>
        </p:spPr>
        <p:txBody>
          <a:bodyPr/>
          <a:lstStyle/>
          <a:p>
            <a:r>
              <a:rPr lang="en-US" dirty="0" smtClean="0"/>
              <a:t>Berger </a:t>
            </a:r>
            <a:r>
              <a:rPr lang="en-US" dirty="0" err="1" smtClean="0"/>
              <a:t>ff</a:t>
            </a:r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3773760" y="1442982"/>
            <a:ext cx="4038600" cy="4713387"/>
          </a:xfrm>
        </p:spPr>
        <p:txBody>
          <a:bodyPr/>
          <a:lstStyle/>
          <a:p>
            <a:r>
              <a:rPr lang="cs-CZ" dirty="0" smtClean="0"/>
              <a:t>Vyšší bariéra pro vstup </a:t>
            </a:r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84" y="2281384"/>
            <a:ext cx="8460432" cy="3993324"/>
          </a:xfrm>
          <a:prstGeom prst="rect">
            <a:avLst/>
          </a:prstGeom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1393304" y="1960240"/>
            <a:ext cx="1594520" cy="676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dirty="0" smtClean="0"/>
              <a:t>DOPC</a:t>
            </a:r>
            <a:endParaRPr lang="en-US" dirty="0"/>
          </a:p>
        </p:txBody>
      </p:sp>
      <p:sp>
        <p:nvSpPr>
          <p:cNvPr id="7" name="Zástupný symbol pro obsah 3"/>
          <p:cNvSpPr txBox="1">
            <a:spLocks/>
          </p:cNvSpPr>
          <p:nvPr/>
        </p:nvSpPr>
        <p:spPr>
          <a:xfrm>
            <a:off x="6160368" y="1916832"/>
            <a:ext cx="1651992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dirty="0" smtClean="0"/>
              <a:t>Ceramide</a:t>
            </a:r>
            <a:endParaRPr lang="en-US" dirty="0"/>
          </a:p>
        </p:txBody>
      </p:sp>
      <p:sp>
        <p:nvSpPr>
          <p:cNvPr id="9" name="Obdélník 8"/>
          <p:cNvSpPr/>
          <p:nvPr/>
        </p:nvSpPr>
        <p:spPr>
          <a:xfrm>
            <a:off x="0" y="6396335"/>
            <a:ext cx="6876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Paloncýová</a:t>
            </a:r>
            <a:r>
              <a:rPr lang="en-US" sz="1200" dirty="0"/>
              <a:t>, M.; </a:t>
            </a:r>
            <a:r>
              <a:rPr lang="en-US" sz="1200" dirty="0" err="1"/>
              <a:t>DeVane</a:t>
            </a:r>
            <a:r>
              <a:rPr lang="en-US" sz="1200" dirty="0"/>
              <a:t>, R. H.; </a:t>
            </a:r>
            <a:r>
              <a:rPr lang="en-US" sz="1200" dirty="0" err="1"/>
              <a:t>Murch</a:t>
            </a:r>
            <a:r>
              <a:rPr lang="en-US" sz="1200" dirty="0"/>
              <a:t>, B. P.; </a:t>
            </a:r>
            <a:r>
              <a:rPr lang="en-US" sz="1200" dirty="0" err="1"/>
              <a:t>Berka</a:t>
            </a:r>
            <a:r>
              <a:rPr lang="en-US" sz="1200" dirty="0"/>
              <a:t>, K.; </a:t>
            </a:r>
            <a:r>
              <a:rPr lang="en-US" sz="1200" dirty="0" err="1"/>
              <a:t>Otyepka</a:t>
            </a:r>
            <a:r>
              <a:rPr lang="en-US" sz="1200" dirty="0"/>
              <a:t>, M. Rationalization of Reduced Penetration of Drugs through Ceramide Gel Phase Membrane. </a:t>
            </a:r>
            <a:r>
              <a:rPr lang="en-US" sz="1200" i="1" dirty="0"/>
              <a:t>Langmuir</a:t>
            </a:r>
            <a:r>
              <a:rPr lang="en-US" sz="1200" dirty="0"/>
              <a:t> </a:t>
            </a:r>
            <a:r>
              <a:rPr lang="en-US" sz="1200" b="1" dirty="0"/>
              <a:t>2014</a:t>
            </a:r>
            <a:r>
              <a:rPr lang="en-US" sz="1200" dirty="0"/>
              <a:t>, </a:t>
            </a:r>
            <a:r>
              <a:rPr lang="en-US" sz="1200" i="1" dirty="0"/>
              <a:t>30</a:t>
            </a:r>
            <a:r>
              <a:rPr lang="en-US" sz="1200" dirty="0"/>
              <a:t>, 13942–13948.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70484" y="6488668"/>
            <a:ext cx="2073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Markéta </a:t>
            </a:r>
            <a:r>
              <a:rPr lang="cs-CZ" dirty="0" err="1" smtClean="0"/>
              <a:t>Paloncýová</a:t>
            </a:r>
            <a:endParaRPr lang="en-US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/>
          <a:srcRect l="31156" t="45973" r="60558" b="38556"/>
          <a:stretch/>
        </p:blipFill>
        <p:spPr>
          <a:xfrm>
            <a:off x="8015801" y="12576"/>
            <a:ext cx="1128199" cy="1184176"/>
          </a:xfrm>
          <a:prstGeom prst="rect">
            <a:avLst/>
          </a:prstGeom>
        </p:spPr>
      </p:pic>
      <p:pic>
        <p:nvPicPr>
          <p:cNvPr id="12" name="Picture 3" descr="PnG 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15800" y="1133207"/>
            <a:ext cx="1128199" cy="639609"/>
          </a:xfrm>
          <a:prstGeom prst="rect">
            <a:avLst/>
          </a:prstGeom>
        </p:spPr>
      </p:pic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7010400" y="6262042"/>
            <a:ext cx="2133600" cy="365125"/>
          </a:xfrm>
        </p:spPr>
        <p:txBody>
          <a:bodyPr/>
          <a:lstStyle/>
          <a:p>
            <a:fld id="{4C269753-7418-4BC0-8555-4B05CEEE004C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52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3" y="4437112"/>
            <a:ext cx="3809182" cy="196473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70992"/>
          </a:xfrm>
        </p:spPr>
        <p:txBody>
          <a:bodyPr/>
          <a:lstStyle/>
          <a:p>
            <a:r>
              <a:rPr lang="cs-CZ" dirty="0" smtClean="0"/>
              <a:t>Biologické membrány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2069" y="1252326"/>
            <a:ext cx="4316288" cy="4785395"/>
          </a:xfrm>
        </p:spPr>
        <p:txBody>
          <a:bodyPr/>
          <a:lstStyle/>
          <a:p>
            <a:r>
              <a:rPr lang="cs-CZ" dirty="0" smtClean="0"/>
              <a:t>Buněčné membrány</a:t>
            </a:r>
          </a:p>
          <a:p>
            <a:pPr lvl="1"/>
            <a:r>
              <a:rPr lang="cs-CZ" dirty="0" smtClean="0"/>
              <a:t>Dvojvrstvy</a:t>
            </a:r>
          </a:p>
          <a:p>
            <a:pPr lvl="2"/>
            <a:r>
              <a:rPr lang="cs-CZ" dirty="0" smtClean="0"/>
              <a:t>Lipidy (fosfolipidy)</a:t>
            </a:r>
          </a:p>
          <a:p>
            <a:pPr lvl="2"/>
            <a:r>
              <a:rPr lang="cs-CZ" dirty="0" smtClean="0"/>
              <a:t>Proteiny</a:t>
            </a:r>
          </a:p>
          <a:p>
            <a:pPr lvl="2"/>
            <a:r>
              <a:rPr lang="cs-CZ" dirty="0" smtClean="0"/>
              <a:t>(Sacharidy)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Zástupný symbol pro obsah 3"/>
          <p:cNvSpPr>
            <a:spLocks noGrp="1"/>
          </p:cNvSpPr>
          <p:nvPr>
            <p:ph sz="half" idx="2"/>
          </p:nvPr>
        </p:nvSpPr>
        <p:spPr>
          <a:xfrm>
            <a:off x="4653651" y="1214561"/>
            <a:ext cx="4382845" cy="4525963"/>
          </a:xfrm>
        </p:spPr>
        <p:txBody>
          <a:bodyPr/>
          <a:lstStyle/>
          <a:p>
            <a:r>
              <a:rPr lang="cs-CZ" dirty="0" smtClean="0"/>
              <a:t>Kůže</a:t>
            </a:r>
          </a:p>
          <a:p>
            <a:pPr lvl="1"/>
            <a:r>
              <a:rPr lang="cs-CZ" dirty="0" err="1"/>
              <a:t>S</a:t>
            </a:r>
            <a:r>
              <a:rPr lang="cs-CZ" dirty="0" err="1" smtClean="0"/>
              <a:t>tratum</a:t>
            </a:r>
            <a:r>
              <a:rPr lang="cs-CZ" dirty="0" smtClean="0"/>
              <a:t> Corneum</a:t>
            </a:r>
          </a:p>
          <a:p>
            <a:pPr lvl="1"/>
            <a:r>
              <a:rPr lang="cs-CZ" dirty="0"/>
              <a:t>K</a:t>
            </a:r>
            <a:r>
              <a:rPr lang="en-US" dirty="0" err="1" smtClean="0"/>
              <a:t>orneocyt</a:t>
            </a:r>
            <a:r>
              <a:rPr lang="cs-CZ" dirty="0" smtClean="0"/>
              <a:t>y </a:t>
            </a:r>
          </a:p>
          <a:p>
            <a:pPr lvl="2"/>
            <a:r>
              <a:rPr lang="en-US" dirty="0" smtClean="0"/>
              <a:t>keratin</a:t>
            </a:r>
            <a:endParaRPr lang="cs-CZ" dirty="0" smtClean="0"/>
          </a:p>
          <a:p>
            <a:pPr lvl="1"/>
            <a:r>
              <a:rPr lang="cs-CZ" dirty="0" smtClean="0"/>
              <a:t>Lipidová obálka (</a:t>
            </a:r>
            <a:r>
              <a:rPr lang="cs-CZ" dirty="0" err="1" smtClean="0"/>
              <a:t>vícevrstva</a:t>
            </a:r>
            <a:r>
              <a:rPr lang="cs-CZ" dirty="0" smtClean="0"/>
              <a:t>)</a:t>
            </a:r>
          </a:p>
          <a:p>
            <a:pPr lvl="2"/>
            <a:r>
              <a:rPr lang="cs-CZ" dirty="0" err="1" smtClean="0"/>
              <a:t>Ceramidy</a:t>
            </a:r>
            <a:endParaRPr lang="cs-CZ" dirty="0"/>
          </a:p>
          <a:p>
            <a:pPr lvl="2"/>
            <a:r>
              <a:rPr lang="cs-CZ" dirty="0" smtClean="0"/>
              <a:t>Cholesterol</a:t>
            </a:r>
          </a:p>
          <a:p>
            <a:pPr lvl="2"/>
            <a:r>
              <a:rPr lang="cs-CZ" dirty="0" smtClean="0"/>
              <a:t>Volné mastné kyseliny</a:t>
            </a:r>
            <a:endParaRPr lang="en-US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69753-7418-4BC0-8555-4B05CEEE004C}" type="slidenum">
              <a:rPr lang="cs-CZ" smtClean="0"/>
              <a:t>2</a:t>
            </a:fld>
            <a:endParaRPr lang="cs-CZ"/>
          </a:p>
        </p:txBody>
      </p:sp>
      <p:pic>
        <p:nvPicPr>
          <p:cNvPr id="9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008"/>
            <a:ext cx="5051738" cy="2497354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0" y="6423719"/>
            <a:ext cx="63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Arial" pitchFamily="34" charset="0"/>
                <a:cs typeface="Arial" pitchFamily="34" charset="0"/>
              </a:rPr>
              <a:t>Data převzata z  </a:t>
            </a:r>
            <a:r>
              <a:rPr lang="cs-CZ" sz="1200" dirty="0"/>
              <a:t>Van </a:t>
            </a:r>
            <a:r>
              <a:rPr lang="cs-CZ" sz="1200" dirty="0" err="1"/>
              <a:t>Meer</a:t>
            </a:r>
            <a:r>
              <a:rPr lang="cs-CZ" sz="1200" dirty="0"/>
              <a:t>, G.; </a:t>
            </a:r>
            <a:r>
              <a:rPr lang="cs-CZ" sz="1200" dirty="0" err="1"/>
              <a:t>Voelker</a:t>
            </a:r>
            <a:r>
              <a:rPr lang="cs-CZ" sz="1200" dirty="0"/>
              <a:t>, D. R.; </a:t>
            </a:r>
            <a:r>
              <a:rPr lang="cs-CZ" sz="1200" dirty="0" err="1"/>
              <a:t>Feigenson</a:t>
            </a:r>
            <a:r>
              <a:rPr lang="cs-CZ" sz="1200" dirty="0"/>
              <a:t>, G. W.; </a:t>
            </a:r>
            <a:r>
              <a:rPr lang="cs-CZ" sz="1200" dirty="0" err="1"/>
              <a:t>Manuscript</a:t>
            </a:r>
            <a:r>
              <a:rPr lang="cs-CZ" sz="1200" dirty="0"/>
              <a:t>, A. </a:t>
            </a:r>
            <a:r>
              <a:rPr lang="cs-CZ" sz="1200" dirty="0" err="1"/>
              <a:t>Membrane</a:t>
            </a:r>
            <a:r>
              <a:rPr lang="cs-CZ" sz="1200" dirty="0"/>
              <a:t> </a:t>
            </a:r>
            <a:r>
              <a:rPr lang="cs-CZ" sz="1200" dirty="0" err="1"/>
              <a:t>Lipids</a:t>
            </a:r>
            <a:r>
              <a:rPr lang="cs-CZ" sz="1200" dirty="0"/>
              <a:t>: </a:t>
            </a:r>
            <a:r>
              <a:rPr lang="cs-CZ" sz="1200" dirty="0" err="1"/>
              <a:t>Where</a:t>
            </a:r>
            <a:r>
              <a:rPr lang="cs-CZ" sz="1200" dirty="0"/>
              <a:t> </a:t>
            </a:r>
            <a:r>
              <a:rPr lang="cs-CZ" sz="1200" dirty="0" err="1"/>
              <a:t>They</a:t>
            </a:r>
            <a:r>
              <a:rPr lang="cs-CZ" sz="1200" dirty="0"/>
              <a:t> Are and </a:t>
            </a:r>
            <a:r>
              <a:rPr lang="cs-CZ" sz="1200" dirty="0" err="1"/>
              <a:t>How</a:t>
            </a:r>
            <a:r>
              <a:rPr lang="cs-CZ" sz="1200" dirty="0"/>
              <a:t> </a:t>
            </a:r>
            <a:r>
              <a:rPr lang="cs-CZ" sz="1200" dirty="0" err="1"/>
              <a:t>They</a:t>
            </a:r>
            <a:r>
              <a:rPr lang="cs-CZ" sz="1200" dirty="0"/>
              <a:t> </a:t>
            </a:r>
            <a:r>
              <a:rPr lang="cs-CZ" sz="1200" dirty="0" err="1"/>
              <a:t>Behave</a:t>
            </a:r>
            <a:r>
              <a:rPr lang="cs-CZ" sz="1200" dirty="0"/>
              <a:t>. </a:t>
            </a:r>
            <a:r>
              <a:rPr lang="cs-CZ" sz="1200" i="1" dirty="0" err="1"/>
              <a:t>Nat</a:t>
            </a:r>
            <a:r>
              <a:rPr lang="cs-CZ" sz="1200" i="1" dirty="0"/>
              <a:t>. </a:t>
            </a:r>
            <a:r>
              <a:rPr lang="cs-CZ" sz="1200" i="1" dirty="0" err="1"/>
              <a:t>Rev</a:t>
            </a:r>
            <a:r>
              <a:rPr lang="cs-CZ" sz="1200" i="1" dirty="0"/>
              <a:t>. Mol. Cell </a:t>
            </a:r>
            <a:r>
              <a:rPr lang="cs-CZ" sz="1200" i="1" dirty="0" err="1"/>
              <a:t>Biol</a:t>
            </a:r>
            <a:r>
              <a:rPr lang="cs-CZ" sz="1200" i="1" dirty="0"/>
              <a:t>.</a:t>
            </a:r>
            <a:r>
              <a:rPr lang="cs-CZ" sz="1200" dirty="0"/>
              <a:t> </a:t>
            </a:r>
            <a:r>
              <a:rPr lang="cs-CZ" sz="1200" b="1" dirty="0"/>
              <a:t>2008</a:t>
            </a:r>
            <a:r>
              <a:rPr lang="cs-CZ" sz="1200" dirty="0"/>
              <a:t>, </a:t>
            </a:r>
            <a:r>
              <a:rPr lang="cs-CZ" sz="1200" i="1" dirty="0"/>
              <a:t>9</a:t>
            </a:r>
            <a:r>
              <a:rPr lang="cs-CZ" sz="1200" dirty="0"/>
              <a:t>, 112–124.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24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528" y="107856"/>
            <a:ext cx="7993273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Příklad: Permeabilita u membrán kůže</a:t>
            </a:r>
            <a:endParaRPr lang="en-US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388296" cy="5040536"/>
          </a:xfrm>
        </p:spPr>
        <p:txBody>
          <a:bodyPr>
            <a:noAutofit/>
          </a:bodyPr>
          <a:lstStyle/>
          <a:p>
            <a:r>
              <a:rPr lang="cs-CZ" sz="2400" dirty="0" smtClean="0"/>
              <a:t>Membrány </a:t>
            </a:r>
          </a:p>
          <a:p>
            <a:pPr marL="0" indent="0">
              <a:buNone/>
            </a:pPr>
            <a:r>
              <a:rPr lang="cs-CZ" sz="2400" dirty="0"/>
              <a:t> </a:t>
            </a:r>
            <a:r>
              <a:rPr lang="cs-CZ" sz="2400" dirty="0" smtClean="0"/>
              <a:t>   s dlouhé </a:t>
            </a:r>
            <a:r>
              <a:rPr lang="cs-CZ" sz="2400" dirty="0" err="1" smtClean="0"/>
              <a:t>ceramidy</a:t>
            </a:r>
            <a:r>
              <a:rPr lang="cs-CZ" sz="2400" dirty="0" smtClean="0"/>
              <a:t> </a:t>
            </a:r>
            <a:br>
              <a:rPr lang="cs-CZ" sz="2400" dirty="0" smtClean="0"/>
            </a:br>
            <a:r>
              <a:rPr lang="cs-CZ" sz="2400" dirty="0" smtClean="0"/>
              <a:t>  zvláštní penetrační profil</a:t>
            </a:r>
          </a:p>
          <a:p>
            <a:r>
              <a:rPr lang="cs-CZ" sz="2400" dirty="0" smtClean="0"/>
              <a:t>Permeabilita přes SC</a:t>
            </a:r>
            <a:endParaRPr lang="cs-CZ" sz="2400" dirty="0"/>
          </a:p>
          <a:p>
            <a:pPr lvl="1"/>
            <a:r>
              <a:rPr lang="cs-CZ" sz="2000" dirty="0" smtClean="0"/>
              <a:t>Obsah vody v </a:t>
            </a:r>
            <a:r>
              <a:rPr lang="cs-CZ" sz="2000" dirty="0" err="1" smtClean="0"/>
              <a:t>ceramidech</a:t>
            </a:r>
            <a:r>
              <a:rPr lang="cs-CZ" sz="2000" dirty="0" smtClean="0"/>
              <a:t> odpovídá toku </a:t>
            </a:r>
            <a:r>
              <a:rPr lang="cs-CZ" sz="2000" dirty="0" err="1" smtClean="0"/>
              <a:t>theofylinu</a:t>
            </a:r>
            <a:r>
              <a:rPr lang="cs-CZ" sz="2000" dirty="0" smtClean="0"/>
              <a:t> </a:t>
            </a:r>
          </a:p>
          <a:p>
            <a:pPr lvl="1"/>
            <a:r>
              <a:rPr lang="cs-CZ" sz="2000" dirty="0" smtClean="0"/>
              <a:t>Různá délka =</a:t>
            </a:r>
            <a:r>
              <a:rPr lang="en-US" sz="2000" dirty="0" smtClean="0"/>
              <a:t>&gt;</a:t>
            </a:r>
            <a:r>
              <a:rPr lang="cs-CZ" sz="2000" dirty="0" smtClean="0"/>
              <a:t> </a:t>
            </a:r>
            <a:r>
              <a:rPr lang="en-US" sz="2000" dirty="0" err="1" smtClean="0"/>
              <a:t>vliv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cs-CZ" sz="2000" dirty="0" smtClean="0"/>
              <a:t>konformace v hlavách </a:t>
            </a:r>
            <a:r>
              <a:rPr lang="cs-CZ" sz="2000" dirty="0" err="1" smtClean="0"/>
              <a:t>ceramidů</a:t>
            </a:r>
            <a:endParaRPr lang="cs-CZ" sz="600" dirty="0"/>
          </a:p>
          <a:p>
            <a:r>
              <a:rPr lang="cs-CZ" sz="2400" dirty="0" smtClean="0"/>
              <a:t>Čisté </a:t>
            </a:r>
            <a:r>
              <a:rPr lang="cs-CZ" sz="2400" dirty="0" err="1" smtClean="0"/>
              <a:t>ceramidy</a:t>
            </a:r>
            <a:endParaRPr lang="cs-CZ" sz="2400" dirty="0"/>
          </a:p>
          <a:p>
            <a:pPr lvl="1"/>
            <a:r>
              <a:rPr lang="cs-CZ" sz="2000" dirty="0" smtClean="0"/>
              <a:t>Dostačující model pro SC </a:t>
            </a:r>
            <a:endParaRPr lang="cs-CZ" sz="2000" dirty="0"/>
          </a:p>
          <a:p>
            <a:pPr lvl="1"/>
            <a:r>
              <a:rPr lang="cs-CZ" sz="2000" dirty="0" smtClean="0"/>
              <a:t>reprezentují odseparovanou lépe propustnou fázi lépe než směs</a:t>
            </a:r>
            <a:endParaRPr lang="cs-CZ" sz="2000" dirty="0"/>
          </a:p>
          <a:p>
            <a:pPr lvl="1"/>
            <a:r>
              <a:rPr lang="cs-CZ" sz="2000" dirty="0"/>
              <a:t>Model </a:t>
            </a:r>
            <a:r>
              <a:rPr lang="cs-CZ" sz="2000" dirty="0" smtClean="0"/>
              <a:t>pro další studie</a:t>
            </a:r>
            <a:endParaRPr lang="cs-CZ" sz="2000" dirty="0"/>
          </a:p>
          <a:p>
            <a:endParaRPr lang="en-US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457200" y="332656"/>
            <a:ext cx="8229600" cy="93610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/>
          </a:p>
        </p:txBody>
      </p:sp>
      <p:pic>
        <p:nvPicPr>
          <p:cNvPr id="6" name="Zástupný symbol pro obsah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268760"/>
            <a:ext cx="4833089" cy="2602433"/>
          </a:xfrm>
          <a:prstGeom prst="rect">
            <a:avLst/>
          </a:prstGeom>
        </p:spPr>
      </p:pic>
      <p:sp>
        <p:nvSpPr>
          <p:cNvPr id="7" name="Zástupný symbol pro obsah 3"/>
          <p:cNvSpPr txBox="1">
            <a:spLocks/>
          </p:cNvSpPr>
          <p:nvPr/>
        </p:nvSpPr>
        <p:spPr>
          <a:xfrm>
            <a:off x="4860032" y="908720"/>
            <a:ext cx="4283968" cy="511256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400" dirty="0" smtClean="0"/>
          </a:p>
        </p:txBody>
      </p:sp>
      <p:sp>
        <p:nvSpPr>
          <p:cNvPr id="8" name="Zástupný symbol pro text 4"/>
          <p:cNvSpPr txBox="1">
            <a:spLocks/>
          </p:cNvSpPr>
          <p:nvPr/>
        </p:nvSpPr>
        <p:spPr>
          <a:xfrm>
            <a:off x="4358248" y="6071696"/>
            <a:ext cx="4788024" cy="6207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anose="020B0604020202020204" pitchFamily="34" charset="0"/>
              <a:buNone/>
            </a:pPr>
            <a:r>
              <a:rPr lang="en-US" sz="1000" dirty="0" err="1" smtClean="0"/>
              <a:t>Paloncýová</a:t>
            </a:r>
            <a:r>
              <a:rPr lang="en-US" sz="1000" dirty="0" smtClean="0"/>
              <a:t>, M.; </a:t>
            </a:r>
            <a:r>
              <a:rPr lang="en-US" sz="1000" dirty="0" err="1" smtClean="0"/>
              <a:t>Vávrová</a:t>
            </a:r>
            <a:r>
              <a:rPr lang="en-US" sz="1000" dirty="0" smtClean="0"/>
              <a:t>, K.; </a:t>
            </a:r>
            <a:r>
              <a:rPr lang="en-US" sz="1000" dirty="0" err="1" smtClean="0"/>
              <a:t>Sovová</a:t>
            </a:r>
            <a:r>
              <a:rPr lang="en-US" sz="1000" dirty="0" smtClean="0"/>
              <a:t>, Ž.; </a:t>
            </a:r>
            <a:r>
              <a:rPr lang="en-US" sz="1000" dirty="0" err="1" smtClean="0"/>
              <a:t>DeVane</a:t>
            </a:r>
            <a:r>
              <a:rPr lang="en-US" sz="1000" dirty="0" smtClean="0"/>
              <a:t>, R. H.; </a:t>
            </a:r>
            <a:r>
              <a:rPr lang="en-US" sz="1000" dirty="0" err="1" smtClean="0"/>
              <a:t>Otyepka</a:t>
            </a:r>
            <a:r>
              <a:rPr lang="en-US" sz="1000" dirty="0" smtClean="0"/>
              <a:t>, M.; </a:t>
            </a:r>
            <a:r>
              <a:rPr lang="en-US" sz="1000" dirty="0" err="1" smtClean="0"/>
              <a:t>Berka</a:t>
            </a:r>
            <a:r>
              <a:rPr lang="en-US" sz="1000" dirty="0" smtClean="0"/>
              <a:t>, K. Structural Changes in Ceramide Bilayers Rationalize Increased Permeation through Stratum Corneum Models with Shorter Acyl Tails. </a:t>
            </a:r>
            <a:r>
              <a:rPr lang="en-US" sz="1000" i="1" dirty="0" smtClean="0"/>
              <a:t>J. Phys. Chem. B</a:t>
            </a:r>
            <a:r>
              <a:rPr lang="en-US" sz="1000" dirty="0" smtClean="0"/>
              <a:t> </a:t>
            </a:r>
            <a:r>
              <a:rPr lang="en-US" sz="1000" b="1" dirty="0" smtClean="0"/>
              <a:t>2015</a:t>
            </a:r>
            <a:r>
              <a:rPr lang="en-US" sz="1000" dirty="0" smtClean="0"/>
              <a:t>, </a:t>
            </a:r>
            <a:r>
              <a:rPr lang="en-US" sz="1000" i="1" dirty="0" smtClean="0"/>
              <a:t>119</a:t>
            </a:r>
            <a:r>
              <a:rPr lang="en-US" sz="1000" dirty="0" smtClean="0"/>
              <a:t>, 9811–9819.</a:t>
            </a:r>
            <a:endParaRPr lang="cs-CZ" sz="7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3717031"/>
            <a:ext cx="3672408" cy="303484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/>
          <a:srcRect l="31156" t="45973" r="60558" b="38556"/>
          <a:stretch/>
        </p:blipFill>
        <p:spPr>
          <a:xfrm>
            <a:off x="8015801" y="12576"/>
            <a:ext cx="1128199" cy="1184176"/>
          </a:xfrm>
          <a:prstGeom prst="rect">
            <a:avLst/>
          </a:prstGeom>
        </p:spPr>
      </p:pic>
      <p:pic>
        <p:nvPicPr>
          <p:cNvPr id="11" name="Picture 3" descr="PnG 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15800" y="1133207"/>
            <a:ext cx="1128199" cy="63960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772816"/>
            <a:ext cx="1008112" cy="100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>
          <a:xfrm>
            <a:off x="7010400" y="6199489"/>
            <a:ext cx="2133600" cy="365125"/>
          </a:xfrm>
        </p:spPr>
        <p:txBody>
          <a:bodyPr/>
          <a:lstStyle/>
          <a:p>
            <a:fld id="{4C269753-7418-4BC0-8555-4B05CEEE004C}" type="slidenum">
              <a:rPr lang="cs-CZ" smtClean="0"/>
              <a:t>20</a:t>
            </a:fld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7070484" y="6488668"/>
            <a:ext cx="2073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Markéta </a:t>
            </a:r>
            <a:r>
              <a:rPr lang="cs-CZ" dirty="0" err="1" smtClean="0"/>
              <a:t>Paloncýová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6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Závěr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txBody>
          <a:bodyPr>
            <a:normAutofit/>
          </a:bodyPr>
          <a:lstStyle/>
          <a:p>
            <a:r>
              <a:rPr lang="cs-CZ" dirty="0" smtClean="0"/>
              <a:t>Biologické membrány jsou velice rozmanité a liší se proto v interakcích s léčivy</a:t>
            </a:r>
          </a:p>
          <a:p>
            <a:r>
              <a:rPr lang="cs-CZ" dirty="0" smtClean="0"/>
              <a:t>Teoretický popis napomáhá k pochopení a kvantifikaci efektů membrán na osud léčiv </a:t>
            </a:r>
          </a:p>
          <a:p>
            <a:pPr lvl="1"/>
            <a:r>
              <a:rPr lang="cs-CZ" dirty="0" smtClean="0"/>
              <a:t>afinitu, </a:t>
            </a:r>
          </a:p>
          <a:p>
            <a:pPr lvl="1"/>
            <a:r>
              <a:rPr lang="cs-CZ" dirty="0" smtClean="0"/>
              <a:t>pozici, </a:t>
            </a:r>
          </a:p>
          <a:p>
            <a:pPr lvl="1"/>
            <a:r>
              <a:rPr lang="cs-CZ" dirty="0" smtClean="0"/>
              <a:t>penetraci, </a:t>
            </a:r>
          </a:p>
          <a:p>
            <a:pPr lvl="1"/>
            <a:r>
              <a:rPr lang="cs-CZ" dirty="0" smtClean="0"/>
              <a:t>difuzi…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69753-7418-4BC0-8555-4B05CEEE004C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644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70992"/>
          </a:xfrm>
        </p:spPr>
        <p:txBody>
          <a:bodyPr/>
          <a:lstStyle/>
          <a:p>
            <a:r>
              <a:rPr lang="cs-CZ" dirty="0" smtClean="0"/>
              <a:t>Poděkování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7504" y="1202429"/>
            <a:ext cx="5184576" cy="399601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sz="1000" dirty="0" smtClean="0"/>
          </a:p>
          <a:p>
            <a:pPr>
              <a:spcBef>
                <a:spcPts val="0"/>
              </a:spcBef>
            </a:pPr>
            <a:r>
              <a:rPr lang="cs-CZ" sz="2000" dirty="0" smtClean="0"/>
              <a:t>Michal </a:t>
            </a:r>
            <a:r>
              <a:rPr lang="cs-CZ" sz="2000" dirty="0" err="1" smtClean="0"/>
              <a:t>Otyepka</a:t>
            </a:r>
            <a:endParaRPr lang="en-US" sz="2000" dirty="0"/>
          </a:p>
          <a:p>
            <a:pPr>
              <a:spcBef>
                <a:spcPts val="0"/>
              </a:spcBef>
            </a:pPr>
            <a:r>
              <a:rPr lang="en-US" sz="2000" dirty="0" smtClean="0"/>
              <a:t>Mark</a:t>
            </a:r>
            <a:r>
              <a:rPr lang="cs-CZ" sz="2000" dirty="0" smtClean="0"/>
              <a:t>éta </a:t>
            </a:r>
            <a:r>
              <a:rPr lang="cs-CZ" sz="2000" dirty="0" err="1" smtClean="0"/>
              <a:t>Paloncýová</a:t>
            </a:r>
            <a:endParaRPr lang="cs-CZ" sz="2000" dirty="0" smtClean="0"/>
          </a:p>
          <a:p>
            <a:pPr>
              <a:spcBef>
                <a:spcPts val="0"/>
              </a:spcBef>
            </a:pPr>
            <a:r>
              <a:rPr lang="cs-CZ" sz="2000" dirty="0"/>
              <a:t>Veronika Navrátilová</a:t>
            </a:r>
          </a:p>
          <a:p>
            <a:pPr>
              <a:spcBef>
                <a:spcPts val="0"/>
              </a:spcBef>
            </a:pPr>
            <a:r>
              <a:rPr lang="cs-CZ" sz="2000" dirty="0" smtClean="0"/>
              <a:t>Václav </a:t>
            </a:r>
            <a:r>
              <a:rPr lang="cs-CZ" sz="2000" dirty="0" err="1"/>
              <a:t>Bazgier</a:t>
            </a:r>
            <a:endParaRPr lang="cs-CZ" sz="2000" dirty="0"/>
          </a:p>
          <a:p>
            <a:pPr>
              <a:spcBef>
                <a:spcPts val="0"/>
              </a:spcBef>
            </a:pPr>
            <a:r>
              <a:rPr lang="cs-CZ" sz="2000" dirty="0" smtClean="0"/>
              <a:t>Martin Šrejber</a:t>
            </a:r>
            <a:endParaRPr lang="en-US" sz="2000" dirty="0" smtClean="0"/>
          </a:p>
          <a:p>
            <a:pPr>
              <a:spcBef>
                <a:spcPts val="0"/>
              </a:spcBef>
            </a:pPr>
            <a:r>
              <a:rPr lang="en-US" sz="2000" dirty="0" smtClean="0"/>
              <a:t>Petr Vo</a:t>
            </a:r>
            <a:r>
              <a:rPr lang="cs-CZ" sz="2000" dirty="0" smtClean="0"/>
              <a:t>ň</a:t>
            </a:r>
            <a:r>
              <a:rPr lang="en-US" sz="2000" dirty="0" err="1" smtClean="0"/>
              <a:t>ka</a:t>
            </a:r>
            <a:endParaRPr lang="cs-CZ" sz="2000" dirty="0" smtClean="0"/>
          </a:p>
          <a:p>
            <a:pPr>
              <a:spcBef>
                <a:spcPts val="0"/>
              </a:spcBef>
            </a:pPr>
            <a:endParaRPr lang="cs-CZ" sz="2000" b="1" dirty="0" smtClean="0"/>
          </a:p>
          <a:p>
            <a:pPr>
              <a:spcBef>
                <a:spcPts val="0"/>
              </a:spcBef>
            </a:pPr>
            <a:r>
              <a:rPr lang="cs-CZ" sz="2000" dirty="0" smtClean="0"/>
              <a:t>Pavel a Eva </a:t>
            </a:r>
            <a:r>
              <a:rPr lang="cs-CZ" sz="2000" dirty="0" err="1" smtClean="0"/>
              <a:t>Anzenbacherovi</a:t>
            </a:r>
            <a:endParaRPr lang="cs-CZ" sz="2000" dirty="0" smtClean="0"/>
          </a:p>
          <a:p>
            <a:pPr>
              <a:spcBef>
                <a:spcPts val="0"/>
              </a:spcBef>
            </a:pPr>
            <a:r>
              <a:rPr lang="cs-CZ" sz="2000" dirty="0" smtClean="0"/>
              <a:t>Michaela </a:t>
            </a:r>
            <a:r>
              <a:rPr lang="cs-CZ" sz="2000" dirty="0" err="1"/>
              <a:t>Kajšová</a:t>
            </a:r>
            <a:endParaRPr lang="en-US" sz="2000" dirty="0"/>
          </a:p>
          <a:p>
            <a:pPr>
              <a:spcBef>
                <a:spcPts val="0"/>
              </a:spcBef>
            </a:pPr>
            <a:r>
              <a:rPr lang="cs-CZ" sz="2000" dirty="0" smtClean="0"/>
              <a:t>Žofie Sovová, Petr Jurečka</a:t>
            </a:r>
          </a:p>
          <a:p>
            <a:pPr>
              <a:spcBef>
                <a:spcPts val="0"/>
              </a:spcBef>
            </a:pPr>
            <a:r>
              <a:rPr lang="cs-CZ" sz="2000" dirty="0"/>
              <a:t>Pavlína </a:t>
            </a:r>
            <a:r>
              <a:rPr lang="cs-CZ" sz="2000" dirty="0" err="1" smtClean="0"/>
              <a:t>Podloucká</a:t>
            </a:r>
            <a:r>
              <a:rPr lang="cs-CZ" sz="2000" dirty="0" smtClean="0"/>
              <a:t>, Tereza Hendrychová</a:t>
            </a:r>
          </a:p>
          <a:p>
            <a:pPr>
              <a:spcBef>
                <a:spcPts val="0"/>
              </a:spcBef>
            </a:pPr>
            <a:r>
              <a:rPr lang="cs-CZ" sz="2000" dirty="0" smtClean="0"/>
              <a:t>Miroslav </a:t>
            </a:r>
            <a:r>
              <a:rPr lang="cs-CZ" sz="2000" dirty="0" err="1" smtClean="0"/>
              <a:t>Brumovský</a:t>
            </a:r>
            <a:r>
              <a:rPr lang="cs-CZ" sz="2000" dirty="0" smtClean="0"/>
              <a:t>, Tomáš Medek</a:t>
            </a:r>
            <a:endParaRPr lang="en-US" sz="2000" dirty="0" smtClean="0"/>
          </a:p>
          <a:p>
            <a:pPr>
              <a:spcBef>
                <a:spcPts val="0"/>
              </a:spcBef>
            </a:pPr>
            <a:endParaRPr lang="cs-CZ" sz="2000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25509" y="1302565"/>
            <a:ext cx="2855003" cy="326551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dirty="0" smtClean="0"/>
              <a:t>Kate</a:t>
            </a:r>
            <a:r>
              <a:rPr lang="cs-CZ" sz="2000" dirty="0" smtClean="0"/>
              <a:t>řina Vávrová</a:t>
            </a:r>
            <a:endParaRPr lang="en-US" sz="2000" dirty="0" smtClean="0"/>
          </a:p>
          <a:p>
            <a:pPr>
              <a:spcBef>
                <a:spcPts val="0"/>
              </a:spcBef>
            </a:pPr>
            <a:endParaRPr lang="cs-CZ" sz="2000" dirty="0" smtClean="0"/>
          </a:p>
          <a:p>
            <a:pPr>
              <a:spcBef>
                <a:spcPts val="0"/>
              </a:spcBef>
            </a:pPr>
            <a:endParaRPr lang="cs-CZ" sz="2000" dirty="0" smtClean="0"/>
          </a:p>
          <a:p>
            <a:pPr>
              <a:spcBef>
                <a:spcPts val="0"/>
              </a:spcBef>
            </a:pPr>
            <a:r>
              <a:rPr lang="cs-CZ" sz="2000" dirty="0" smtClean="0"/>
              <a:t>Jo</a:t>
            </a:r>
            <a:r>
              <a:rPr lang="en-US" sz="2000" dirty="0"/>
              <a:t>a</a:t>
            </a:r>
            <a:r>
              <a:rPr lang="cs-CZ" sz="2000" dirty="0" err="1"/>
              <a:t>nna</a:t>
            </a:r>
            <a:r>
              <a:rPr lang="cs-CZ" sz="2000" dirty="0"/>
              <a:t> </a:t>
            </a:r>
            <a:r>
              <a:rPr lang="cs-CZ" sz="2000" dirty="0" err="1"/>
              <a:t>Jaworska</a:t>
            </a:r>
            <a:endParaRPr lang="cs-CZ" sz="2000" dirty="0"/>
          </a:p>
          <a:p>
            <a:pPr>
              <a:spcBef>
                <a:spcPts val="0"/>
              </a:spcBef>
            </a:pPr>
            <a:r>
              <a:rPr lang="cs-CZ" sz="2000" dirty="0"/>
              <a:t>Russell </a:t>
            </a:r>
            <a:r>
              <a:rPr lang="cs-CZ" sz="2000" dirty="0" err="1"/>
              <a:t>DeVane</a:t>
            </a:r>
            <a:endParaRPr lang="cs-CZ" sz="2000" dirty="0"/>
          </a:p>
          <a:p>
            <a:pPr>
              <a:spcBef>
                <a:spcPts val="0"/>
              </a:spcBef>
            </a:pPr>
            <a:r>
              <a:rPr lang="cs-CZ" sz="2000" dirty="0" err="1" smtClean="0"/>
              <a:t>Bruce</a:t>
            </a:r>
            <a:r>
              <a:rPr lang="cs-CZ" sz="2000" dirty="0" smtClean="0"/>
              <a:t> </a:t>
            </a:r>
            <a:r>
              <a:rPr lang="cs-CZ" sz="2000" dirty="0" err="1" smtClean="0"/>
              <a:t>Murch</a:t>
            </a:r>
            <a:endParaRPr lang="cs-CZ" sz="2000" dirty="0" smtClean="0"/>
          </a:p>
          <a:p>
            <a:pPr>
              <a:spcBef>
                <a:spcPts val="0"/>
              </a:spcBef>
            </a:pPr>
            <a:endParaRPr lang="cs-CZ" sz="2000" dirty="0"/>
          </a:p>
          <a:p>
            <a:pPr>
              <a:spcBef>
                <a:spcPts val="0"/>
              </a:spcBef>
            </a:pPr>
            <a:r>
              <a:rPr lang="en-US" sz="2000" dirty="0" err="1" smtClean="0"/>
              <a:t>Gabin</a:t>
            </a:r>
            <a:r>
              <a:rPr lang="en-US" sz="2000" dirty="0" smtClean="0"/>
              <a:t> </a:t>
            </a:r>
            <a:r>
              <a:rPr lang="en-US" sz="2000" dirty="0"/>
              <a:t>Fabre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Patrick </a:t>
            </a:r>
            <a:r>
              <a:rPr lang="en-US" sz="2000" dirty="0" err="1"/>
              <a:t>Trouillas</a:t>
            </a:r>
            <a:endParaRPr lang="cs-CZ" sz="2000" dirty="0"/>
          </a:p>
          <a:p>
            <a:pPr>
              <a:spcBef>
                <a:spcPts val="0"/>
              </a:spcBef>
            </a:pPr>
            <a:endParaRPr lang="cs-CZ" sz="2000" dirty="0" smtClean="0"/>
          </a:p>
        </p:txBody>
      </p:sp>
      <p:pic>
        <p:nvPicPr>
          <p:cNvPr id="6" name="Picture 3" descr="PnG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2377989"/>
            <a:ext cx="1345810" cy="7629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/>
          <a:srcRect t="18207" b="17011"/>
          <a:stretch/>
        </p:blipFill>
        <p:spPr>
          <a:xfrm>
            <a:off x="4355976" y="3519376"/>
            <a:ext cx="2086458" cy="55769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695" y="1202429"/>
            <a:ext cx="1008112" cy="100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3" r="15884"/>
          <a:stretch/>
        </p:blipFill>
        <p:spPr bwMode="auto">
          <a:xfrm>
            <a:off x="2843808" y="1275632"/>
            <a:ext cx="864096" cy="93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ástupný symbol pro číslo snímku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FEAA58B-B786-45AB-8ACF-375E2C6F4784}" type="slidenum">
              <a:rPr lang="cs-CZ" sz="1400">
                <a:solidFill>
                  <a:schemeClr val="accent1"/>
                </a:solidFill>
              </a:rPr>
              <a:pPr eaLnBrk="1" hangingPunct="1"/>
              <a:t>22</a:t>
            </a:fld>
            <a:endParaRPr lang="cs-CZ" sz="1400">
              <a:solidFill>
                <a:schemeClr val="accent1"/>
              </a:solidFill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88755"/>
            <a:ext cx="1619820" cy="694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089174"/>
            <a:ext cx="1318336" cy="62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990336"/>
            <a:ext cx="1394941" cy="75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6124969"/>
            <a:ext cx="3222357" cy="55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86" descr="ZnakU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871" y="5775582"/>
            <a:ext cx="954087" cy="10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-7602" y="5340202"/>
            <a:ext cx="6566916" cy="7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buFont typeface="Wingdings" pitchFamily="2" charset="2"/>
              <a:buNone/>
            </a:pPr>
            <a:r>
              <a:rPr lang="cs-CZ" b="1" dirty="0" smtClean="0"/>
              <a:t>Finanční podpora</a:t>
            </a:r>
            <a:endParaRPr lang="cs-CZ" b="1" dirty="0"/>
          </a:p>
          <a:p>
            <a:pPr>
              <a:lnSpc>
                <a:spcPct val="114000"/>
              </a:lnSpc>
              <a:buFont typeface="Wingdings" pitchFamily="2" charset="2"/>
              <a:buNone/>
            </a:pPr>
            <a:r>
              <a:rPr lang="cs-CZ" b="1" dirty="0"/>
              <a:t>GACR </a:t>
            </a:r>
            <a:r>
              <a:rPr lang="cs-CZ" b="1" dirty="0" smtClean="0"/>
              <a:t>P303/12/P019</a:t>
            </a:r>
            <a:r>
              <a:rPr lang="en-US" b="1" dirty="0" smtClean="0"/>
              <a:t>, </a:t>
            </a:r>
            <a:r>
              <a:rPr lang="cs-CZ" dirty="0" smtClean="0"/>
              <a:t>P</a:t>
            </a:r>
            <a:r>
              <a:rPr lang="en-US" dirty="0" smtClean="0"/>
              <a:t>&amp;G</a:t>
            </a:r>
            <a:r>
              <a:rPr lang="cs-CZ" dirty="0" smtClean="0"/>
              <a:t>, MŠMT, ERDF, ESF, UP</a:t>
            </a:r>
            <a:endParaRPr lang="en-US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931" y="5415890"/>
            <a:ext cx="1342442" cy="49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35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64102" y="1484784"/>
            <a:ext cx="7772400" cy="1470025"/>
          </a:xfrm>
        </p:spPr>
        <p:txBody>
          <a:bodyPr/>
          <a:lstStyle/>
          <a:p>
            <a:r>
              <a:rPr lang="cs-CZ" dirty="0" smtClean="0"/>
              <a:t>Děkuji Vám za pozornost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87624" y="5877272"/>
            <a:ext cx="6400800" cy="1752600"/>
          </a:xfrm>
        </p:spPr>
        <p:txBody>
          <a:bodyPr/>
          <a:lstStyle/>
          <a:p>
            <a:r>
              <a:rPr lang="cs-CZ" dirty="0" smtClean="0"/>
              <a:t>A máte-li dotazy, ptejte se</a:t>
            </a:r>
            <a:endParaRPr lang="cs-CZ" dirty="0"/>
          </a:p>
        </p:txBody>
      </p:sp>
      <p:pic>
        <p:nvPicPr>
          <p:cNvPr id="2050" name="Picture 2" descr="File:Membrane orbit animat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021" y="2420888"/>
            <a:ext cx="5064563" cy="379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69753-7418-4BC0-8555-4B05CEEE004C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792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Additional</a:t>
            </a:r>
            <a:r>
              <a:rPr lang="cs-CZ" dirty="0" smtClean="0"/>
              <a:t> STUFF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69753-7418-4BC0-8555-4B05CEEE004C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512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70992"/>
          </a:xfrm>
        </p:spPr>
        <p:txBody>
          <a:bodyPr/>
          <a:lstStyle/>
          <a:p>
            <a:r>
              <a:rPr lang="cs-CZ" dirty="0" smtClean="0"/>
              <a:t>Rozpouštění membrán </a:t>
            </a:r>
            <a:endParaRPr lang="en-US" dirty="0"/>
          </a:p>
        </p:txBody>
      </p:sp>
      <p:pic>
        <p:nvPicPr>
          <p:cNvPr id="12" name="Zástupný symbol pro obsah 1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826" y="1395880"/>
            <a:ext cx="6586894" cy="4913440"/>
          </a:xfrm>
        </p:spPr>
      </p:pic>
      <p:sp>
        <p:nvSpPr>
          <p:cNvPr id="13" name="TextovéPole 12"/>
          <p:cNvSpPr txBox="1"/>
          <p:nvPr/>
        </p:nvSpPr>
        <p:spPr>
          <a:xfrm>
            <a:off x="16768" y="1285605"/>
            <a:ext cx="246700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V závislosti na prostředí lze rozpustit i gelovou membránu </a:t>
            </a:r>
            <a:br>
              <a:rPr lang="cs-CZ" sz="3200" dirty="0" smtClean="0"/>
            </a:br>
            <a:r>
              <a:rPr lang="cs-CZ" sz="3200" dirty="0" smtClean="0"/>
              <a:t>z </a:t>
            </a:r>
            <a:r>
              <a:rPr lang="cs-CZ" sz="3200" dirty="0" err="1" smtClean="0"/>
              <a:t>ceramidů</a:t>
            </a:r>
            <a:endParaRPr lang="cs-CZ" sz="3200" dirty="0" smtClean="0"/>
          </a:p>
          <a:p>
            <a:pPr marL="457200" indent="-457200">
              <a:buFontTx/>
              <a:buChar char="-"/>
            </a:pPr>
            <a:r>
              <a:rPr lang="cs-CZ" sz="3200" dirty="0" smtClean="0"/>
              <a:t>Voda membránu stabilizuje</a:t>
            </a:r>
          </a:p>
          <a:p>
            <a:pPr marL="457200" indent="-457200">
              <a:buFontTx/>
              <a:buChar char="-"/>
            </a:pPr>
            <a:r>
              <a:rPr lang="cs-CZ" sz="3200" dirty="0" smtClean="0"/>
              <a:t>Heptan rozpouští</a:t>
            </a:r>
            <a:endParaRPr lang="en-US" sz="3200" dirty="0"/>
          </a:p>
          <a:p>
            <a:endParaRPr lang="en-US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7671135" y="6488668"/>
            <a:ext cx="1199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Petr Voňka</a:t>
            </a:r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7010400" y="6306105"/>
            <a:ext cx="2133600" cy="365125"/>
          </a:xfrm>
        </p:spPr>
        <p:txBody>
          <a:bodyPr/>
          <a:lstStyle/>
          <a:p>
            <a:fld id="{4C269753-7418-4BC0-8555-4B05CEEE004C}" type="slidenum">
              <a:rPr lang="cs-CZ" smtClean="0"/>
              <a:t>25</a:t>
            </a:fld>
            <a:endParaRPr lang="cs-CZ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3"/>
          <a:srcRect l="31156" t="45973" r="60558" b="38556"/>
          <a:stretch/>
        </p:blipFill>
        <p:spPr>
          <a:xfrm>
            <a:off x="8015801" y="12576"/>
            <a:ext cx="1128199" cy="11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3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01" y="44624"/>
            <a:ext cx="4564299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Cholesterol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-36512" y="1268759"/>
            <a:ext cx="5112568" cy="5127575"/>
          </a:xfrm>
        </p:spPr>
        <p:txBody>
          <a:bodyPr>
            <a:noAutofit/>
          </a:bodyPr>
          <a:lstStyle/>
          <a:p>
            <a:r>
              <a:rPr lang="cs-CZ" dirty="0" smtClean="0"/>
              <a:t>ovlivňuje afinitu k membráně</a:t>
            </a:r>
          </a:p>
          <a:p>
            <a:pPr lvl="1"/>
            <a:r>
              <a:rPr lang="el-GR" dirty="0"/>
              <a:t>Δ</a:t>
            </a:r>
            <a:r>
              <a:rPr lang="en-US" dirty="0" err="1"/>
              <a:t>G</a:t>
            </a:r>
            <a:r>
              <a:rPr lang="en-US" baseline="-25000" dirty="0" err="1"/>
              <a:t>w</a:t>
            </a:r>
            <a:r>
              <a:rPr lang="en-US" baseline="-25000" dirty="0"/>
              <a:t>-&gt;tails</a:t>
            </a:r>
            <a:r>
              <a:rPr lang="en-US" dirty="0"/>
              <a:t> </a:t>
            </a:r>
            <a:r>
              <a:rPr lang="cs-CZ" dirty="0" smtClean="0"/>
              <a:t>roste </a:t>
            </a:r>
            <a:endParaRPr lang="en-US" dirty="0" smtClean="0"/>
          </a:p>
          <a:p>
            <a:pPr lvl="1"/>
            <a:r>
              <a:rPr lang="cs-CZ" dirty="0" smtClean="0"/>
              <a:t>Střed membrány neovlivňuje</a:t>
            </a:r>
            <a:endParaRPr lang="en-US" dirty="0" smtClean="0"/>
          </a:p>
          <a:p>
            <a:pPr lvl="1"/>
            <a:r>
              <a:rPr lang="cs-CZ" dirty="0" smtClean="0"/>
              <a:t>Drasticky mění chování </a:t>
            </a:r>
            <a:br>
              <a:rPr lang="cs-CZ" dirty="0" smtClean="0"/>
            </a:br>
            <a:r>
              <a:rPr lang="cs-CZ" dirty="0" smtClean="0"/>
              <a:t>lipidových řetězců </a:t>
            </a:r>
            <a:r>
              <a:rPr lang="en-US" dirty="0" smtClean="0"/>
              <a:t>(10</a:t>
            </a:r>
            <a:r>
              <a:rPr lang="en-US" baseline="30000" dirty="0" smtClean="0"/>
              <a:t>2</a:t>
            </a:r>
            <a:r>
              <a:rPr lang="en-US" dirty="0" smtClean="0"/>
              <a:t>-10</a:t>
            </a:r>
            <a:r>
              <a:rPr lang="en-US" baseline="30000" dirty="0" smtClean="0"/>
              <a:t>7</a:t>
            </a:r>
            <a:r>
              <a:rPr lang="en-US" dirty="0" smtClean="0"/>
              <a:t>)</a:t>
            </a:r>
            <a:endParaRPr lang="cs-CZ" dirty="0" smtClean="0"/>
          </a:p>
          <a:p>
            <a:pPr lvl="1"/>
            <a:r>
              <a:rPr lang="cs-CZ" dirty="0" smtClean="0"/>
              <a:t>Citlivější:</a:t>
            </a:r>
            <a:r>
              <a:rPr lang="en-US" dirty="0" smtClean="0"/>
              <a:t> </a:t>
            </a:r>
          </a:p>
          <a:p>
            <a:pPr lvl="2"/>
            <a:r>
              <a:rPr lang="cs-CZ" sz="2400" dirty="0" smtClean="0"/>
              <a:t>Větší </a:t>
            </a:r>
            <a:r>
              <a:rPr lang="cs-CZ" sz="2400" dirty="0" err="1" smtClean="0"/>
              <a:t>soluty</a:t>
            </a:r>
            <a:endParaRPr lang="en-US" sz="2400" dirty="0" smtClean="0"/>
          </a:p>
          <a:p>
            <a:pPr lvl="2"/>
            <a:r>
              <a:rPr lang="en-US" sz="2400" dirty="0" err="1" smtClean="0"/>
              <a:t>Satur</a:t>
            </a:r>
            <a:r>
              <a:rPr lang="cs-CZ" sz="2400" dirty="0" err="1" smtClean="0"/>
              <a:t>ované</a:t>
            </a:r>
            <a:r>
              <a:rPr lang="cs-CZ" sz="2400" dirty="0" smtClean="0"/>
              <a:t> </a:t>
            </a:r>
            <a:r>
              <a:rPr lang="en-US" sz="2400" dirty="0" err="1" smtClean="0"/>
              <a:t>membr</a:t>
            </a:r>
            <a:r>
              <a:rPr lang="cs-CZ" sz="2400" dirty="0" err="1" smtClean="0"/>
              <a:t>ány</a:t>
            </a:r>
            <a:endParaRPr lang="en-US" sz="2400" dirty="0" smtClean="0"/>
          </a:p>
          <a:p>
            <a:pPr lvl="2"/>
            <a:r>
              <a:rPr lang="cs-CZ" sz="2400" dirty="0" smtClean="0"/>
              <a:t>Menší hlavy</a:t>
            </a:r>
            <a:endParaRPr lang="en-US" sz="2400" dirty="0" smtClean="0"/>
          </a:p>
          <a:p>
            <a:r>
              <a:rPr lang="cs-CZ" dirty="0" smtClean="0"/>
              <a:t>Transversální difuze nezměněná, laterální je menší</a:t>
            </a:r>
            <a:endParaRPr lang="en-US" dirty="0" smtClean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701" y="6334780"/>
            <a:ext cx="91362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err="1" smtClean="0"/>
              <a:t>Wennberg</a:t>
            </a:r>
            <a:r>
              <a:rPr lang="cs-CZ" sz="1400" dirty="0" smtClean="0"/>
              <a:t> </a:t>
            </a:r>
            <a:r>
              <a:rPr lang="en-US" sz="1400" dirty="0" smtClean="0"/>
              <a:t> CL</a:t>
            </a:r>
            <a:r>
              <a:rPr lang="cs-CZ" sz="1400" dirty="0" smtClean="0"/>
              <a:t>, van </a:t>
            </a:r>
            <a:r>
              <a:rPr lang="cs-CZ" sz="1400" dirty="0"/>
              <a:t>der </a:t>
            </a:r>
            <a:r>
              <a:rPr lang="cs-CZ" sz="1400" dirty="0" err="1"/>
              <a:t>Spoel</a:t>
            </a:r>
            <a:r>
              <a:rPr lang="cs-CZ" sz="1400" dirty="0"/>
              <a:t> </a:t>
            </a:r>
            <a:r>
              <a:rPr lang="en-US" sz="1400" dirty="0" smtClean="0"/>
              <a:t>D</a:t>
            </a:r>
            <a:r>
              <a:rPr lang="cs-CZ" sz="1400" dirty="0" smtClean="0"/>
              <a:t>, Hub </a:t>
            </a:r>
            <a:r>
              <a:rPr lang="en-US" sz="1400" dirty="0" smtClean="0"/>
              <a:t>JS : </a:t>
            </a:r>
            <a:r>
              <a:rPr lang="cs-CZ" sz="1400" dirty="0" smtClean="0"/>
              <a:t> </a:t>
            </a:r>
            <a:r>
              <a:rPr lang="cs-CZ" sz="1400" i="1" dirty="0" smtClean="0"/>
              <a:t>J.</a:t>
            </a:r>
            <a:r>
              <a:rPr lang="en-US" sz="1400" i="1" dirty="0" smtClean="0"/>
              <a:t> </a:t>
            </a:r>
            <a:r>
              <a:rPr lang="cs-CZ" sz="1400" i="1" dirty="0" err="1" smtClean="0"/>
              <a:t>Am</a:t>
            </a:r>
            <a:r>
              <a:rPr lang="cs-CZ" sz="1400" i="1" dirty="0"/>
              <a:t>. </a:t>
            </a:r>
            <a:r>
              <a:rPr lang="cs-CZ" sz="1400" i="1" dirty="0" err="1"/>
              <a:t>Chem</a:t>
            </a:r>
            <a:r>
              <a:rPr lang="cs-CZ" sz="1400" i="1" dirty="0"/>
              <a:t>. Soc.</a:t>
            </a:r>
            <a:r>
              <a:rPr lang="cs-CZ" sz="1400" dirty="0"/>
              <a:t>, </a:t>
            </a:r>
            <a:r>
              <a:rPr lang="cs-CZ" sz="1400" b="1" dirty="0"/>
              <a:t>2012</a:t>
            </a:r>
            <a:r>
              <a:rPr lang="cs-CZ" sz="1400" dirty="0"/>
              <a:t>, 134 (11), </a:t>
            </a:r>
            <a:r>
              <a:rPr lang="cs-CZ" sz="1400" dirty="0" smtClean="0"/>
              <a:t>5351–5361</a:t>
            </a:r>
          </a:p>
          <a:p>
            <a:r>
              <a:rPr lang="en-US" sz="1400" dirty="0" err="1" smtClean="0"/>
              <a:t>Zocher</a:t>
            </a:r>
            <a:r>
              <a:rPr lang="en-US" sz="1400" dirty="0"/>
              <a:t>, F.; van der </a:t>
            </a:r>
            <a:r>
              <a:rPr lang="en-US" sz="1400" dirty="0" err="1"/>
              <a:t>Spoel</a:t>
            </a:r>
            <a:r>
              <a:rPr lang="en-US" sz="1400" dirty="0"/>
              <a:t>, D.; Pohl, P.; Hub, J. S. </a:t>
            </a:r>
            <a:r>
              <a:rPr lang="en-US" sz="1400" i="1" dirty="0" err="1" smtClean="0"/>
              <a:t>Biophys</a:t>
            </a:r>
            <a:r>
              <a:rPr lang="en-US" sz="1400" i="1" dirty="0"/>
              <a:t>. J.</a:t>
            </a:r>
            <a:r>
              <a:rPr lang="en-US" sz="1400" dirty="0"/>
              <a:t> </a:t>
            </a:r>
            <a:r>
              <a:rPr lang="en-US" sz="1400" b="1" dirty="0"/>
              <a:t>2013</a:t>
            </a:r>
            <a:r>
              <a:rPr lang="en-US" sz="1400" dirty="0"/>
              <a:t>, </a:t>
            </a:r>
            <a:r>
              <a:rPr lang="en-US" sz="1400" i="1" dirty="0"/>
              <a:t>105</a:t>
            </a:r>
            <a:r>
              <a:rPr lang="en-US" sz="1400" dirty="0"/>
              <a:t>, 2760–2770.</a:t>
            </a:r>
            <a:endParaRPr lang="cs-CZ" sz="1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280" y="332655"/>
            <a:ext cx="4391719" cy="601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69753-7418-4BC0-8555-4B05CEEE004C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569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0" y="32048"/>
            <a:ext cx="6603210" cy="1236712"/>
          </a:xfrm>
        </p:spPr>
        <p:txBody>
          <a:bodyPr/>
          <a:lstStyle/>
          <a:p>
            <a:r>
              <a:rPr lang="en-US" dirty="0" smtClean="0"/>
              <a:t>V</a:t>
            </a:r>
            <a:r>
              <a:rPr lang="cs-CZ" dirty="0" err="1" smtClean="0"/>
              <a:t>liv</a:t>
            </a:r>
            <a:r>
              <a:rPr lang="cs-CZ" dirty="0" smtClean="0"/>
              <a:t> cholesterolu II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6146010" cy="4525963"/>
          </a:xfrm>
        </p:spPr>
        <p:txBody>
          <a:bodyPr/>
          <a:lstStyle/>
          <a:p>
            <a:r>
              <a:rPr lang="cs-CZ" dirty="0" smtClean="0"/>
              <a:t>Přídavek cholesterolu upravuje i chování proteinů na membráně</a:t>
            </a:r>
          </a:p>
          <a:p>
            <a:r>
              <a:rPr lang="cs-CZ" dirty="0" smtClean="0"/>
              <a:t>CYP + cholesterol</a:t>
            </a:r>
          </a:p>
          <a:p>
            <a:pPr lvl="1"/>
            <a:r>
              <a:rPr lang="cs-CZ" dirty="0" smtClean="0"/>
              <a:t>Rigidnější</a:t>
            </a:r>
          </a:p>
          <a:p>
            <a:pPr lvl="1"/>
            <a:r>
              <a:rPr lang="cs-CZ" dirty="0" smtClean="0"/>
              <a:t>Zavírají se kanály do membrány (ovlivní substrátovou specifitu a efektivitu enzymu)</a:t>
            </a:r>
          </a:p>
        </p:txBody>
      </p:sp>
      <p:pic>
        <p:nvPicPr>
          <p:cNvPr id="1026" name="Picture 2" descr="normal.img-0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41" b="21760"/>
          <a:stretch/>
        </p:blipFill>
        <p:spPr bwMode="auto">
          <a:xfrm>
            <a:off x="6603210" y="1"/>
            <a:ext cx="254078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69753-7418-4BC0-8555-4B05CEEE004C}" type="slidenum">
              <a:rPr lang="cs-CZ" smtClean="0"/>
              <a:t>27</a:t>
            </a:fld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2199968" y="6488668"/>
            <a:ext cx="4168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Veronika Navrátilová,  Markéta </a:t>
            </a:r>
            <a:r>
              <a:rPr lang="cs-CZ" dirty="0" err="1" smtClean="0"/>
              <a:t>Paloncýová</a:t>
            </a:r>
            <a:endParaRPr lang="en-US" dirty="0"/>
          </a:p>
        </p:txBody>
      </p:sp>
      <p:sp>
        <p:nvSpPr>
          <p:cNvPr id="7" name="Obdélník 6"/>
          <p:cNvSpPr/>
          <p:nvPr/>
        </p:nvSpPr>
        <p:spPr>
          <a:xfrm>
            <a:off x="5922" y="6027003"/>
            <a:ext cx="64382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Navrátilová</a:t>
            </a:r>
            <a:r>
              <a:rPr lang="en-US" sz="1200" dirty="0"/>
              <a:t>, V.; </a:t>
            </a:r>
            <a:r>
              <a:rPr lang="en-US" sz="1200" dirty="0" err="1"/>
              <a:t>Paloncýová</a:t>
            </a:r>
            <a:r>
              <a:rPr lang="en-US" sz="1200" dirty="0"/>
              <a:t>, M.; </a:t>
            </a:r>
            <a:r>
              <a:rPr lang="en-US" sz="1200" dirty="0" err="1"/>
              <a:t>Kajšová</a:t>
            </a:r>
            <a:r>
              <a:rPr lang="en-US" sz="1200" dirty="0"/>
              <a:t>, M.; </a:t>
            </a:r>
            <a:r>
              <a:rPr lang="en-US" sz="1200" dirty="0" err="1"/>
              <a:t>Berka</a:t>
            </a:r>
            <a:r>
              <a:rPr lang="en-US" sz="1200" dirty="0"/>
              <a:t>, K.; </a:t>
            </a:r>
            <a:r>
              <a:rPr lang="en-US" sz="1200" dirty="0" err="1"/>
              <a:t>Otyepka</a:t>
            </a:r>
            <a:r>
              <a:rPr lang="en-US" sz="1200" dirty="0"/>
              <a:t>, M. Effect of Cholesterol on the Structure of Membrane-Attached Cytochrome P450 3A4. </a:t>
            </a:r>
            <a:r>
              <a:rPr lang="en-US" sz="1200" i="1" dirty="0"/>
              <a:t>J. Chem. Inf. Model.</a:t>
            </a:r>
            <a:r>
              <a:rPr lang="en-US" sz="1200" dirty="0"/>
              <a:t> </a:t>
            </a:r>
            <a:r>
              <a:rPr lang="en-US" sz="1200" b="1" dirty="0"/>
              <a:t>2015</a:t>
            </a:r>
            <a:r>
              <a:rPr lang="en-US" sz="1200" dirty="0"/>
              <a:t>, </a:t>
            </a:r>
            <a:r>
              <a:rPr lang="en-US" sz="1200" i="1" dirty="0"/>
              <a:t>55</a:t>
            </a:r>
            <a:r>
              <a:rPr lang="en-US" sz="1200" dirty="0"/>
              <a:t>, 628–635.</a:t>
            </a:r>
          </a:p>
        </p:txBody>
      </p:sp>
    </p:spTree>
    <p:extLst>
      <p:ext uri="{BB962C8B-B14F-4D97-AF65-F5344CB8AC3E}">
        <p14:creationId xmlns:p14="http://schemas.microsoft.com/office/powerpoint/2010/main" val="101562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Interface </a:t>
            </a:r>
            <a:r>
              <a:rPr lang="cs-CZ" dirty="0" err="1" smtClean="0"/>
              <a:t>Dehydration</a:t>
            </a:r>
            <a:endParaRPr lang="en-US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" r="42539"/>
          <a:stretch/>
        </p:blipFill>
        <p:spPr>
          <a:xfrm rot="16200000">
            <a:off x="1421851" y="26421"/>
            <a:ext cx="5517232" cy="8145926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0" y="6381304"/>
            <a:ext cx="8027988" cy="504080"/>
          </a:xfrm>
        </p:spPr>
        <p:txBody>
          <a:bodyPr/>
          <a:lstStyle/>
          <a:p>
            <a:r>
              <a:rPr lang="en-US" dirty="0" err="1" smtClean="0"/>
              <a:t>Paloncýová</a:t>
            </a:r>
            <a:r>
              <a:rPr lang="en-US" dirty="0"/>
              <a:t>, M.; </a:t>
            </a:r>
            <a:r>
              <a:rPr lang="en-US" dirty="0" err="1"/>
              <a:t>DeVane</a:t>
            </a:r>
            <a:r>
              <a:rPr lang="en-US" dirty="0"/>
              <a:t>, R. H.; </a:t>
            </a:r>
            <a:r>
              <a:rPr lang="en-US" dirty="0" err="1"/>
              <a:t>Murch</a:t>
            </a:r>
            <a:r>
              <a:rPr lang="en-US" dirty="0"/>
              <a:t>, B. P.; </a:t>
            </a:r>
            <a:r>
              <a:rPr lang="en-US" dirty="0" err="1"/>
              <a:t>Berka</a:t>
            </a:r>
            <a:r>
              <a:rPr lang="en-US" dirty="0"/>
              <a:t>, K.; </a:t>
            </a:r>
            <a:r>
              <a:rPr lang="en-US" dirty="0" err="1"/>
              <a:t>Otyepka</a:t>
            </a:r>
            <a:r>
              <a:rPr lang="en-US" dirty="0"/>
              <a:t>, M. Rationalization of Reduced Penetration of Drugs through Ceramide Gel Phase Membrane. </a:t>
            </a:r>
            <a:r>
              <a:rPr lang="en-US" i="1" dirty="0"/>
              <a:t>Langmuir</a:t>
            </a:r>
            <a:r>
              <a:rPr lang="en-US" dirty="0"/>
              <a:t> </a:t>
            </a:r>
            <a:r>
              <a:rPr lang="en-US" b="1" dirty="0"/>
              <a:t>2014</a:t>
            </a:r>
            <a:r>
              <a:rPr lang="en-US" dirty="0"/>
              <a:t>, </a:t>
            </a:r>
            <a:r>
              <a:rPr lang="en-US" i="1" dirty="0"/>
              <a:t>30</a:t>
            </a:r>
            <a:r>
              <a:rPr lang="en-US" dirty="0"/>
              <a:t>, 13942–8.</a:t>
            </a:r>
          </a:p>
        </p:txBody>
      </p:sp>
      <p:sp>
        <p:nvSpPr>
          <p:cNvPr id="3" name="Čárový popisek 1 2"/>
          <p:cNvSpPr/>
          <p:nvPr/>
        </p:nvSpPr>
        <p:spPr>
          <a:xfrm>
            <a:off x="2655002" y="1493328"/>
            <a:ext cx="3024336" cy="983142"/>
          </a:xfrm>
          <a:prstGeom prst="borderCallout1">
            <a:avLst>
              <a:gd name="adj1" fmla="val 43772"/>
              <a:gd name="adj2" fmla="val -1947"/>
              <a:gd name="adj3" fmla="val 36879"/>
              <a:gd name="adj4" fmla="val -34511"/>
            </a:avLst>
          </a:prstGeom>
          <a:solidFill>
            <a:schemeClr val="bg1"/>
          </a:solidFill>
          <a:ln w="57150" cap="rnd">
            <a:solidFill>
              <a:srgbClr val="FF0000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/>
          <p:cNvSpPr txBox="1"/>
          <p:nvPr/>
        </p:nvSpPr>
        <p:spPr>
          <a:xfrm>
            <a:off x="2655002" y="1612374"/>
            <a:ext cx="31683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 err="1" smtClean="0"/>
              <a:t>Drug</a:t>
            </a:r>
            <a:r>
              <a:rPr lang="cs-CZ" sz="2600" dirty="0" smtClean="0"/>
              <a:t> </a:t>
            </a:r>
            <a:r>
              <a:rPr lang="cs-CZ" sz="2600" dirty="0" err="1" smtClean="0"/>
              <a:t>is</a:t>
            </a:r>
            <a:r>
              <a:rPr lang="cs-CZ" sz="2600" dirty="0" smtClean="0"/>
              <a:t> </a:t>
            </a:r>
            <a:r>
              <a:rPr lang="cs-CZ" sz="2600" dirty="0" err="1" smtClean="0"/>
              <a:t>fully</a:t>
            </a:r>
            <a:r>
              <a:rPr lang="cs-CZ" sz="2600" dirty="0" smtClean="0"/>
              <a:t> </a:t>
            </a:r>
            <a:r>
              <a:rPr lang="cs-CZ" sz="2600" dirty="0" err="1" smtClean="0"/>
              <a:t>hydrated</a:t>
            </a:r>
            <a:r>
              <a:rPr lang="cs-CZ" sz="2600" dirty="0" smtClean="0"/>
              <a:t> in </a:t>
            </a:r>
            <a:r>
              <a:rPr lang="cs-CZ" sz="2600" dirty="0" err="1" smtClean="0"/>
              <a:t>bulk</a:t>
            </a:r>
            <a:r>
              <a:rPr lang="cs-CZ" sz="2600" dirty="0" smtClean="0"/>
              <a:t> </a:t>
            </a:r>
            <a:r>
              <a:rPr lang="cs-CZ" sz="2600" dirty="0" err="1" smtClean="0"/>
              <a:t>water</a:t>
            </a:r>
            <a:endParaRPr lang="en-US" sz="2600" dirty="0"/>
          </a:p>
        </p:txBody>
      </p:sp>
      <p:sp>
        <p:nvSpPr>
          <p:cNvPr id="8" name="Čárový popisek 1 7"/>
          <p:cNvSpPr/>
          <p:nvPr/>
        </p:nvSpPr>
        <p:spPr>
          <a:xfrm>
            <a:off x="1979712" y="5151450"/>
            <a:ext cx="2439888" cy="983142"/>
          </a:xfrm>
          <a:prstGeom prst="borderCallout1">
            <a:avLst>
              <a:gd name="adj1" fmla="val -12353"/>
              <a:gd name="adj2" fmla="val 47096"/>
              <a:gd name="adj3" fmla="val -96219"/>
              <a:gd name="adj4" fmla="val 72695"/>
            </a:avLst>
          </a:prstGeom>
          <a:solidFill>
            <a:schemeClr val="bg1"/>
          </a:solidFill>
          <a:ln w="57150" cap="rnd">
            <a:solidFill>
              <a:srgbClr val="FF0000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ovéPole 8"/>
          <p:cNvSpPr txBox="1"/>
          <p:nvPr/>
        </p:nvSpPr>
        <p:spPr>
          <a:xfrm>
            <a:off x="1979712" y="5270496"/>
            <a:ext cx="2439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Drug</a:t>
            </a:r>
            <a:r>
              <a:rPr lang="cs-CZ" sz="2400" dirty="0" smtClean="0"/>
              <a:t> </a:t>
            </a:r>
            <a:r>
              <a:rPr lang="cs-CZ" sz="2400" dirty="0" err="1" smtClean="0"/>
              <a:t>brings</a:t>
            </a:r>
            <a:r>
              <a:rPr lang="cs-CZ" sz="2400" dirty="0" smtClean="0"/>
              <a:t> </a:t>
            </a:r>
            <a:r>
              <a:rPr lang="cs-CZ" sz="2400" dirty="0" err="1" smtClean="0"/>
              <a:t>water</a:t>
            </a:r>
            <a:r>
              <a:rPr lang="cs-CZ" sz="2400" dirty="0" smtClean="0"/>
              <a:t> </a:t>
            </a:r>
            <a:r>
              <a:rPr lang="cs-CZ" sz="2400" dirty="0" err="1" smtClean="0"/>
              <a:t>into</a:t>
            </a:r>
            <a:r>
              <a:rPr lang="cs-CZ" sz="2400" dirty="0" smtClean="0"/>
              <a:t> </a:t>
            </a:r>
            <a:r>
              <a:rPr lang="cs-CZ" sz="2400" dirty="0" err="1" smtClean="0"/>
              <a:t>head</a:t>
            </a:r>
            <a:r>
              <a:rPr lang="cs-CZ" sz="2400" dirty="0" smtClean="0"/>
              <a:t> </a:t>
            </a:r>
            <a:r>
              <a:rPr lang="cs-CZ" sz="2400" dirty="0" err="1" smtClean="0"/>
              <a:t>groups</a:t>
            </a:r>
            <a:endParaRPr lang="en-US" sz="2400" dirty="0"/>
          </a:p>
        </p:txBody>
      </p:sp>
      <p:sp>
        <p:nvSpPr>
          <p:cNvPr id="10" name="Čárový popisek 1 9"/>
          <p:cNvSpPr/>
          <p:nvPr/>
        </p:nvSpPr>
        <p:spPr>
          <a:xfrm>
            <a:off x="6191672" y="2148827"/>
            <a:ext cx="2844824" cy="983142"/>
          </a:xfrm>
          <a:prstGeom prst="borderCallout1">
            <a:avLst>
              <a:gd name="adj1" fmla="val 98294"/>
              <a:gd name="adj2" fmla="val -1254"/>
              <a:gd name="adj3" fmla="val 144319"/>
              <a:gd name="adj4" fmla="val -17030"/>
            </a:avLst>
          </a:prstGeom>
          <a:solidFill>
            <a:schemeClr val="bg1"/>
          </a:solidFill>
          <a:ln w="57150" cap="rnd">
            <a:solidFill>
              <a:srgbClr val="FF0000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ovéPole 10"/>
          <p:cNvSpPr txBox="1"/>
          <p:nvPr/>
        </p:nvSpPr>
        <p:spPr>
          <a:xfrm>
            <a:off x="6191672" y="2267873"/>
            <a:ext cx="2844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Drug</a:t>
            </a:r>
            <a:r>
              <a:rPr lang="cs-CZ" sz="2400" dirty="0" smtClean="0"/>
              <a:t> </a:t>
            </a:r>
            <a:r>
              <a:rPr lang="cs-CZ" sz="2400" dirty="0" err="1" smtClean="0"/>
              <a:t>is</a:t>
            </a:r>
            <a:r>
              <a:rPr lang="cs-CZ" sz="2400" dirty="0" smtClean="0"/>
              <a:t> </a:t>
            </a:r>
            <a:r>
              <a:rPr lang="cs-CZ" sz="2400" dirty="0" err="1" smtClean="0"/>
              <a:t>still</a:t>
            </a:r>
            <a:r>
              <a:rPr lang="cs-CZ" sz="2400" dirty="0" smtClean="0"/>
              <a:t> in </a:t>
            </a:r>
            <a:r>
              <a:rPr lang="cs-CZ" sz="2400" dirty="0" err="1" smtClean="0"/>
              <a:t>contact</a:t>
            </a:r>
            <a:r>
              <a:rPr lang="cs-CZ" sz="2400" dirty="0" smtClean="0"/>
              <a:t> </a:t>
            </a:r>
            <a:r>
              <a:rPr lang="cs-CZ" sz="2400" dirty="0" err="1" smtClean="0"/>
              <a:t>with</a:t>
            </a:r>
            <a:r>
              <a:rPr lang="cs-CZ" sz="2400" dirty="0" smtClean="0"/>
              <a:t> </a:t>
            </a:r>
            <a:r>
              <a:rPr lang="cs-CZ" sz="2400" dirty="0" err="1" smtClean="0"/>
              <a:t>water</a:t>
            </a:r>
            <a:endParaRPr lang="en-US" sz="2400" dirty="0"/>
          </a:p>
        </p:txBody>
      </p:sp>
      <p:sp>
        <p:nvSpPr>
          <p:cNvPr id="12" name="Čárový popisek 1 11"/>
          <p:cNvSpPr/>
          <p:nvPr/>
        </p:nvSpPr>
        <p:spPr>
          <a:xfrm>
            <a:off x="6948264" y="4052102"/>
            <a:ext cx="1944216" cy="983142"/>
          </a:xfrm>
          <a:prstGeom prst="borderCallout1">
            <a:avLst>
              <a:gd name="adj1" fmla="val 95087"/>
              <a:gd name="adj2" fmla="val 572"/>
              <a:gd name="adj3" fmla="val 67347"/>
              <a:gd name="adj4" fmla="val -18413"/>
            </a:avLst>
          </a:prstGeom>
          <a:solidFill>
            <a:schemeClr val="bg1"/>
          </a:solidFill>
          <a:ln w="57150" cap="rnd">
            <a:solidFill>
              <a:srgbClr val="FF0000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ovéPole 12"/>
          <p:cNvSpPr txBox="1"/>
          <p:nvPr/>
        </p:nvSpPr>
        <p:spPr>
          <a:xfrm>
            <a:off x="6948264" y="4171148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Drug</a:t>
            </a:r>
            <a:r>
              <a:rPr lang="cs-CZ" sz="2400" dirty="0" smtClean="0"/>
              <a:t> </a:t>
            </a:r>
            <a:r>
              <a:rPr lang="cs-CZ" sz="2400" dirty="0" err="1" smtClean="0"/>
              <a:t>gets</a:t>
            </a:r>
            <a:r>
              <a:rPr lang="cs-CZ" sz="2400" dirty="0" smtClean="0"/>
              <a:t> </a:t>
            </a:r>
            <a:r>
              <a:rPr lang="cs-CZ" sz="2400" dirty="0" err="1" smtClean="0"/>
              <a:t>dehydrated</a:t>
            </a:r>
            <a:endParaRPr lang="en-US" sz="2400" dirty="0"/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E02EB-0D9F-4384-845F-86C5AD85CD0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7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cs-CZ" dirty="0" smtClean="0"/>
              <a:t>Lipidy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203032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Amfifilní molekuly</a:t>
            </a:r>
          </a:p>
          <a:p>
            <a:r>
              <a:rPr lang="cs-CZ" dirty="0" smtClean="0"/>
              <a:t>Polární hlava </a:t>
            </a:r>
          </a:p>
          <a:p>
            <a:pPr lvl="1"/>
            <a:r>
              <a:rPr lang="cs-CZ" dirty="0" smtClean="0"/>
              <a:t>velikost, náboj</a:t>
            </a:r>
          </a:p>
          <a:p>
            <a:r>
              <a:rPr lang="cs-CZ" dirty="0" smtClean="0"/>
              <a:t>Nepolární řetězce</a:t>
            </a:r>
          </a:p>
          <a:p>
            <a:pPr lvl="1"/>
            <a:r>
              <a:rPr lang="cs-CZ" dirty="0" smtClean="0"/>
              <a:t>délka, nasycenost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266" y="4365104"/>
            <a:ext cx="2399934" cy="239993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365104"/>
            <a:ext cx="2399934" cy="239993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0" y="636216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Alberts</a:t>
            </a:r>
            <a:r>
              <a:rPr lang="en-US" sz="1400" dirty="0"/>
              <a:t>, </a:t>
            </a:r>
            <a:r>
              <a:rPr lang="en-US" sz="1400" dirty="0" smtClean="0"/>
              <a:t>B.</a:t>
            </a:r>
            <a:r>
              <a:rPr lang="cs-CZ" sz="1400" dirty="0" smtClean="0"/>
              <a:t> et al </a:t>
            </a:r>
            <a:r>
              <a:rPr lang="en-US" sz="1400" i="1" dirty="0" smtClean="0"/>
              <a:t>Molecular </a:t>
            </a:r>
            <a:r>
              <a:rPr lang="en-US" sz="1400" i="1" dirty="0"/>
              <a:t>Biology of THE </a:t>
            </a:r>
            <a:r>
              <a:rPr lang="en-US" sz="1400" i="1" dirty="0" smtClean="0"/>
              <a:t>CELL</a:t>
            </a:r>
            <a:r>
              <a:rPr lang="en-US" sz="1400" dirty="0" smtClean="0"/>
              <a:t>; </a:t>
            </a:r>
            <a:r>
              <a:rPr lang="en-US" sz="1400" dirty="0"/>
              <a:t>5th ed.; New York: Garland Science, 2008</a:t>
            </a:r>
            <a:r>
              <a:rPr lang="en-US" sz="1400" dirty="0" smtClean="0"/>
              <a:t>.</a:t>
            </a:r>
            <a:endParaRPr lang="cs-CZ" sz="1400" dirty="0" smtClean="0"/>
          </a:p>
          <a:p>
            <a:pPr algn="just"/>
            <a:r>
              <a:rPr lang="en-US" sz="1400" dirty="0" smtClean="0"/>
              <a:t>Cooper</a:t>
            </a:r>
            <a:r>
              <a:rPr lang="en-US" sz="1400" dirty="0"/>
              <a:t>, G. M. </a:t>
            </a:r>
            <a:r>
              <a:rPr lang="en-US" sz="1400" i="1" dirty="0"/>
              <a:t>The Cell: A Molecular Approach, 2nd ed.</a:t>
            </a:r>
            <a:r>
              <a:rPr lang="en-US" sz="1400" dirty="0"/>
              <a:t>; Sunderland (MA): </a:t>
            </a:r>
            <a:r>
              <a:rPr lang="en-US" sz="1400" dirty="0" err="1"/>
              <a:t>Sinauer</a:t>
            </a:r>
            <a:r>
              <a:rPr lang="en-US" sz="1400" dirty="0"/>
              <a:t> Associates, 2000.</a:t>
            </a:r>
            <a:endParaRPr lang="cs-CZ" sz="1400" dirty="0" smtClean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493" y="4365104"/>
            <a:ext cx="2551130" cy="2399934"/>
          </a:xfrm>
          <a:prstGeom prst="rect">
            <a:avLst/>
          </a:prstGeom>
        </p:spPr>
      </p:pic>
      <p:pic>
        <p:nvPicPr>
          <p:cNvPr id="12" name="Obrázek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196752"/>
            <a:ext cx="4976653" cy="3384376"/>
          </a:xfrm>
          <a:prstGeom prst="rect">
            <a:avLst/>
          </a:prstGeo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69753-7418-4BC0-8555-4B05CEEE004C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37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2576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Nízkomolekulární látky na membránách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23528" y="1268760"/>
            <a:ext cx="4038600" cy="4958011"/>
          </a:xfrm>
        </p:spPr>
        <p:txBody>
          <a:bodyPr>
            <a:normAutofit/>
          </a:bodyPr>
          <a:lstStyle/>
          <a:p>
            <a:r>
              <a:rPr lang="cs-CZ" dirty="0" smtClean="0"/>
              <a:t>Průchod</a:t>
            </a:r>
          </a:p>
          <a:p>
            <a:pPr lvl="1"/>
            <a:r>
              <a:rPr lang="cs-CZ" b="1" dirty="0" smtClean="0"/>
              <a:t>Pasivní transport - penetrace</a:t>
            </a:r>
          </a:p>
          <a:p>
            <a:pPr lvl="1"/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Pasivní transport za pomoci proteinů</a:t>
            </a:r>
          </a:p>
          <a:p>
            <a:pPr lvl="1"/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Aktivní transport</a:t>
            </a:r>
          </a:p>
          <a:p>
            <a:r>
              <a:rPr lang="cs-CZ" dirty="0" smtClean="0"/>
              <a:t>Afinita</a:t>
            </a:r>
          </a:p>
          <a:p>
            <a:pPr lvl="1"/>
            <a:r>
              <a:rPr lang="cs-CZ" b="1" dirty="0" smtClean="0"/>
              <a:t>Účinek</a:t>
            </a:r>
          </a:p>
          <a:p>
            <a:pPr lvl="1"/>
            <a:r>
              <a:rPr lang="cs-CZ" b="1" dirty="0" smtClean="0"/>
              <a:t>Metabolismus</a:t>
            </a:r>
          </a:p>
          <a:p>
            <a:pPr lvl="1"/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Toxicita</a:t>
            </a:r>
          </a:p>
          <a:p>
            <a:pPr lvl="1"/>
            <a:endParaRPr lang="en-US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0" y="6165304"/>
            <a:ext cx="4499992" cy="692696"/>
          </a:xfrm>
        </p:spPr>
        <p:txBody>
          <a:bodyPr/>
          <a:lstStyle/>
          <a:p>
            <a:pPr algn="just"/>
            <a:r>
              <a:rPr lang="cs-CZ" sz="1400" dirty="0" smtClean="0"/>
              <a:t>Upraveno dle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Cooper, G. M. In 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The Cell, A Molecular Approach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;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Sinauer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Associates, 2000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ástupný symbol pro obsah 7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4857403"/>
          </a:xfrm>
        </p:spPr>
        <p:txBody>
          <a:bodyPr/>
          <a:lstStyle/>
          <a:p>
            <a:r>
              <a:rPr lang="cs-CZ" dirty="0" smtClean="0"/>
              <a:t>Hraniční bariéra</a:t>
            </a:r>
          </a:p>
          <a:p>
            <a:pPr lvl="1"/>
            <a:r>
              <a:rPr lang="cs-CZ" dirty="0" smtClean="0"/>
              <a:t>Nepropustná pro ionty a polární látky</a:t>
            </a:r>
          </a:p>
          <a:p>
            <a:pPr lvl="1"/>
            <a:r>
              <a:rPr lang="cs-CZ" dirty="0" smtClean="0"/>
              <a:t>Většina léčiv prochází pasivní penetrací</a:t>
            </a:r>
            <a:endParaRPr lang="en-US" dirty="0"/>
          </a:p>
        </p:txBody>
      </p:sp>
      <p:pic>
        <p:nvPicPr>
          <p:cNvPr id="8" name="Obrázek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717032"/>
            <a:ext cx="4248472" cy="3140968"/>
          </a:xfrm>
          <a:prstGeom prst="rect">
            <a:avLst/>
          </a:prstGeo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E02EB-0D9F-4384-845F-86C5AD85CD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2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7884369" cy="1070992"/>
          </a:xfrm>
        </p:spPr>
        <p:txBody>
          <a:bodyPr>
            <a:normAutofit/>
          </a:bodyPr>
          <a:lstStyle/>
          <a:p>
            <a:r>
              <a:rPr lang="cs-CZ" dirty="0" smtClean="0"/>
              <a:t>Průchod kumarinu přes DOPC</a:t>
            </a:r>
            <a:endParaRPr lang="en-US" dirty="0"/>
          </a:p>
        </p:txBody>
      </p:sp>
      <p:pic>
        <p:nvPicPr>
          <p:cNvPr id="5" name="test1.avi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5736" y="1628800"/>
            <a:ext cx="4989143" cy="4767535"/>
          </a:xfrm>
        </p:spPr>
      </p:pic>
      <p:sp>
        <p:nvSpPr>
          <p:cNvPr id="6" name="TextovéPole 5"/>
          <p:cNvSpPr txBox="1"/>
          <p:nvPr/>
        </p:nvSpPr>
        <p:spPr>
          <a:xfrm>
            <a:off x="0" y="6396335"/>
            <a:ext cx="6516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/>
              <a:t>Paloncyova</a:t>
            </a:r>
            <a:r>
              <a:rPr lang="en-GB" sz="1400" dirty="0" smtClean="0"/>
              <a:t> </a:t>
            </a:r>
            <a:r>
              <a:rPr lang="en-GB" sz="1400" dirty="0"/>
              <a:t>M, </a:t>
            </a:r>
            <a:r>
              <a:rPr lang="en-GB" sz="1400" b="1" dirty="0" err="1"/>
              <a:t>Berka</a:t>
            </a:r>
            <a:r>
              <a:rPr lang="en-GB" sz="1400" b="1" dirty="0"/>
              <a:t>* K</a:t>
            </a:r>
            <a:r>
              <a:rPr lang="en-GB" sz="1400" dirty="0"/>
              <a:t>, </a:t>
            </a:r>
            <a:r>
              <a:rPr lang="en-GB" sz="1400" dirty="0" err="1"/>
              <a:t>Otyepka</a:t>
            </a:r>
            <a:r>
              <a:rPr lang="en-GB" sz="1400" dirty="0"/>
              <a:t>* M: Convergence of Free Energy Profile of </a:t>
            </a:r>
            <a:r>
              <a:rPr lang="en-GB" sz="1400" dirty="0" err="1"/>
              <a:t>Coumarin</a:t>
            </a:r>
            <a:r>
              <a:rPr lang="en-GB" sz="1400" dirty="0"/>
              <a:t> in Lipid Bilayer.  </a:t>
            </a:r>
            <a:r>
              <a:rPr lang="en-GB" sz="1400" i="1" dirty="0"/>
              <a:t>J. Chem. Theory </a:t>
            </a:r>
            <a:r>
              <a:rPr lang="en-GB" sz="1400" i="1" dirty="0" err="1"/>
              <a:t>Comput</a:t>
            </a:r>
            <a:r>
              <a:rPr lang="en-GB" sz="1400" i="1" dirty="0"/>
              <a:t>., 8(4), 1200-1211, 2012</a:t>
            </a:r>
            <a:endParaRPr lang="cs-CZ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582962" y="1167135"/>
            <a:ext cx="4077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https://youtu.be/mLahzUu4El4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070484" y="6488668"/>
            <a:ext cx="2073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Markéta </a:t>
            </a:r>
            <a:r>
              <a:rPr lang="cs-CZ" dirty="0" err="1" smtClean="0"/>
              <a:t>Paloncýová</a:t>
            </a:r>
            <a:endParaRPr lang="en-US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l="31156" t="45973" r="60558" b="38556"/>
          <a:stretch/>
        </p:blipFill>
        <p:spPr>
          <a:xfrm>
            <a:off x="7884369" y="0"/>
            <a:ext cx="1259632" cy="1322130"/>
          </a:xfrm>
          <a:prstGeom prst="rect">
            <a:avLst/>
          </a:prstGeom>
        </p:spPr>
      </p:pic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7010400" y="6213772"/>
            <a:ext cx="2133600" cy="365125"/>
          </a:xfrm>
        </p:spPr>
        <p:txBody>
          <a:bodyPr/>
          <a:lstStyle/>
          <a:p>
            <a:fld id="{4C269753-7418-4BC0-8555-4B05CEEE004C}" type="slidenum">
              <a:rPr lang="cs-CZ" smtClean="0"/>
              <a:t>5</a:t>
            </a:fld>
            <a:endParaRPr lang="cs-CZ"/>
          </a:p>
        </p:txBody>
      </p:sp>
      <p:pic>
        <p:nvPicPr>
          <p:cNvPr id="1026" name="Picture 2" descr="Coumarin acsv.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2130"/>
            <a:ext cx="2098976" cy="119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35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Penetrace a Afinita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1144" y="1313478"/>
            <a:ext cx="4505166" cy="4525963"/>
          </a:xfrm>
        </p:spPr>
        <p:txBody>
          <a:bodyPr>
            <a:normAutofit/>
          </a:bodyPr>
          <a:lstStyle/>
          <a:p>
            <a:r>
              <a:rPr lang="cs-CZ" sz="3200" dirty="0" smtClean="0"/>
              <a:t>Permeabilita – </a:t>
            </a:r>
            <a:r>
              <a:rPr lang="cs-CZ" sz="3200" i="1" dirty="0" smtClean="0"/>
              <a:t>P</a:t>
            </a:r>
            <a:r>
              <a:rPr lang="en-US" sz="3200" dirty="0" smtClean="0"/>
              <a:t> = 1/</a:t>
            </a:r>
            <a:r>
              <a:rPr lang="en-US" sz="3200" i="1" dirty="0" smtClean="0"/>
              <a:t>R</a:t>
            </a:r>
            <a:endParaRPr lang="cs-CZ" sz="3200" i="1" dirty="0" smtClean="0"/>
          </a:p>
          <a:p>
            <a:pPr lvl="1"/>
            <a:r>
              <a:rPr lang="cs-CZ" sz="2800" dirty="0" smtClean="0"/>
              <a:t>Volná energie – </a:t>
            </a:r>
            <a:r>
              <a:rPr lang="el-GR" sz="2800" dirty="0" smtClean="0"/>
              <a:t>Δ</a:t>
            </a:r>
            <a:r>
              <a:rPr lang="cs-CZ" sz="2800" dirty="0" smtClean="0"/>
              <a:t>G(z)</a:t>
            </a:r>
          </a:p>
          <a:p>
            <a:pPr lvl="1"/>
            <a:r>
              <a:rPr lang="cs-CZ" sz="2800" dirty="0" smtClean="0"/>
              <a:t>Difuze – D(z)</a:t>
            </a:r>
          </a:p>
          <a:p>
            <a:pPr lvl="1"/>
            <a:endParaRPr lang="cs-CZ" sz="2800" dirty="0" smtClean="0"/>
          </a:p>
          <a:p>
            <a:endParaRPr lang="en-US" sz="32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52312" y="1313478"/>
            <a:ext cx="4488664" cy="4525963"/>
          </a:xfrm>
        </p:spPr>
        <p:txBody>
          <a:bodyPr>
            <a:normAutofit/>
          </a:bodyPr>
          <a:lstStyle/>
          <a:p>
            <a:r>
              <a:rPr lang="cs-CZ" sz="3200" dirty="0" smtClean="0"/>
              <a:t>Afinita - </a:t>
            </a:r>
            <a:r>
              <a:rPr lang="cs-CZ" sz="3200" i="1" dirty="0" smtClean="0"/>
              <a:t>K</a:t>
            </a:r>
          </a:p>
          <a:p>
            <a:pPr lvl="1"/>
            <a:r>
              <a:rPr lang="cs-CZ" sz="2800" dirty="0" smtClean="0"/>
              <a:t>Volná energie – </a:t>
            </a:r>
            <a:r>
              <a:rPr lang="el-GR" sz="2800" dirty="0"/>
              <a:t>Δ</a:t>
            </a:r>
            <a:r>
              <a:rPr lang="cs-CZ" sz="2800" dirty="0" smtClean="0"/>
              <a:t>G(z)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ástupný symbol pro obsah 3"/>
              <p:cNvSpPr txBox="1">
                <a:spLocks/>
              </p:cNvSpPr>
              <p:nvPr/>
            </p:nvSpPr>
            <p:spPr>
              <a:xfrm>
                <a:off x="217431" y="2852935"/>
                <a:ext cx="4392488" cy="11521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Tx/>
                  <a:buBlip>
                    <a:blip r:embed="rId2"/>
                  </a:buBlip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600" b="0" i="1" smtClean="0">
                          <a:latin typeface="Cambria Math"/>
                        </a:rPr>
                        <m:t>𝑃</m:t>
                      </m:r>
                      <m:r>
                        <a:rPr lang="cs-CZ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16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cs-CZ" sz="16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cs-CZ" sz="1600" b="0" i="1" smtClean="0">
                              <a:latin typeface="Cambria Math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cs-CZ" sz="1600" i="1" dirty="0" smtClean="0">
                  <a:latin typeface="Cambria Math"/>
                </a:endParaRPr>
              </a:p>
              <a:p>
                <a:pPr marL="0" indent="0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600" i="1" smtClean="0">
                          <a:latin typeface="Cambria Math"/>
                        </a:rPr>
                        <m:t>𝑅</m:t>
                      </m:r>
                      <m:r>
                        <a:rPr lang="cs-CZ" sz="1600" i="1" smtClean="0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cs-CZ" sz="160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cs-CZ" sz="1600" i="1" smtClean="0">
                              <a:latin typeface="Cambria Math"/>
                            </a:rPr>
                            <m:t>𝑜</m:t>
                          </m:r>
                          <m:r>
                            <a:rPr lang="cs-CZ" sz="1600" i="1" smtClean="0">
                              <a:latin typeface="Cambria Math"/>
                            </a:rPr>
                            <m:t>𝑢𝑡𝑠𝑖𝑑𝑒</m:t>
                          </m:r>
                        </m:sub>
                        <m:sup>
                          <m:r>
                            <a:rPr lang="cs-CZ" sz="1600" i="1" smtClean="0">
                              <a:latin typeface="Cambria Math"/>
                            </a:rPr>
                            <m:t>𝑧</m:t>
                          </m:r>
                        </m:sup>
                        <m:e>
                          <m:r>
                            <a:rPr lang="cs-CZ" sz="1600" i="1" smtClean="0">
                              <a:latin typeface="Cambria Math"/>
                            </a:rPr>
                            <m:t>𝑅</m:t>
                          </m:r>
                          <m:d>
                            <m:dPr>
                              <m:ctrlPr>
                                <a:rPr lang="cs-CZ" sz="16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cs-CZ" sz="1600" i="1" smtClean="0">
                                  <a:latin typeface="Cambria Math"/>
                                </a:rPr>
                                <m:t>𝑧</m:t>
                              </m:r>
                              <m:r>
                                <a:rPr lang="cs-CZ" sz="1600" b="0" i="1" smtClean="0">
                                  <a:latin typeface="Cambria Math"/>
                                </a:rPr>
                                <m:t>`</m:t>
                              </m:r>
                            </m:e>
                          </m:d>
                          <m:r>
                            <a:rPr lang="cs-CZ" sz="1600" i="1" smtClean="0">
                              <a:latin typeface="Cambria Math"/>
                            </a:rPr>
                            <m:t>𝑑𝑧</m:t>
                          </m:r>
                          <m:r>
                            <a:rPr lang="cs-CZ" sz="1600" b="0" i="1" smtClean="0">
                              <a:latin typeface="Cambria Math"/>
                            </a:rPr>
                            <m:t>`</m:t>
                          </m:r>
                          <m:r>
                            <a:rPr lang="cs-CZ" sz="1600" i="1" smtClean="0">
                              <a:latin typeface="Cambria Math"/>
                            </a:rPr>
                            <m:t>=</m:t>
                          </m:r>
                        </m:e>
                      </m:nary>
                      <m:nary>
                        <m:naryPr>
                          <m:ctrlPr>
                            <a:rPr lang="cs-CZ" sz="160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cs-CZ" sz="1600" i="1" smtClean="0">
                              <a:latin typeface="Cambria Math"/>
                            </a:rPr>
                            <m:t>𝑜</m:t>
                          </m:r>
                          <m:r>
                            <a:rPr lang="cs-CZ" sz="1600" i="1" smtClean="0">
                              <a:latin typeface="Cambria Math"/>
                            </a:rPr>
                            <m:t>𝑢𝑡𝑠𝑖𝑑𝑒</m:t>
                          </m:r>
                        </m:sub>
                        <m:sup>
                          <m:r>
                            <a:rPr lang="cs-CZ" sz="1600" i="1" smtClean="0">
                              <a:latin typeface="Cambria Math"/>
                            </a:rPr>
                            <m:t>𝑧</m:t>
                          </m:r>
                        </m:sup>
                        <m:e>
                          <m:f>
                            <m:fPr>
                              <m:ctrlPr>
                                <a:rPr lang="cs-CZ" sz="160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cs-CZ" sz="16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cs-CZ" sz="1600" i="1" smtClean="0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cs-CZ" sz="1600" i="1" smtClean="0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cs-CZ" sz="1600" i="1" smtClean="0">
                                          <a:latin typeface="Cambria Math"/>
                                          <a:ea typeface="Cambria Math"/>
                                        </a:rPr>
                                        <m:t>∆</m:t>
                                      </m:r>
                                      <m:r>
                                        <a:rPr lang="cs-CZ" sz="1600" i="1" smtClean="0">
                                          <a:latin typeface="Cambria Math"/>
                                          <a:ea typeface="Cambria Math"/>
                                        </a:rPr>
                                        <m:t>𝐺</m:t>
                                      </m:r>
                                      <m:r>
                                        <a:rPr lang="cs-CZ" sz="1600" i="1" smtClean="0">
                                          <a:latin typeface="Cambria Math"/>
                                          <a:ea typeface="Cambria Math"/>
                                        </a:rPr>
                                        <m:t>(</m:t>
                                      </m:r>
                                      <m:r>
                                        <a:rPr lang="cs-CZ" sz="1600" i="1" smtClean="0">
                                          <a:latin typeface="Cambria Math"/>
                                          <a:ea typeface="Cambria Math"/>
                                        </a:rPr>
                                        <m:t>𝑧</m:t>
                                      </m:r>
                                      <m:r>
                                        <a:rPr lang="cs-CZ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`</m:t>
                                      </m:r>
                                      <m:r>
                                        <a:rPr lang="cs-CZ" sz="1600" i="1" smtClean="0">
                                          <a:latin typeface="Cambria Math"/>
                                          <a:ea typeface="Cambria Math"/>
                                        </a:rPr>
                                        <m:t>)</m:t>
                                      </m:r>
                                    </m:num>
                                    <m:den>
                                      <m:r>
                                        <a:rPr lang="cs-CZ" sz="1600" i="1" smtClean="0">
                                          <a:latin typeface="Cambria Math"/>
                                        </a:rPr>
                                        <m:t>𝑅𝑇</m:t>
                                      </m:r>
                                    </m:den>
                                  </m:f>
                                </m:sup>
                              </m:sSup>
                            </m:num>
                            <m:den>
                              <m:r>
                                <a:rPr lang="cs-CZ" sz="1600" i="1" smtClean="0">
                                  <a:latin typeface="Cambria Math"/>
                                </a:rPr>
                                <m:t>𝐷</m:t>
                              </m:r>
                              <m:r>
                                <a:rPr lang="cs-CZ" sz="1600" i="1" smtClean="0">
                                  <a:latin typeface="Cambria Math"/>
                                </a:rPr>
                                <m:t>(</m:t>
                              </m:r>
                              <m:r>
                                <a:rPr lang="cs-CZ" sz="1600" i="1" smtClean="0">
                                  <a:latin typeface="Cambria Math"/>
                                </a:rPr>
                                <m:t>𝑧</m:t>
                              </m:r>
                              <m:r>
                                <a:rPr lang="cs-CZ" sz="1600" b="0" i="1" smtClean="0">
                                  <a:latin typeface="Cambria Math"/>
                                </a:rPr>
                                <m:t>`</m:t>
                              </m:r>
                              <m:r>
                                <a:rPr lang="cs-CZ" sz="1600" i="1" smtClean="0">
                                  <a:latin typeface="Cambria Math"/>
                                </a:rPr>
                                <m:t>)</m:t>
                              </m:r>
                            </m:den>
                          </m:f>
                          <m:r>
                            <a:rPr lang="cs-CZ" sz="1600" i="1" smtClean="0">
                              <a:latin typeface="Cambria Math"/>
                            </a:rPr>
                            <m:t>𝑑𝑧</m:t>
                          </m:r>
                          <m:r>
                            <a:rPr lang="cs-CZ" sz="1600" b="0" i="1" smtClean="0">
                              <a:latin typeface="Cambria Math"/>
                            </a:rPr>
                            <m:t>`</m:t>
                          </m:r>
                        </m:e>
                      </m:nary>
                    </m:oMath>
                  </m:oMathPara>
                </a14:m>
                <a:endParaRPr lang="cs-CZ" sz="1600" dirty="0"/>
              </a:p>
            </p:txBody>
          </p:sp>
        </mc:Choice>
        <mc:Fallback xmlns="">
          <p:sp>
            <p:nvSpPr>
              <p:cNvPr id="5" name="Zástupný symbol pro obsah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431" y="2852935"/>
                <a:ext cx="4392488" cy="1152128"/>
              </a:xfrm>
              <a:prstGeom prst="rect">
                <a:avLst/>
              </a:prstGeom>
              <a:blipFill rotWithShape="1">
                <a:blip r:embed="rId3"/>
                <a:stretch>
                  <a:fillRect b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ástupný symbol pro obsah 3"/>
              <p:cNvSpPr txBox="1">
                <a:spLocks/>
              </p:cNvSpPr>
              <p:nvPr/>
            </p:nvSpPr>
            <p:spPr>
              <a:xfrm>
                <a:off x="4800273" y="2348880"/>
                <a:ext cx="3240360" cy="6011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Tx/>
                  <a:buBlip>
                    <a:blip r:embed="rId2"/>
                  </a:buBlip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600" b="0" i="1" smtClean="0">
                          <a:latin typeface="Cambria Math"/>
                        </a:rPr>
                        <m:t>𝐾</m:t>
                      </m:r>
                      <m:r>
                        <a:rPr lang="cs-CZ" sz="1600" i="1" smtClean="0">
                          <a:latin typeface="Cambria Math"/>
                        </a:rPr>
                        <m:t>=</m:t>
                      </m:r>
                      <m:r>
                        <a:rPr lang="cs-CZ" sz="1600" b="0" i="1" smtClean="0">
                          <a:latin typeface="Cambria Math"/>
                        </a:rPr>
                        <m:t>2</m:t>
                      </m:r>
                      <m:nary>
                        <m:naryPr>
                          <m:ctrlPr>
                            <a:rPr lang="cs-CZ" sz="160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cs-CZ" sz="1600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cs-CZ" sz="1600" i="1" smtClean="0">
                              <a:latin typeface="Cambria Math"/>
                            </a:rPr>
                            <m:t>𝑧</m:t>
                          </m:r>
                        </m:sup>
                        <m:e>
                          <m:sSup>
                            <m:sSupPr>
                              <m:ctrlPr>
                                <a:rPr lang="cs-CZ" sz="16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cs-CZ" sz="1600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cs-CZ" sz="1600" b="0" i="1" smtClean="0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cs-CZ" sz="1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cs-CZ" sz="1600" i="1"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r>
                                    <a:rPr lang="cs-CZ" sz="1600" i="1">
                                      <a:latin typeface="Cambria Math"/>
                                      <a:ea typeface="Cambria Math"/>
                                    </a:rPr>
                                    <m:t>𝐺</m:t>
                                  </m:r>
                                  <m:r>
                                    <a:rPr lang="cs-CZ" sz="1600" i="1">
                                      <a:latin typeface="Cambria Math"/>
                                      <a:ea typeface="Cambria Math"/>
                                    </a:rPr>
                                    <m:t>(</m:t>
                                  </m:r>
                                  <m:r>
                                    <a:rPr lang="cs-CZ" sz="1600" i="1">
                                      <a:latin typeface="Cambria Math"/>
                                      <a:ea typeface="Cambria Math"/>
                                    </a:rPr>
                                    <m:t>𝑧</m:t>
                                  </m:r>
                                  <m:r>
                                    <a:rPr lang="cs-CZ" sz="1600" b="0" i="1" smtClean="0">
                                      <a:latin typeface="Cambria Math"/>
                                      <a:ea typeface="Cambria Math"/>
                                    </a:rPr>
                                    <m:t>`</m:t>
                                  </m:r>
                                  <m:r>
                                    <a:rPr lang="cs-CZ" sz="1600" i="1">
                                      <a:latin typeface="Cambria Math"/>
                                      <a:ea typeface="Cambria Math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cs-CZ" sz="1600" i="1">
                                      <a:latin typeface="Cambria Math"/>
                                    </a:rPr>
                                    <m:t>𝑅𝑇</m:t>
                                  </m:r>
                                </m:den>
                              </m:f>
                            </m:sup>
                          </m:sSup>
                          <m:r>
                            <a:rPr lang="cs-CZ" sz="1600" b="0" i="1" smtClean="0">
                              <a:latin typeface="Cambria Math"/>
                            </a:rPr>
                            <m:t>𝑑𝑧</m:t>
                          </m:r>
                          <m:r>
                            <a:rPr lang="cs-CZ" sz="1600" b="0" i="1" smtClean="0">
                              <a:latin typeface="Cambria Math"/>
                            </a:rPr>
                            <m:t>`</m:t>
                          </m:r>
                        </m:e>
                      </m:nary>
                    </m:oMath>
                  </m:oMathPara>
                </a14:m>
                <a:endParaRPr lang="cs-CZ" sz="1600" dirty="0"/>
              </a:p>
            </p:txBody>
          </p:sp>
        </mc:Choice>
        <mc:Fallback xmlns="">
          <p:sp>
            <p:nvSpPr>
              <p:cNvPr id="6" name="Zástupný symbol pro obsah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273" y="2348880"/>
                <a:ext cx="3240360" cy="60118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ovéPole 6"/>
          <p:cNvSpPr txBox="1"/>
          <p:nvPr/>
        </p:nvSpPr>
        <p:spPr>
          <a:xfrm>
            <a:off x="-3024" y="6611779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latin typeface="Arial" pitchFamily="34" charset="0"/>
                <a:cs typeface="Arial" pitchFamily="34" charset="0"/>
              </a:rPr>
              <a:t>Marrink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, S. J.; 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Berendsen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, H. J. C. </a:t>
            </a:r>
            <a:r>
              <a:rPr lang="en-US" sz="1100" i="1" dirty="0">
                <a:latin typeface="Arial" pitchFamily="34" charset="0"/>
                <a:cs typeface="Arial" pitchFamily="34" charset="0"/>
              </a:rPr>
              <a:t>J. Phys. Chem.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1996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100" i="1" dirty="0">
                <a:latin typeface="Arial" pitchFamily="34" charset="0"/>
                <a:cs typeface="Arial" pitchFamily="34" charset="0"/>
              </a:rPr>
              <a:t>100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16729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Zástupný symbol pro obsah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65837" r="7628" b="3792"/>
          <a:stretch/>
        </p:blipFill>
        <p:spPr>
          <a:xfrm>
            <a:off x="457200" y="4339988"/>
            <a:ext cx="7977116" cy="226552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" t="7424" r="7516" b="62255"/>
          <a:stretch/>
        </p:blipFill>
        <p:spPr>
          <a:xfrm>
            <a:off x="457200" y="4339988"/>
            <a:ext cx="7977116" cy="226552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" r="17860" b="13766"/>
          <a:stretch/>
        </p:blipFill>
        <p:spPr>
          <a:xfrm>
            <a:off x="354842" y="4138632"/>
            <a:ext cx="8188658" cy="261701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 rot="16200000">
            <a:off x="7416391" y="5136550"/>
            <a:ext cx="263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Arial" pitchFamily="34" charset="0"/>
                <a:cs typeface="Arial" pitchFamily="34" charset="0"/>
              </a:rPr>
              <a:t>Free </a:t>
            </a:r>
            <a:r>
              <a:rPr lang="cs-CZ" b="1" dirty="0" err="1" smtClean="0">
                <a:latin typeface="Arial" pitchFamily="34" charset="0"/>
                <a:cs typeface="Arial" pitchFamily="34" charset="0"/>
              </a:rPr>
              <a:t>energy</a:t>
            </a:r>
            <a:r>
              <a:rPr lang="cs-CZ" b="1" dirty="0" smtClean="0">
                <a:latin typeface="Arial" pitchFamily="34" charset="0"/>
                <a:cs typeface="Arial" pitchFamily="34" charset="0"/>
              </a:rPr>
              <a:t> (kcal/mol)</a:t>
            </a:r>
            <a:endParaRPr lang="cs-CZ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 rot="16200000">
            <a:off x="-1110343" y="5104697"/>
            <a:ext cx="263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Arial" pitchFamily="34" charset="0"/>
                <a:cs typeface="Arial" pitchFamily="34" charset="0"/>
              </a:rPr>
              <a:t>Free </a:t>
            </a:r>
            <a:r>
              <a:rPr lang="cs-CZ" b="1" dirty="0" err="1" smtClean="0">
                <a:latin typeface="Arial" pitchFamily="34" charset="0"/>
                <a:cs typeface="Arial" pitchFamily="34" charset="0"/>
              </a:rPr>
              <a:t>energy</a:t>
            </a:r>
            <a:r>
              <a:rPr lang="cs-CZ" b="1" dirty="0" smtClean="0">
                <a:latin typeface="Arial" pitchFamily="34" charset="0"/>
                <a:cs typeface="Arial" pitchFamily="34" charset="0"/>
              </a:rPr>
              <a:t> (kcal/mol)</a:t>
            </a:r>
            <a:endParaRPr lang="cs-CZ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Zástupný symbol pro obsah 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36" y="3985073"/>
            <a:ext cx="2651299" cy="262044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350" y="2564904"/>
            <a:ext cx="6499966" cy="45629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ástupný symbol pro obsah 3"/>
              <p:cNvSpPr txBox="1">
                <a:spLocks/>
              </p:cNvSpPr>
              <p:nvPr/>
            </p:nvSpPr>
            <p:spPr>
              <a:xfrm>
                <a:off x="3431252" y="5805524"/>
                <a:ext cx="3240360" cy="6011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5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Tx/>
                  <a:buBlip>
                    <a:blip r:embed="rId2"/>
                  </a:buBlip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</a:rPr>
                        <m:t>𝐾</m:t>
                      </m:r>
                      <m:r>
                        <a:rPr lang="cs-CZ" i="1" smtClean="0">
                          <a:latin typeface="Cambria Math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</a:rPr>
                        <m:t>2</m:t>
                      </m:r>
                      <m:nary>
                        <m:naryPr>
                          <m:ctrlPr>
                            <a:rPr lang="cs-CZ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cs-CZ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cs-CZ" i="1" smtClean="0">
                              <a:latin typeface="Cambria Math"/>
                            </a:rPr>
                            <m:t>𝑧</m:t>
                          </m:r>
                        </m:sup>
                        <m:e>
                          <m:sSup>
                            <m:sSupPr>
                              <m:ctrlPr>
                                <a:rPr lang="cs-CZ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cs-CZ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𝐺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(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𝑧</m:t>
                                  </m:r>
                                  <m:r>
                                    <a:rPr lang="cs-CZ" b="0" i="1" smtClean="0">
                                      <a:latin typeface="Cambria Math"/>
                                      <a:ea typeface="Cambria Math"/>
                                    </a:rPr>
                                    <m:t>`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cs-CZ" i="1">
                                      <a:latin typeface="Cambria Math"/>
                                    </a:rPr>
                                    <m:t>𝑅𝑇</m:t>
                                  </m:r>
                                </m:den>
                              </m:f>
                            </m:sup>
                          </m:sSup>
                          <m:r>
                            <a:rPr lang="cs-CZ" b="0" i="1" smtClean="0">
                              <a:latin typeface="Cambria Math"/>
                            </a:rPr>
                            <m:t>𝑑𝑧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`</m:t>
                          </m:r>
                        </m:e>
                      </m:nary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6" name="Zástupný symbol pro obsah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1252" y="5805524"/>
                <a:ext cx="3240360" cy="601184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ástupný symbol pro obsah 3"/>
              <p:cNvSpPr txBox="1">
                <a:spLocks/>
              </p:cNvSpPr>
              <p:nvPr/>
            </p:nvSpPr>
            <p:spPr>
              <a:xfrm>
                <a:off x="4918597" y="3310244"/>
                <a:ext cx="3685851" cy="8283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5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Tx/>
                  <a:buBlip>
                    <a:blip r:embed="rId2"/>
                  </a:buBlip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 smtClean="0">
                          <a:latin typeface="Cambria Math"/>
                        </a:rPr>
                        <m:t>𝑅</m:t>
                      </m:r>
                      <m:r>
                        <a:rPr lang="cs-CZ" i="1" smtClean="0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cs-CZ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cs-CZ" i="1" smtClean="0">
                              <a:latin typeface="Cambria Math"/>
                            </a:rPr>
                            <m:t>𝑜</m:t>
                          </m:r>
                          <m:r>
                            <a:rPr lang="cs-CZ" i="1" smtClean="0">
                              <a:latin typeface="Cambria Math"/>
                            </a:rPr>
                            <m:t>𝑢𝑡𝑠𝑖𝑑𝑒</m:t>
                          </m:r>
                        </m:sub>
                        <m:sup>
                          <m:r>
                            <a:rPr lang="cs-CZ" i="1" smtClean="0">
                              <a:latin typeface="Cambria Math"/>
                            </a:rPr>
                            <m:t>𝑧</m:t>
                          </m:r>
                        </m:sup>
                        <m:e>
                          <m:r>
                            <a:rPr lang="cs-CZ" i="1" smtClean="0">
                              <a:latin typeface="Cambria Math"/>
                            </a:rPr>
                            <m:t>𝑅</m:t>
                          </m:r>
                          <m:d>
                            <m:dPr>
                              <m:ctrlPr>
                                <a:rPr lang="cs-CZ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cs-CZ" i="1" smtClean="0">
                                  <a:latin typeface="Cambria Math"/>
                                </a:rPr>
                                <m:t>𝑧</m:t>
                              </m:r>
                              <m:r>
                                <a:rPr lang="cs-CZ" b="0" i="1" smtClean="0">
                                  <a:latin typeface="Cambria Math"/>
                                </a:rPr>
                                <m:t>`</m:t>
                              </m:r>
                            </m:e>
                          </m:d>
                          <m:r>
                            <a:rPr lang="cs-CZ" i="1" smtClean="0">
                              <a:latin typeface="Cambria Math"/>
                            </a:rPr>
                            <m:t>𝑑𝑧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`</m:t>
                          </m:r>
                          <m:r>
                            <a:rPr lang="cs-CZ" i="1" smtClean="0">
                              <a:latin typeface="Cambria Math"/>
                            </a:rPr>
                            <m:t>=</m:t>
                          </m:r>
                        </m:e>
                      </m:nary>
                      <m:nary>
                        <m:naryPr>
                          <m:ctrlPr>
                            <a:rPr lang="cs-CZ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cs-CZ" i="1" smtClean="0">
                              <a:latin typeface="Cambria Math"/>
                            </a:rPr>
                            <m:t>𝑜</m:t>
                          </m:r>
                          <m:r>
                            <a:rPr lang="cs-CZ" i="1" smtClean="0">
                              <a:latin typeface="Cambria Math"/>
                            </a:rPr>
                            <m:t>𝑢𝑡𝑠𝑖𝑑𝑒</m:t>
                          </m:r>
                        </m:sub>
                        <m:sup>
                          <m:r>
                            <a:rPr lang="cs-CZ" i="1" smtClean="0">
                              <a:latin typeface="Cambria Math"/>
                            </a:rPr>
                            <m:t>𝑧</m:t>
                          </m:r>
                        </m:sup>
                        <m:e>
                          <m:f>
                            <m:fPr>
                              <m:ctrlPr>
                                <a:rPr lang="cs-CZ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cs-CZ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cs-CZ" i="1" smtClean="0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cs-CZ" i="1" smtClean="0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cs-CZ" i="1" smtClean="0">
                                          <a:latin typeface="Cambria Math"/>
                                          <a:ea typeface="Cambria Math"/>
                                        </a:rPr>
                                        <m:t>∆</m:t>
                                      </m:r>
                                      <m:r>
                                        <a:rPr lang="cs-CZ" i="1" smtClean="0">
                                          <a:latin typeface="Cambria Math"/>
                                          <a:ea typeface="Cambria Math"/>
                                        </a:rPr>
                                        <m:t>𝐺</m:t>
                                      </m:r>
                                      <m:r>
                                        <a:rPr lang="cs-CZ" i="1" smtClean="0">
                                          <a:latin typeface="Cambria Math"/>
                                          <a:ea typeface="Cambria Math"/>
                                        </a:rPr>
                                        <m:t>(</m:t>
                                      </m:r>
                                      <m:r>
                                        <a:rPr lang="cs-CZ" i="1" smtClean="0">
                                          <a:latin typeface="Cambria Math"/>
                                          <a:ea typeface="Cambria Math"/>
                                        </a:rPr>
                                        <m:t>𝑧</m:t>
                                      </m:r>
                                      <m:r>
                                        <a:rPr lang="cs-CZ" b="0" i="1" smtClean="0">
                                          <a:latin typeface="Cambria Math"/>
                                          <a:ea typeface="Cambria Math"/>
                                        </a:rPr>
                                        <m:t>`</m:t>
                                      </m:r>
                                      <m:r>
                                        <a:rPr lang="cs-CZ" i="1" smtClean="0">
                                          <a:latin typeface="Cambria Math"/>
                                          <a:ea typeface="Cambria Math"/>
                                        </a:rPr>
                                        <m:t>)</m:t>
                                      </m:r>
                                    </m:num>
                                    <m:den>
                                      <m:r>
                                        <a:rPr lang="cs-CZ" i="1" smtClean="0">
                                          <a:latin typeface="Cambria Math"/>
                                        </a:rPr>
                                        <m:t>𝑅𝑇</m:t>
                                      </m:r>
                                    </m:den>
                                  </m:f>
                                </m:sup>
                              </m:sSup>
                            </m:num>
                            <m:den>
                              <m:r>
                                <a:rPr lang="cs-CZ" i="1" smtClean="0">
                                  <a:latin typeface="Cambria Math"/>
                                </a:rPr>
                                <m:t>𝐷</m:t>
                              </m:r>
                              <m:r>
                                <a:rPr lang="cs-CZ" i="1" smtClean="0">
                                  <a:latin typeface="Cambria Math"/>
                                </a:rPr>
                                <m:t>(</m:t>
                              </m:r>
                              <m:r>
                                <a:rPr lang="cs-CZ" i="1" smtClean="0">
                                  <a:latin typeface="Cambria Math"/>
                                </a:rPr>
                                <m:t>𝑧</m:t>
                              </m:r>
                              <m:r>
                                <a:rPr lang="cs-CZ" b="0" i="1" smtClean="0">
                                  <a:latin typeface="Cambria Math"/>
                                </a:rPr>
                                <m:t>`</m:t>
                              </m:r>
                              <m:r>
                                <a:rPr lang="cs-CZ" i="1" smtClean="0">
                                  <a:latin typeface="Cambria Math"/>
                                </a:rPr>
                                <m:t>)</m:t>
                              </m:r>
                            </m:den>
                          </m:f>
                          <m:r>
                            <a:rPr lang="cs-CZ" i="1" smtClean="0">
                              <a:latin typeface="Cambria Math"/>
                            </a:rPr>
                            <m:t>𝑑𝑧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`</m:t>
                          </m:r>
                        </m:e>
                      </m:nary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8" name="Zástupný symbol pro obsah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8597" y="3310244"/>
                <a:ext cx="3685851" cy="828388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Obrázek 18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576" y="2569656"/>
            <a:ext cx="6493197" cy="455822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8" t="8441" r="6562"/>
          <a:stretch/>
        </p:blipFill>
        <p:spPr>
          <a:xfrm>
            <a:off x="3431253" y="2950064"/>
            <a:ext cx="5485958" cy="4177816"/>
          </a:xfrm>
          <a:prstGeom prst="rect">
            <a:avLst/>
          </a:prstGeom>
        </p:spPr>
      </p:pic>
      <p:sp>
        <p:nvSpPr>
          <p:cNvPr id="20" name="Šipka doleva 19"/>
          <p:cNvSpPr/>
          <p:nvPr/>
        </p:nvSpPr>
        <p:spPr>
          <a:xfrm>
            <a:off x="4716016" y="2996952"/>
            <a:ext cx="648072" cy="216164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Šipka doleva 20"/>
          <p:cNvSpPr/>
          <p:nvPr/>
        </p:nvSpPr>
        <p:spPr>
          <a:xfrm>
            <a:off x="6516216" y="6106116"/>
            <a:ext cx="648072" cy="216164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Skupina 23"/>
          <p:cNvGrpSpPr/>
          <p:nvPr/>
        </p:nvGrpSpPr>
        <p:grpSpPr>
          <a:xfrm>
            <a:off x="4893403" y="3310244"/>
            <a:ext cx="3351005" cy="2943391"/>
            <a:chOff x="4893403" y="3310244"/>
            <a:chExt cx="3351005" cy="2943391"/>
          </a:xfrm>
        </p:grpSpPr>
        <p:sp>
          <p:nvSpPr>
            <p:cNvPr id="17" name="Ovál 16"/>
            <p:cNvSpPr/>
            <p:nvPr/>
          </p:nvSpPr>
          <p:spPr>
            <a:xfrm>
              <a:off x="7452320" y="3310244"/>
              <a:ext cx="792088" cy="414194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ál 22"/>
            <p:cNvSpPr/>
            <p:nvPr/>
          </p:nvSpPr>
          <p:spPr>
            <a:xfrm>
              <a:off x="4893403" y="5839441"/>
              <a:ext cx="792088" cy="414194"/>
            </a:xfrm>
            <a:prstGeom prst="ellipse">
              <a:avLst/>
            </a:prstGeom>
            <a:solidFill>
              <a:srgbClr val="FFC000">
                <a:alpha val="40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69753-7418-4BC0-8555-4B05CEEE004C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582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0.79445 0.002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22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1" grpId="1"/>
      <p:bldP spid="12" grpId="0"/>
      <p:bldP spid="12" grpId="1"/>
      <p:bldP spid="16" grpId="0"/>
      <p:bldP spid="18" grpId="0"/>
      <p:bldP spid="18" grpId="1"/>
      <p:bldP spid="18" grpId="2"/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Výpočet profilu volné energie (FEP)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1520" y="1340768"/>
            <a:ext cx="8640960" cy="5328592"/>
          </a:xfrm>
        </p:spPr>
        <p:txBody>
          <a:bodyPr>
            <a:noAutofit/>
          </a:bodyPr>
          <a:lstStyle/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Molekulová dynamika</a:t>
            </a:r>
          </a:p>
          <a:p>
            <a:pPr lvl="1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Volná dynamika</a:t>
            </a:r>
          </a:p>
          <a:p>
            <a:pPr lvl="1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Pokročilé metody vzorkování</a:t>
            </a:r>
          </a:p>
          <a:p>
            <a:pPr lvl="2"/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Z-</a:t>
            </a:r>
            <a:r>
              <a:rPr lang="cs-CZ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constraint</a:t>
            </a: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cs-CZ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Umbrella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simulace</a:t>
            </a:r>
          </a:p>
          <a:p>
            <a:pPr lvl="2"/>
            <a:r>
              <a:rPr lang="cs-CZ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Metadynamika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Modelová membrána</a:t>
            </a:r>
          </a:p>
          <a:p>
            <a:pPr lvl="2"/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DOPC,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Ceramidy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 lvl="1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Silové pole</a:t>
            </a:r>
          </a:p>
          <a:p>
            <a:pPr lvl="2"/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UA Berger lipid ff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CHARMM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další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COSMOmic</a:t>
            </a:r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Metoda implicitního solventu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COSMO-RS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+ struktura membrány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RI-DFT B-P/TZVPD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72"/>
          <a:stretch/>
        </p:blipFill>
        <p:spPr>
          <a:xfrm>
            <a:off x="3635896" y="1340768"/>
            <a:ext cx="5388848" cy="4282880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69753-7418-4BC0-8555-4B05CEEE004C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26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 </a:t>
            </a:r>
            <a:r>
              <a:rPr lang="cs-CZ" dirty="0" smtClean="0"/>
              <a:t>konvergence FEP</a:t>
            </a:r>
            <a:endParaRPr lang="en-US" dirty="0"/>
          </a:p>
        </p:txBody>
      </p:sp>
      <p:sp>
        <p:nvSpPr>
          <p:cNvPr id="10" name="TextovéPole 9"/>
          <p:cNvSpPr txBox="1"/>
          <p:nvPr/>
        </p:nvSpPr>
        <p:spPr>
          <a:xfrm>
            <a:off x="0" y="6525344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 smtClean="0"/>
              <a:t>Paloncyova</a:t>
            </a:r>
            <a:r>
              <a:rPr lang="en-GB" sz="1100" dirty="0" smtClean="0"/>
              <a:t> </a:t>
            </a:r>
            <a:r>
              <a:rPr lang="en-GB" sz="1100" dirty="0"/>
              <a:t>M, </a:t>
            </a:r>
            <a:r>
              <a:rPr lang="en-GB" sz="1100" b="1" dirty="0" err="1"/>
              <a:t>Berka</a:t>
            </a:r>
            <a:r>
              <a:rPr lang="en-GB" sz="1100" b="1" dirty="0"/>
              <a:t>* K</a:t>
            </a:r>
            <a:r>
              <a:rPr lang="en-GB" sz="1100" dirty="0"/>
              <a:t>, </a:t>
            </a:r>
            <a:r>
              <a:rPr lang="en-GB" sz="1100" dirty="0" err="1"/>
              <a:t>Otyepka</a:t>
            </a:r>
            <a:r>
              <a:rPr lang="en-GB" sz="1100" dirty="0"/>
              <a:t>* M: Convergence of Free Energy Profile of </a:t>
            </a:r>
            <a:r>
              <a:rPr lang="en-GB" sz="1100" dirty="0" err="1"/>
              <a:t>Coumarin</a:t>
            </a:r>
            <a:r>
              <a:rPr lang="en-GB" sz="1100" dirty="0"/>
              <a:t> in Lipid Bilayer.  </a:t>
            </a:r>
            <a:r>
              <a:rPr lang="en-GB" sz="1100" i="1" dirty="0"/>
              <a:t>J. Chem. Theory </a:t>
            </a:r>
            <a:r>
              <a:rPr lang="en-GB" sz="1100" i="1" dirty="0" err="1"/>
              <a:t>Comput</a:t>
            </a:r>
            <a:r>
              <a:rPr lang="en-GB" sz="1100" i="1" dirty="0"/>
              <a:t>., 8(4), 1200-1211, 2012</a:t>
            </a:r>
            <a:endParaRPr lang="cs-CZ" sz="11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Obrázek 1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" t="926" r="1654" b="3234"/>
          <a:stretch/>
        </p:blipFill>
        <p:spPr bwMode="auto">
          <a:xfrm>
            <a:off x="5004048" y="1340768"/>
            <a:ext cx="4139952" cy="38187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Zástupný symbol pro obsah 11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716016" cy="4525963"/>
          </a:xfrm>
        </p:spPr>
        <p:txBody>
          <a:bodyPr>
            <a:normAutofit/>
          </a:bodyPr>
          <a:lstStyle/>
          <a:p>
            <a:r>
              <a:rPr lang="cs-CZ" smtClean="0"/>
              <a:t>Kumarin </a:t>
            </a:r>
            <a:r>
              <a:rPr lang="cs-CZ" dirty="0" smtClean="0"/>
              <a:t>na </a:t>
            </a:r>
            <a:r>
              <a:rPr lang="cs-CZ" dirty="0" smtClean="0"/>
              <a:t>DOPC</a:t>
            </a:r>
          </a:p>
          <a:p>
            <a:r>
              <a:rPr lang="cs-CZ" dirty="0" err="1" smtClean="0"/>
              <a:t>Umbrellla</a:t>
            </a:r>
            <a:r>
              <a:rPr lang="cs-CZ" dirty="0" smtClean="0"/>
              <a:t> </a:t>
            </a:r>
            <a:r>
              <a:rPr lang="cs-CZ" dirty="0" err="1" smtClean="0"/>
              <a:t>sampling</a:t>
            </a:r>
            <a:r>
              <a:rPr lang="cs-CZ" dirty="0" smtClean="0"/>
              <a:t>  </a:t>
            </a:r>
          </a:p>
          <a:p>
            <a:pPr marL="0" indent="0">
              <a:buNone/>
            </a:pPr>
            <a:r>
              <a:rPr lang="cs-CZ" dirty="0" smtClean="0"/>
              <a:t>			z-</a:t>
            </a:r>
            <a:r>
              <a:rPr lang="cs-CZ" dirty="0" err="1" smtClean="0"/>
              <a:t>constraint</a:t>
            </a:r>
            <a:r>
              <a:rPr lang="cs-CZ" dirty="0" smtClean="0"/>
              <a:t> </a:t>
            </a:r>
            <a:endParaRPr lang="cs-CZ" dirty="0"/>
          </a:p>
          <a:p>
            <a:endParaRPr lang="en-US" dirty="0"/>
          </a:p>
        </p:txBody>
      </p:sp>
      <p:grpSp>
        <p:nvGrpSpPr>
          <p:cNvPr id="16" name="Skupina 15"/>
          <p:cNvGrpSpPr/>
          <p:nvPr/>
        </p:nvGrpSpPr>
        <p:grpSpPr>
          <a:xfrm>
            <a:off x="1179854" y="4072374"/>
            <a:ext cx="2431125" cy="2200354"/>
            <a:chOff x="0" y="0"/>
            <a:chExt cx="2349500" cy="1752600"/>
          </a:xfrm>
        </p:grpSpPr>
        <p:pic>
          <p:nvPicPr>
            <p:cNvPr id="17" name="Picture 5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1675" y="0"/>
              <a:ext cx="914400" cy="1752600"/>
            </a:xfrm>
            <a:prstGeom prst="rect">
              <a:avLst/>
            </a:prstGeom>
            <a:noFill/>
          </p:spPr>
        </p:pic>
        <p:grpSp>
          <p:nvGrpSpPr>
            <p:cNvPr id="18" name="Group 6"/>
            <p:cNvGrpSpPr>
              <a:grpSpLocks/>
            </p:cNvGrpSpPr>
            <p:nvPr/>
          </p:nvGrpSpPr>
          <p:grpSpPr bwMode="auto">
            <a:xfrm>
              <a:off x="349250" y="500571"/>
              <a:ext cx="353695" cy="923288"/>
              <a:chOff x="30972" y="17018"/>
              <a:chExt cx="2" cy="8"/>
            </a:xfrm>
          </p:grpSpPr>
          <p:sp>
            <p:nvSpPr>
              <p:cNvPr id="30" name="Freeform 7"/>
              <p:cNvSpPr>
                <a:spLocks/>
              </p:cNvSpPr>
              <p:nvPr/>
            </p:nvSpPr>
            <p:spPr bwMode="auto">
              <a:xfrm>
                <a:off x="30972" y="17021"/>
                <a:ext cx="2" cy="1"/>
              </a:xfrm>
              <a:custGeom>
                <a:avLst/>
                <a:gdLst>
                  <a:gd name="T0" fmla="*/ 0 w 21600"/>
                  <a:gd name="T1" fmla="*/ 6165 h 21600"/>
                  <a:gd name="T2" fmla="*/ 10427 w 21600"/>
                  <a:gd name="T3" fmla="*/ 6165 h 21600"/>
                  <a:gd name="T4" fmla="*/ 10427 w 21600"/>
                  <a:gd name="T5" fmla="*/ 985 h 21600"/>
                  <a:gd name="T6" fmla="*/ 11410 w 21600"/>
                  <a:gd name="T7" fmla="*/ 995 h 21600"/>
                  <a:gd name="T8" fmla="*/ 21600 w 21600"/>
                  <a:gd name="T9" fmla="*/ 11345 h 21600"/>
                  <a:gd name="T10" fmla="*/ 11413 w 21600"/>
                  <a:gd name="T11" fmla="*/ 21691 h 21600"/>
                  <a:gd name="T12" fmla="*/ 10427 w 21600"/>
                  <a:gd name="T13" fmla="*/ 21705 h 21600"/>
                  <a:gd name="T14" fmla="*/ 10427 w 21600"/>
                  <a:gd name="T15" fmla="*/ 16526 h 21600"/>
                  <a:gd name="T16" fmla="*/ 0 w 21600"/>
                  <a:gd name="T17" fmla="*/ 16526 h 21600"/>
                  <a:gd name="T18" fmla="*/ 0 w 21600"/>
                  <a:gd name="T19" fmla="*/ 6165 h 216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600"/>
                  <a:gd name="T31" fmla="*/ 0 h 21600"/>
                  <a:gd name="T32" fmla="*/ 21600 w 21600"/>
                  <a:gd name="T33" fmla="*/ 22715 h 216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600" h="21600">
                    <a:moveTo>
                      <a:pt x="0" y="6165"/>
                    </a:moveTo>
                    <a:lnTo>
                      <a:pt x="10427" y="6165"/>
                    </a:lnTo>
                    <a:cubicBezTo>
                      <a:pt x="10427" y="6165"/>
                      <a:pt x="10412" y="1031"/>
                      <a:pt x="10427" y="985"/>
                    </a:cubicBezTo>
                    <a:cubicBezTo>
                      <a:pt x="10427" y="0"/>
                      <a:pt x="11410" y="995"/>
                      <a:pt x="11410" y="995"/>
                    </a:cubicBezTo>
                    <a:lnTo>
                      <a:pt x="21600" y="11345"/>
                    </a:lnTo>
                    <a:cubicBezTo>
                      <a:pt x="21600" y="11345"/>
                      <a:pt x="11413" y="21669"/>
                      <a:pt x="11413" y="21691"/>
                    </a:cubicBezTo>
                    <a:cubicBezTo>
                      <a:pt x="10263" y="22715"/>
                      <a:pt x="10427" y="21705"/>
                      <a:pt x="10427" y="21705"/>
                    </a:cubicBezTo>
                    <a:lnTo>
                      <a:pt x="10427" y="16526"/>
                    </a:lnTo>
                    <a:lnTo>
                      <a:pt x="0" y="16526"/>
                    </a:lnTo>
                    <a:lnTo>
                      <a:pt x="0" y="61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cs-CZ" sz="12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Calibri"/>
                </a:endParaRPr>
              </a:p>
            </p:txBody>
          </p:sp>
          <p:sp>
            <p:nvSpPr>
              <p:cNvPr id="31" name="Freeform 8"/>
              <p:cNvSpPr>
                <a:spLocks/>
              </p:cNvSpPr>
              <p:nvPr/>
            </p:nvSpPr>
            <p:spPr bwMode="auto">
              <a:xfrm>
                <a:off x="30972" y="17018"/>
                <a:ext cx="2" cy="1"/>
              </a:xfrm>
              <a:custGeom>
                <a:avLst/>
                <a:gdLst>
                  <a:gd name="T0" fmla="*/ 0 w 21600"/>
                  <a:gd name="T1" fmla="*/ 6165 h 21600"/>
                  <a:gd name="T2" fmla="*/ 10427 w 21600"/>
                  <a:gd name="T3" fmla="*/ 6165 h 21600"/>
                  <a:gd name="T4" fmla="*/ 10427 w 21600"/>
                  <a:gd name="T5" fmla="*/ 985 h 21600"/>
                  <a:gd name="T6" fmla="*/ 11410 w 21600"/>
                  <a:gd name="T7" fmla="*/ 995 h 21600"/>
                  <a:gd name="T8" fmla="*/ 21600 w 21600"/>
                  <a:gd name="T9" fmla="*/ 11345 h 21600"/>
                  <a:gd name="T10" fmla="*/ 11413 w 21600"/>
                  <a:gd name="T11" fmla="*/ 21691 h 21600"/>
                  <a:gd name="T12" fmla="*/ 10427 w 21600"/>
                  <a:gd name="T13" fmla="*/ 21705 h 21600"/>
                  <a:gd name="T14" fmla="*/ 10427 w 21600"/>
                  <a:gd name="T15" fmla="*/ 16526 h 21600"/>
                  <a:gd name="T16" fmla="*/ 0 w 21600"/>
                  <a:gd name="T17" fmla="*/ 16526 h 21600"/>
                  <a:gd name="T18" fmla="*/ 0 w 21600"/>
                  <a:gd name="T19" fmla="*/ 6165 h 216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600"/>
                  <a:gd name="T31" fmla="*/ 0 h 21600"/>
                  <a:gd name="T32" fmla="*/ 21600 w 21600"/>
                  <a:gd name="T33" fmla="*/ 22715 h 216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600" h="21600">
                    <a:moveTo>
                      <a:pt x="0" y="6165"/>
                    </a:moveTo>
                    <a:lnTo>
                      <a:pt x="10427" y="6165"/>
                    </a:lnTo>
                    <a:cubicBezTo>
                      <a:pt x="10427" y="6165"/>
                      <a:pt x="10412" y="1031"/>
                      <a:pt x="10427" y="985"/>
                    </a:cubicBezTo>
                    <a:cubicBezTo>
                      <a:pt x="10427" y="0"/>
                      <a:pt x="11410" y="995"/>
                      <a:pt x="11410" y="995"/>
                    </a:cubicBezTo>
                    <a:lnTo>
                      <a:pt x="21600" y="11345"/>
                    </a:lnTo>
                    <a:cubicBezTo>
                      <a:pt x="21600" y="11345"/>
                      <a:pt x="11413" y="21669"/>
                      <a:pt x="11413" y="21691"/>
                    </a:cubicBezTo>
                    <a:cubicBezTo>
                      <a:pt x="10263" y="22715"/>
                      <a:pt x="10427" y="21705"/>
                      <a:pt x="10427" y="21705"/>
                    </a:cubicBezTo>
                    <a:lnTo>
                      <a:pt x="10427" y="16526"/>
                    </a:lnTo>
                    <a:lnTo>
                      <a:pt x="0" y="16526"/>
                    </a:lnTo>
                    <a:lnTo>
                      <a:pt x="0" y="61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cs-CZ" sz="12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Calibri"/>
                </a:endParaRPr>
              </a:p>
            </p:txBody>
          </p:sp>
          <p:sp>
            <p:nvSpPr>
              <p:cNvPr id="32" name="Freeform 9"/>
              <p:cNvSpPr>
                <a:spLocks/>
              </p:cNvSpPr>
              <p:nvPr/>
            </p:nvSpPr>
            <p:spPr bwMode="auto">
              <a:xfrm>
                <a:off x="30972" y="17024"/>
                <a:ext cx="2" cy="2"/>
              </a:xfrm>
              <a:custGeom>
                <a:avLst/>
                <a:gdLst>
                  <a:gd name="T0" fmla="*/ 0 w 21600"/>
                  <a:gd name="T1" fmla="*/ 6165 h 21600"/>
                  <a:gd name="T2" fmla="*/ 10427 w 21600"/>
                  <a:gd name="T3" fmla="*/ 6165 h 21600"/>
                  <a:gd name="T4" fmla="*/ 10427 w 21600"/>
                  <a:gd name="T5" fmla="*/ 985 h 21600"/>
                  <a:gd name="T6" fmla="*/ 11410 w 21600"/>
                  <a:gd name="T7" fmla="*/ 995 h 21600"/>
                  <a:gd name="T8" fmla="*/ 21600 w 21600"/>
                  <a:gd name="T9" fmla="*/ 11345 h 21600"/>
                  <a:gd name="T10" fmla="*/ 11413 w 21600"/>
                  <a:gd name="T11" fmla="*/ 21691 h 21600"/>
                  <a:gd name="T12" fmla="*/ 10427 w 21600"/>
                  <a:gd name="T13" fmla="*/ 21705 h 21600"/>
                  <a:gd name="T14" fmla="*/ 10427 w 21600"/>
                  <a:gd name="T15" fmla="*/ 16526 h 21600"/>
                  <a:gd name="T16" fmla="*/ 0 w 21600"/>
                  <a:gd name="T17" fmla="*/ 16526 h 21600"/>
                  <a:gd name="T18" fmla="*/ 0 w 21600"/>
                  <a:gd name="T19" fmla="*/ 6165 h 216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600"/>
                  <a:gd name="T31" fmla="*/ 0 h 21600"/>
                  <a:gd name="T32" fmla="*/ 21600 w 21600"/>
                  <a:gd name="T33" fmla="*/ 22715 h 216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600" h="21600">
                    <a:moveTo>
                      <a:pt x="0" y="6165"/>
                    </a:moveTo>
                    <a:lnTo>
                      <a:pt x="10427" y="6165"/>
                    </a:lnTo>
                    <a:cubicBezTo>
                      <a:pt x="10427" y="6165"/>
                      <a:pt x="10412" y="1031"/>
                      <a:pt x="10427" y="985"/>
                    </a:cubicBezTo>
                    <a:cubicBezTo>
                      <a:pt x="10427" y="0"/>
                      <a:pt x="11410" y="995"/>
                      <a:pt x="11410" y="995"/>
                    </a:cubicBezTo>
                    <a:lnTo>
                      <a:pt x="21600" y="11345"/>
                    </a:lnTo>
                    <a:cubicBezTo>
                      <a:pt x="21600" y="11345"/>
                      <a:pt x="11413" y="21669"/>
                      <a:pt x="11413" y="21691"/>
                    </a:cubicBezTo>
                    <a:cubicBezTo>
                      <a:pt x="10263" y="22715"/>
                      <a:pt x="10427" y="21705"/>
                      <a:pt x="10427" y="21705"/>
                    </a:cubicBezTo>
                    <a:lnTo>
                      <a:pt x="10427" y="16526"/>
                    </a:lnTo>
                    <a:lnTo>
                      <a:pt x="0" y="16526"/>
                    </a:lnTo>
                    <a:lnTo>
                      <a:pt x="0" y="61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cs-CZ" sz="12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Calibri"/>
                </a:endParaRPr>
              </a:p>
            </p:txBody>
          </p:sp>
        </p:grpSp>
        <p:grpSp>
          <p:nvGrpSpPr>
            <p:cNvPr id="19" name="Group 15"/>
            <p:cNvGrpSpPr>
              <a:grpSpLocks/>
            </p:cNvGrpSpPr>
            <p:nvPr/>
          </p:nvGrpSpPr>
          <p:grpSpPr bwMode="auto">
            <a:xfrm rot="10800000">
              <a:off x="1625600" y="500569"/>
              <a:ext cx="314325" cy="956312"/>
              <a:chOff x="57610" y="17018"/>
              <a:chExt cx="2" cy="8"/>
            </a:xfrm>
          </p:grpSpPr>
          <p:sp>
            <p:nvSpPr>
              <p:cNvPr id="27" name="Freeform 16"/>
              <p:cNvSpPr>
                <a:spLocks/>
              </p:cNvSpPr>
              <p:nvPr/>
            </p:nvSpPr>
            <p:spPr bwMode="auto">
              <a:xfrm>
                <a:off x="57610" y="17021"/>
                <a:ext cx="2" cy="1"/>
              </a:xfrm>
              <a:custGeom>
                <a:avLst/>
                <a:gdLst>
                  <a:gd name="T0" fmla="*/ 0 w 21600"/>
                  <a:gd name="T1" fmla="*/ 6165 h 21600"/>
                  <a:gd name="T2" fmla="*/ 10427 w 21600"/>
                  <a:gd name="T3" fmla="*/ 6165 h 21600"/>
                  <a:gd name="T4" fmla="*/ 10427 w 21600"/>
                  <a:gd name="T5" fmla="*/ 985 h 21600"/>
                  <a:gd name="T6" fmla="*/ 11410 w 21600"/>
                  <a:gd name="T7" fmla="*/ 995 h 21600"/>
                  <a:gd name="T8" fmla="*/ 21600 w 21600"/>
                  <a:gd name="T9" fmla="*/ 11345 h 21600"/>
                  <a:gd name="T10" fmla="*/ 11413 w 21600"/>
                  <a:gd name="T11" fmla="*/ 21691 h 21600"/>
                  <a:gd name="T12" fmla="*/ 10427 w 21600"/>
                  <a:gd name="T13" fmla="*/ 21705 h 21600"/>
                  <a:gd name="T14" fmla="*/ 10427 w 21600"/>
                  <a:gd name="T15" fmla="*/ 16526 h 21600"/>
                  <a:gd name="T16" fmla="*/ 0 w 21600"/>
                  <a:gd name="T17" fmla="*/ 16526 h 21600"/>
                  <a:gd name="T18" fmla="*/ 0 w 21600"/>
                  <a:gd name="T19" fmla="*/ 6165 h 216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600"/>
                  <a:gd name="T31" fmla="*/ 0 h 21600"/>
                  <a:gd name="T32" fmla="*/ 21600 w 21600"/>
                  <a:gd name="T33" fmla="*/ 22715 h 216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600" h="21600">
                    <a:moveTo>
                      <a:pt x="0" y="6165"/>
                    </a:moveTo>
                    <a:lnTo>
                      <a:pt x="10427" y="6165"/>
                    </a:lnTo>
                    <a:cubicBezTo>
                      <a:pt x="10427" y="6165"/>
                      <a:pt x="10412" y="1031"/>
                      <a:pt x="10427" y="985"/>
                    </a:cubicBezTo>
                    <a:cubicBezTo>
                      <a:pt x="10427" y="0"/>
                      <a:pt x="11410" y="995"/>
                      <a:pt x="11410" y="995"/>
                    </a:cubicBezTo>
                    <a:lnTo>
                      <a:pt x="21600" y="11345"/>
                    </a:lnTo>
                    <a:cubicBezTo>
                      <a:pt x="21600" y="11345"/>
                      <a:pt x="11413" y="21669"/>
                      <a:pt x="11413" y="21691"/>
                    </a:cubicBezTo>
                    <a:cubicBezTo>
                      <a:pt x="10263" y="22715"/>
                      <a:pt x="10427" y="21705"/>
                      <a:pt x="10427" y="21705"/>
                    </a:cubicBezTo>
                    <a:lnTo>
                      <a:pt x="10427" y="16526"/>
                    </a:lnTo>
                    <a:lnTo>
                      <a:pt x="0" y="16526"/>
                    </a:lnTo>
                    <a:lnTo>
                      <a:pt x="0" y="61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cs-CZ" sz="12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Calibri"/>
                </a:endParaRPr>
              </a:p>
            </p:txBody>
          </p:sp>
          <p:sp>
            <p:nvSpPr>
              <p:cNvPr id="28" name="Freeform 17"/>
              <p:cNvSpPr>
                <a:spLocks/>
              </p:cNvSpPr>
              <p:nvPr/>
            </p:nvSpPr>
            <p:spPr bwMode="auto">
              <a:xfrm>
                <a:off x="57610" y="17018"/>
                <a:ext cx="2" cy="1"/>
              </a:xfrm>
              <a:custGeom>
                <a:avLst/>
                <a:gdLst>
                  <a:gd name="T0" fmla="*/ 0 w 21600"/>
                  <a:gd name="T1" fmla="*/ 6165 h 21600"/>
                  <a:gd name="T2" fmla="*/ 10427 w 21600"/>
                  <a:gd name="T3" fmla="*/ 6165 h 21600"/>
                  <a:gd name="T4" fmla="*/ 10427 w 21600"/>
                  <a:gd name="T5" fmla="*/ 985 h 21600"/>
                  <a:gd name="T6" fmla="*/ 11410 w 21600"/>
                  <a:gd name="T7" fmla="*/ 995 h 21600"/>
                  <a:gd name="T8" fmla="*/ 21600 w 21600"/>
                  <a:gd name="T9" fmla="*/ 11345 h 21600"/>
                  <a:gd name="T10" fmla="*/ 11413 w 21600"/>
                  <a:gd name="T11" fmla="*/ 21691 h 21600"/>
                  <a:gd name="T12" fmla="*/ 10427 w 21600"/>
                  <a:gd name="T13" fmla="*/ 21705 h 21600"/>
                  <a:gd name="T14" fmla="*/ 10427 w 21600"/>
                  <a:gd name="T15" fmla="*/ 16526 h 21600"/>
                  <a:gd name="T16" fmla="*/ 0 w 21600"/>
                  <a:gd name="T17" fmla="*/ 16526 h 21600"/>
                  <a:gd name="T18" fmla="*/ 0 w 21600"/>
                  <a:gd name="T19" fmla="*/ 6165 h 216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600"/>
                  <a:gd name="T31" fmla="*/ 0 h 21600"/>
                  <a:gd name="T32" fmla="*/ 21600 w 21600"/>
                  <a:gd name="T33" fmla="*/ 22715 h 216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600" h="21600">
                    <a:moveTo>
                      <a:pt x="0" y="6165"/>
                    </a:moveTo>
                    <a:lnTo>
                      <a:pt x="10427" y="6165"/>
                    </a:lnTo>
                    <a:cubicBezTo>
                      <a:pt x="10427" y="6165"/>
                      <a:pt x="10412" y="1031"/>
                      <a:pt x="10427" y="985"/>
                    </a:cubicBezTo>
                    <a:cubicBezTo>
                      <a:pt x="10427" y="0"/>
                      <a:pt x="11410" y="995"/>
                      <a:pt x="11410" y="995"/>
                    </a:cubicBezTo>
                    <a:lnTo>
                      <a:pt x="21600" y="11345"/>
                    </a:lnTo>
                    <a:cubicBezTo>
                      <a:pt x="21600" y="11345"/>
                      <a:pt x="11413" y="21669"/>
                      <a:pt x="11413" y="21691"/>
                    </a:cubicBezTo>
                    <a:cubicBezTo>
                      <a:pt x="10263" y="22715"/>
                      <a:pt x="10427" y="21705"/>
                      <a:pt x="10427" y="21705"/>
                    </a:cubicBezTo>
                    <a:lnTo>
                      <a:pt x="10427" y="16526"/>
                    </a:lnTo>
                    <a:lnTo>
                      <a:pt x="0" y="16526"/>
                    </a:lnTo>
                    <a:lnTo>
                      <a:pt x="0" y="61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cs-CZ" sz="12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Calibri"/>
                </a:endParaRPr>
              </a:p>
            </p:txBody>
          </p:sp>
          <p:sp>
            <p:nvSpPr>
              <p:cNvPr id="29" name="Freeform 18"/>
              <p:cNvSpPr>
                <a:spLocks/>
              </p:cNvSpPr>
              <p:nvPr/>
            </p:nvSpPr>
            <p:spPr bwMode="auto">
              <a:xfrm>
                <a:off x="57610" y="17024"/>
                <a:ext cx="2" cy="2"/>
              </a:xfrm>
              <a:custGeom>
                <a:avLst/>
                <a:gdLst>
                  <a:gd name="T0" fmla="*/ 0 w 21600"/>
                  <a:gd name="T1" fmla="*/ 6165 h 21600"/>
                  <a:gd name="T2" fmla="*/ 10427 w 21600"/>
                  <a:gd name="T3" fmla="*/ 6165 h 21600"/>
                  <a:gd name="T4" fmla="*/ 10427 w 21600"/>
                  <a:gd name="T5" fmla="*/ 985 h 21600"/>
                  <a:gd name="T6" fmla="*/ 11410 w 21600"/>
                  <a:gd name="T7" fmla="*/ 995 h 21600"/>
                  <a:gd name="T8" fmla="*/ 21600 w 21600"/>
                  <a:gd name="T9" fmla="*/ 11345 h 21600"/>
                  <a:gd name="T10" fmla="*/ 11413 w 21600"/>
                  <a:gd name="T11" fmla="*/ 21691 h 21600"/>
                  <a:gd name="T12" fmla="*/ 10427 w 21600"/>
                  <a:gd name="T13" fmla="*/ 21705 h 21600"/>
                  <a:gd name="T14" fmla="*/ 10427 w 21600"/>
                  <a:gd name="T15" fmla="*/ 16526 h 21600"/>
                  <a:gd name="T16" fmla="*/ 0 w 21600"/>
                  <a:gd name="T17" fmla="*/ 16526 h 21600"/>
                  <a:gd name="T18" fmla="*/ 0 w 21600"/>
                  <a:gd name="T19" fmla="*/ 6165 h 216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600"/>
                  <a:gd name="T31" fmla="*/ 0 h 21600"/>
                  <a:gd name="T32" fmla="*/ 21600 w 21600"/>
                  <a:gd name="T33" fmla="*/ 22715 h 216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600" h="21600">
                    <a:moveTo>
                      <a:pt x="0" y="6165"/>
                    </a:moveTo>
                    <a:lnTo>
                      <a:pt x="10427" y="6165"/>
                    </a:lnTo>
                    <a:cubicBezTo>
                      <a:pt x="10427" y="6165"/>
                      <a:pt x="10412" y="1031"/>
                      <a:pt x="10427" y="985"/>
                    </a:cubicBezTo>
                    <a:cubicBezTo>
                      <a:pt x="10427" y="0"/>
                      <a:pt x="11410" y="995"/>
                      <a:pt x="11410" y="995"/>
                    </a:cubicBezTo>
                    <a:lnTo>
                      <a:pt x="21600" y="11345"/>
                    </a:lnTo>
                    <a:cubicBezTo>
                      <a:pt x="21600" y="11345"/>
                      <a:pt x="11413" y="21669"/>
                      <a:pt x="11413" y="21691"/>
                    </a:cubicBezTo>
                    <a:cubicBezTo>
                      <a:pt x="10263" y="22715"/>
                      <a:pt x="10427" y="21705"/>
                      <a:pt x="10427" y="21705"/>
                    </a:cubicBezTo>
                    <a:lnTo>
                      <a:pt x="10427" y="16526"/>
                    </a:lnTo>
                    <a:lnTo>
                      <a:pt x="0" y="16526"/>
                    </a:lnTo>
                    <a:lnTo>
                      <a:pt x="0" y="61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cs-CZ" sz="12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Calibri"/>
                </a:endParaRPr>
              </a:p>
            </p:txBody>
          </p:sp>
        </p:grp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939925" y="400050"/>
              <a:ext cx="409575" cy="648970"/>
            </a:xfrm>
            <a:custGeom>
              <a:avLst/>
              <a:gdLst/>
              <a:ahLst/>
              <a:cxnLst>
                <a:cxn ang="0">
                  <a:pos x="0" y="159"/>
                </a:cxn>
                <a:cxn ang="0">
                  <a:pos x="5" y="93"/>
                </a:cxn>
                <a:cxn ang="0">
                  <a:pos x="11" y="71"/>
                </a:cxn>
                <a:cxn ang="0">
                  <a:pos x="22" y="87"/>
                </a:cxn>
                <a:cxn ang="0">
                  <a:pos x="44" y="231"/>
                </a:cxn>
                <a:cxn ang="0">
                  <a:pos x="55" y="209"/>
                </a:cxn>
                <a:cxn ang="0">
                  <a:pos x="66" y="226"/>
                </a:cxn>
                <a:cxn ang="0">
                  <a:pos x="83" y="15"/>
                </a:cxn>
                <a:cxn ang="0">
                  <a:pos x="99" y="148"/>
                </a:cxn>
                <a:cxn ang="0">
                  <a:pos x="132" y="49"/>
                </a:cxn>
                <a:cxn ang="0">
                  <a:pos x="155" y="82"/>
                </a:cxn>
                <a:cxn ang="0">
                  <a:pos x="171" y="215"/>
                </a:cxn>
                <a:cxn ang="0">
                  <a:pos x="182" y="121"/>
                </a:cxn>
                <a:cxn ang="0">
                  <a:pos x="188" y="176"/>
                </a:cxn>
                <a:cxn ang="0">
                  <a:pos x="210" y="276"/>
                </a:cxn>
                <a:cxn ang="0">
                  <a:pos x="216" y="76"/>
                </a:cxn>
                <a:cxn ang="0">
                  <a:pos x="221" y="104"/>
                </a:cxn>
                <a:cxn ang="0">
                  <a:pos x="227" y="132"/>
                </a:cxn>
                <a:cxn ang="0">
                  <a:pos x="249" y="254"/>
                </a:cxn>
                <a:cxn ang="0">
                  <a:pos x="276" y="15"/>
                </a:cxn>
                <a:cxn ang="0">
                  <a:pos x="282" y="60"/>
                </a:cxn>
                <a:cxn ang="0">
                  <a:pos x="288" y="93"/>
                </a:cxn>
                <a:cxn ang="0">
                  <a:pos x="310" y="220"/>
                </a:cxn>
                <a:cxn ang="0">
                  <a:pos x="315" y="99"/>
                </a:cxn>
                <a:cxn ang="0">
                  <a:pos x="321" y="115"/>
                </a:cxn>
                <a:cxn ang="0">
                  <a:pos x="332" y="148"/>
                </a:cxn>
                <a:cxn ang="0">
                  <a:pos x="348" y="231"/>
                </a:cxn>
                <a:cxn ang="0">
                  <a:pos x="354" y="198"/>
                </a:cxn>
                <a:cxn ang="0">
                  <a:pos x="360" y="115"/>
                </a:cxn>
                <a:cxn ang="0">
                  <a:pos x="365" y="137"/>
                </a:cxn>
                <a:cxn ang="0">
                  <a:pos x="376" y="176"/>
                </a:cxn>
                <a:cxn ang="0">
                  <a:pos x="382" y="43"/>
                </a:cxn>
                <a:cxn ang="0">
                  <a:pos x="393" y="65"/>
                </a:cxn>
                <a:cxn ang="0">
                  <a:pos x="409" y="176"/>
                </a:cxn>
                <a:cxn ang="0">
                  <a:pos x="415" y="49"/>
                </a:cxn>
                <a:cxn ang="0">
                  <a:pos x="432" y="54"/>
                </a:cxn>
                <a:cxn ang="0">
                  <a:pos x="448" y="110"/>
                </a:cxn>
                <a:cxn ang="0">
                  <a:pos x="476" y="226"/>
                </a:cxn>
                <a:cxn ang="0">
                  <a:pos x="492" y="303"/>
                </a:cxn>
                <a:cxn ang="0">
                  <a:pos x="498" y="60"/>
                </a:cxn>
                <a:cxn ang="0">
                  <a:pos x="509" y="21"/>
                </a:cxn>
                <a:cxn ang="0">
                  <a:pos x="526" y="27"/>
                </a:cxn>
                <a:cxn ang="0">
                  <a:pos x="559" y="198"/>
                </a:cxn>
                <a:cxn ang="0">
                  <a:pos x="581" y="204"/>
                </a:cxn>
                <a:cxn ang="0">
                  <a:pos x="603" y="159"/>
                </a:cxn>
                <a:cxn ang="0">
                  <a:pos x="614" y="82"/>
                </a:cxn>
                <a:cxn ang="0">
                  <a:pos x="631" y="121"/>
                </a:cxn>
                <a:cxn ang="0">
                  <a:pos x="664" y="159"/>
                </a:cxn>
                <a:cxn ang="0">
                  <a:pos x="670" y="115"/>
                </a:cxn>
                <a:cxn ang="0">
                  <a:pos x="686" y="121"/>
                </a:cxn>
                <a:cxn ang="0">
                  <a:pos x="708" y="159"/>
                </a:cxn>
                <a:cxn ang="0">
                  <a:pos x="742" y="171"/>
                </a:cxn>
                <a:cxn ang="0">
                  <a:pos x="758" y="176"/>
                </a:cxn>
              </a:cxnLst>
              <a:rect l="0" t="0" r="r" b="b"/>
              <a:pathLst>
                <a:path w="758" h="409">
                  <a:moveTo>
                    <a:pt x="0" y="159"/>
                  </a:moveTo>
                  <a:cubicBezTo>
                    <a:pt x="2" y="137"/>
                    <a:pt x="2" y="115"/>
                    <a:pt x="5" y="93"/>
                  </a:cubicBezTo>
                  <a:cubicBezTo>
                    <a:pt x="6" y="85"/>
                    <a:pt x="4" y="74"/>
                    <a:pt x="11" y="71"/>
                  </a:cubicBezTo>
                  <a:cubicBezTo>
                    <a:pt x="17" y="69"/>
                    <a:pt x="18" y="82"/>
                    <a:pt x="22" y="87"/>
                  </a:cubicBezTo>
                  <a:cubicBezTo>
                    <a:pt x="31" y="135"/>
                    <a:pt x="33" y="183"/>
                    <a:pt x="44" y="231"/>
                  </a:cubicBezTo>
                  <a:cubicBezTo>
                    <a:pt x="48" y="224"/>
                    <a:pt x="51" y="202"/>
                    <a:pt x="55" y="209"/>
                  </a:cubicBezTo>
                  <a:cubicBezTo>
                    <a:pt x="68" y="232"/>
                    <a:pt x="52" y="301"/>
                    <a:pt x="66" y="226"/>
                  </a:cubicBezTo>
                  <a:cubicBezTo>
                    <a:pt x="71" y="157"/>
                    <a:pt x="66" y="82"/>
                    <a:pt x="83" y="15"/>
                  </a:cubicBezTo>
                  <a:cubicBezTo>
                    <a:pt x="86" y="62"/>
                    <a:pt x="92" y="102"/>
                    <a:pt x="99" y="148"/>
                  </a:cubicBezTo>
                  <a:cubicBezTo>
                    <a:pt x="119" y="116"/>
                    <a:pt x="121" y="85"/>
                    <a:pt x="132" y="49"/>
                  </a:cubicBezTo>
                  <a:cubicBezTo>
                    <a:pt x="143" y="409"/>
                    <a:pt x="149" y="216"/>
                    <a:pt x="155" y="82"/>
                  </a:cubicBezTo>
                  <a:cubicBezTo>
                    <a:pt x="162" y="126"/>
                    <a:pt x="163" y="171"/>
                    <a:pt x="171" y="215"/>
                  </a:cubicBezTo>
                  <a:cubicBezTo>
                    <a:pt x="175" y="184"/>
                    <a:pt x="169" y="150"/>
                    <a:pt x="182" y="121"/>
                  </a:cubicBezTo>
                  <a:cubicBezTo>
                    <a:pt x="189" y="104"/>
                    <a:pt x="185" y="158"/>
                    <a:pt x="188" y="176"/>
                  </a:cubicBezTo>
                  <a:cubicBezTo>
                    <a:pt x="193" y="209"/>
                    <a:pt x="203" y="243"/>
                    <a:pt x="210" y="276"/>
                  </a:cubicBezTo>
                  <a:cubicBezTo>
                    <a:pt x="212" y="209"/>
                    <a:pt x="212" y="143"/>
                    <a:pt x="216" y="76"/>
                  </a:cubicBezTo>
                  <a:cubicBezTo>
                    <a:pt x="217" y="67"/>
                    <a:pt x="219" y="95"/>
                    <a:pt x="221" y="104"/>
                  </a:cubicBezTo>
                  <a:cubicBezTo>
                    <a:pt x="223" y="113"/>
                    <a:pt x="225" y="123"/>
                    <a:pt x="227" y="132"/>
                  </a:cubicBezTo>
                  <a:cubicBezTo>
                    <a:pt x="234" y="173"/>
                    <a:pt x="235" y="214"/>
                    <a:pt x="249" y="254"/>
                  </a:cubicBezTo>
                  <a:cubicBezTo>
                    <a:pt x="329" y="199"/>
                    <a:pt x="254" y="257"/>
                    <a:pt x="276" y="15"/>
                  </a:cubicBezTo>
                  <a:cubicBezTo>
                    <a:pt x="277" y="0"/>
                    <a:pt x="280" y="45"/>
                    <a:pt x="282" y="60"/>
                  </a:cubicBezTo>
                  <a:cubicBezTo>
                    <a:pt x="284" y="71"/>
                    <a:pt x="287" y="82"/>
                    <a:pt x="288" y="93"/>
                  </a:cubicBezTo>
                  <a:cubicBezTo>
                    <a:pt x="294" y="136"/>
                    <a:pt x="303" y="177"/>
                    <a:pt x="310" y="220"/>
                  </a:cubicBezTo>
                  <a:cubicBezTo>
                    <a:pt x="312" y="180"/>
                    <a:pt x="311" y="139"/>
                    <a:pt x="315" y="99"/>
                  </a:cubicBezTo>
                  <a:cubicBezTo>
                    <a:pt x="316" y="93"/>
                    <a:pt x="319" y="110"/>
                    <a:pt x="321" y="115"/>
                  </a:cubicBezTo>
                  <a:cubicBezTo>
                    <a:pt x="325" y="126"/>
                    <a:pt x="328" y="137"/>
                    <a:pt x="332" y="148"/>
                  </a:cubicBezTo>
                  <a:cubicBezTo>
                    <a:pt x="341" y="175"/>
                    <a:pt x="343" y="203"/>
                    <a:pt x="348" y="231"/>
                  </a:cubicBezTo>
                  <a:cubicBezTo>
                    <a:pt x="350" y="220"/>
                    <a:pt x="353" y="209"/>
                    <a:pt x="354" y="198"/>
                  </a:cubicBezTo>
                  <a:cubicBezTo>
                    <a:pt x="357" y="170"/>
                    <a:pt x="355" y="142"/>
                    <a:pt x="360" y="115"/>
                  </a:cubicBezTo>
                  <a:cubicBezTo>
                    <a:pt x="361" y="108"/>
                    <a:pt x="363" y="130"/>
                    <a:pt x="365" y="137"/>
                  </a:cubicBezTo>
                  <a:cubicBezTo>
                    <a:pt x="381" y="192"/>
                    <a:pt x="361" y="109"/>
                    <a:pt x="376" y="176"/>
                  </a:cubicBezTo>
                  <a:cubicBezTo>
                    <a:pt x="378" y="132"/>
                    <a:pt x="375" y="87"/>
                    <a:pt x="382" y="43"/>
                  </a:cubicBezTo>
                  <a:cubicBezTo>
                    <a:pt x="383" y="35"/>
                    <a:pt x="391" y="57"/>
                    <a:pt x="393" y="65"/>
                  </a:cubicBezTo>
                  <a:cubicBezTo>
                    <a:pt x="401" y="102"/>
                    <a:pt x="402" y="139"/>
                    <a:pt x="409" y="176"/>
                  </a:cubicBezTo>
                  <a:cubicBezTo>
                    <a:pt x="411" y="134"/>
                    <a:pt x="407" y="91"/>
                    <a:pt x="415" y="49"/>
                  </a:cubicBezTo>
                  <a:cubicBezTo>
                    <a:pt x="416" y="43"/>
                    <a:pt x="428" y="49"/>
                    <a:pt x="432" y="54"/>
                  </a:cubicBezTo>
                  <a:cubicBezTo>
                    <a:pt x="444" y="69"/>
                    <a:pt x="443" y="91"/>
                    <a:pt x="448" y="110"/>
                  </a:cubicBezTo>
                  <a:cubicBezTo>
                    <a:pt x="459" y="148"/>
                    <a:pt x="468" y="187"/>
                    <a:pt x="476" y="226"/>
                  </a:cubicBezTo>
                  <a:cubicBezTo>
                    <a:pt x="481" y="252"/>
                    <a:pt x="492" y="303"/>
                    <a:pt x="492" y="303"/>
                  </a:cubicBezTo>
                  <a:cubicBezTo>
                    <a:pt x="494" y="222"/>
                    <a:pt x="493" y="141"/>
                    <a:pt x="498" y="60"/>
                  </a:cubicBezTo>
                  <a:cubicBezTo>
                    <a:pt x="499" y="47"/>
                    <a:pt x="509" y="21"/>
                    <a:pt x="509" y="21"/>
                  </a:cubicBezTo>
                  <a:cubicBezTo>
                    <a:pt x="515" y="23"/>
                    <a:pt x="522" y="22"/>
                    <a:pt x="526" y="27"/>
                  </a:cubicBezTo>
                  <a:cubicBezTo>
                    <a:pt x="540" y="45"/>
                    <a:pt x="550" y="163"/>
                    <a:pt x="559" y="198"/>
                  </a:cubicBezTo>
                  <a:cubicBezTo>
                    <a:pt x="567" y="279"/>
                    <a:pt x="572" y="245"/>
                    <a:pt x="581" y="204"/>
                  </a:cubicBezTo>
                  <a:cubicBezTo>
                    <a:pt x="590" y="54"/>
                    <a:pt x="583" y="96"/>
                    <a:pt x="603" y="159"/>
                  </a:cubicBezTo>
                  <a:cubicBezTo>
                    <a:pt x="609" y="134"/>
                    <a:pt x="601" y="105"/>
                    <a:pt x="614" y="82"/>
                  </a:cubicBezTo>
                  <a:cubicBezTo>
                    <a:pt x="616" y="78"/>
                    <a:pt x="630" y="119"/>
                    <a:pt x="631" y="121"/>
                  </a:cubicBezTo>
                  <a:cubicBezTo>
                    <a:pt x="638" y="142"/>
                    <a:pt x="646" y="147"/>
                    <a:pt x="664" y="159"/>
                  </a:cubicBezTo>
                  <a:cubicBezTo>
                    <a:pt x="666" y="144"/>
                    <a:pt x="663" y="128"/>
                    <a:pt x="670" y="115"/>
                  </a:cubicBezTo>
                  <a:cubicBezTo>
                    <a:pt x="673" y="110"/>
                    <a:pt x="682" y="117"/>
                    <a:pt x="686" y="121"/>
                  </a:cubicBezTo>
                  <a:cubicBezTo>
                    <a:pt x="692" y="128"/>
                    <a:pt x="698" y="153"/>
                    <a:pt x="708" y="159"/>
                  </a:cubicBezTo>
                  <a:cubicBezTo>
                    <a:pt x="718" y="165"/>
                    <a:pt x="742" y="171"/>
                    <a:pt x="742" y="171"/>
                  </a:cubicBezTo>
                  <a:cubicBezTo>
                    <a:pt x="755" y="190"/>
                    <a:pt x="750" y="193"/>
                    <a:pt x="758" y="17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1939925" y="742950"/>
              <a:ext cx="409575" cy="648970"/>
            </a:xfrm>
            <a:custGeom>
              <a:avLst/>
              <a:gdLst/>
              <a:ahLst/>
              <a:cxnLst>
                <a:cxn ang="0">
                  <a:pos x="0" y="159"/>
                </a:cxn>
                <a:cxn ang="0">
                  <a:pos x="5" y="93"/>
                </a:cxn>
                <a:cxn ang="0">
                  <a:pos x="11" y="71"/>
                </a:cxn>
                <a:cxn ang="0">
                  <a:pos x="22" y="87"/>
                </a:cxn>
                <a:cxn ang="0">
                  <a:pos x="44" y="231"/>
                </a:cxn>
                <a:cxn ang="0">
                  <a:pos x="55" y="209"/>
                </a:cxn>
                <a:cxn ang="0">
                  <a:pos x="66" y="226"/>
                </a:cxn>
                <a:cxn ang="0">
                  <a:pos x="83" y="15"/>
                </a:cxn>
                <a:cxn ang="0">
                  <a:pos x="99" y="148"/>
                </a:cxn>
                <a:cxn ang="0">
                  <a:pos x="132" y="49"/>
                </a:cxn>
                <a:cxn ang="0">
                  <a:pos x="155" y="82"/>
                </a:cxn>
                <a:cxn ang="0">
                  <a:pos x="171" y="215"/>
                </a:cxn>
                <a:cxn ang="0">
                  <a:pos x="182" y="121"/>
                </a:cxn>
                <a:cxn ang="0">
                  <a:pos x="188" y="176"/>
                </a:cxn>
                <a:cxn ang="0">
                  <a:pos x="210" y="276"/>
                </a:cxn>
                <a:cxn ang="0">
                  <a:pos x="216" y="76"/>
                </a:cxn>
                <a:cxn ang="0">
                  <a:pos x="221" y="104"/>
                </a:cxn>
                <a:cxn ang="0">
                  <a:pos x="227" y="132"/>
                </a:cxn>
                <a:cxn ang="0">
                  <a:pos x="249" y="254"/>
                </a:cxn>
                <a:cxn ang="0">
                  <a:pos x="276" y="15"/>
                </a:cxn>
                <a:cxn ang="0">
                  <a:pos x="282" y="60"/>
                </a:cxn>
                <a:cxn ang="0">
                  <a:pos x="288" y="93"/>
                </a:cxn>
                <a:cxn ang="0">
                  <a:pos x="310" y="220"/>
                </a:cxn>
                <a:cxn ang="0">
                  <a:pos x="315" y="99"/>
                </a:cxn>
                <a:cxn ang="0">
                  <a:pos x="321" y="115"/>
                </a:cxn>
                <a:cxn ang="0">
                  <a:pos x="332" y="148"/>
                </a:cxn>
                <a:cxn ang="0">
                  <a:pos x="348" y="231"/>
                </a:cxn>
                <a:cxn ang="0">
                  <a:pos x="354" y="198"/>
                </a:cxn>
                <a:cxn ang="0">
                  <a:pos x="360" y="115"/>
                </a:cxn>
                <a:cxn ang="0">
                  <a:pos x="365" y="137"/>
                </a:cxn>
                <a:cxn ang="0">
                  <a:pos x="376" y="176"/>
                </a:cxn>
                <a:cxn ang="0">
                  <a:pos x="382" y="43"/>
                </a:cxn>
                <a:cxn ang="0">
                  <a:pos x="393" y="65"/>
                </a:cxn>
                <a:cxn ang="0">
                  <a:pos x="409" y="176"/>
                </a:cxn>
                <a:cxn ang="0">
                  <a:pos x="415" y="49"/>
                </a:cxn>
                <a:cxn ang="0">
                  <a:pos x="432" y="54"/>
                </a:cxn>
                <a:cxn ang="0">
                  <a:pos x="448" y="110"/>
                </a:cxn>
                <a:cxn ang="0">
                  <a:pos x="476" y="226"/>
                </a:cxn>
                <a:cxn ang="0">
                  <a:pos x="492" y="303"/>
                </a:cxn>
                <a:cxn ang="0">
                  <a:pos x="498" y="60"/>
                </a:cxn>
                <a:cxn ang="0">
                  <a:pos x="509" y="21"/>
                </a:cxn>
                <a:cxn ang="0">
                  <a:pos x="526" y="27"/>
                </a:cxn>
                <a:cxn ang="0">
                  <a:pos x="559" y="198"/>
                </a:cxn>
                <a:cxn ang="0">
                  <a:pos x="581" y="204"/>
                </a:cxn>
                <a:cxn ang="0">
                  <a:pos x="603" y="159"/>
                </a:cxn>
                <a:cxn ang="0">
                  <a:pos x="614" y="82"/>
                </a:cxn>
                <a:cxn ang="0">
                  <a:pos x="631" y="121"/>
                </a:cxn>
                <a:cxn ang="0">
                  <a:pos x="664" y="159"/>
                </a:cxn>
                <a:cxn ang="0">
                  <a:pos x="670" y="115"/>
                </a:cxn>
                <a:cxn ang="0">
                  <a:pos x="686" y="121"/>
                </a:cxn>
                <a:cxn ang="0">
                  <a:pos x="708" y="159"/>
                </a:cxn>
                <a:cxn ang="0">
                  <a:pos x="742" y="171"/>
                </a:cxn>
                <a:cxn ang="0">
                  <a:pos x="758" y="176"/>
                </a:cxn>
              </a:cxnLst>
              <a:rect l="0" t="0" r="r" b="b"/>
              <a:pathLst>
                <a:path w="758" h="409">
                  <a:moveTo>
                    <a:pt x="0" y="159"/>
                  </a:moveTo>
                  <a:cubicBezTo>
                    <a:pt x="2" y="137"/>
                    <a:pt x="2" y="115"/>
                    <a:pt x="5" y="93"/>
                  </a:cubicBezTo>
                  <a:cubicBezTo>
                    <a:pt x="6" y="85"/>
                    <a:pt x="4" y="74"/>
                    <a:pt x="11" y="71"/>
                  </a:cubicBezTo>
                  <a:cubicBezTo>
                    <a:pt x="17" y="69"/>
                    <a:pt x="18" y="82"/>
                    <a:pt x="22" y="87"/>
                  </a:cubicBezTo>
                  <a:cubicBezTo>
                    <a:pt x="31" y="135"/>
                    <a:pt x="33" y="183"/>
                    <a:pt x="44" y="231"/>
                  </a:cubicBezTo>
                  <a:cubicBezTo>
                    <a:pt x="48" y="224"/>
                    <a:pt x="51" y="202"/>
                    <a:pt x="55" y="209"/>
                  </a:cubicBezTo>
                  <a:cubicBezTo>
                    <a:pt x="68" y="232"/>
                    <a:pt x="52" y="301"/>
                    <a:pt x="66" y="226"/>
                  </a:cubicBezTo>
                  <a:cubicBezTo>
                    <a:pt x="71" y="157"/>
                    <a:pt x="66" y="82"/>
                    <a:pt x="83" y="15"/>
                  </a:cubicBezTo>
                  <a:cubicBezTo>
                    <a:pt x="86" y="62"/>
                    <a:pt x="92" y="102"/>
                    <a:pt x="99" y="148"/>
                  </a:cubicBezTo>
                  <a:cubicBezTo>
                    <a:pt x="119" y="116"/>
                    <a:pt x="121" y="85"/>
                    <a:pt x="132" y="49"/>
                  </a:cubicBezTo>
                  <a:cubicBezTo>
                    <a:pt x="143" y="409"/>
                    <a:pt x="149" y="216"/>
                    <a:pt x="155" y="82"/>
                  </a:cubicBezTo>
                  <a:cubicBezTo>
                    <a:pt x="162" y="126"/>
                    <a:pt x="163" y="171"/>
                    <a:pt x="171" y="215"/>
                  </a:cubicBezTo>
                  <a:cubicBezTo>
                    <a:pt x="175" y="184"/>
                    <a:pt x="169" y="150"/>
                    <a:pt x="182" y="121"/>
                  </a:cubicBezTo>
                  <a:cubicBezTo>
                    <a:pt x="189" y="104"/>
                    <a:pt x="185" y="158"/>
                    <a:pt x="188" y="176"/>
                  </a:cubicBezTo>
                  <a:cubicBezTo>
                    <a:pt x="193" y="209"/>
                    <a:pt x="203" y="243"/>
                    <a:pt x="210" y="276"/>
                  </a:cubicBezTo>
                  <a:cubicBezTo>
                    <a:pt x="212" y="209"/>
                    <a:pt x="212" y="143"/>
                    <a:pt x="216" y="76"/>
                  </a:cubicBezTo>
                  <a:cubicBezTo>
                    <a:pt x="217" y="67"/>
                    <a:pt x="219" y="95"/>
                    <a:pt x="221" y="104"/>
                  </a:cubicBezTo>
                  <a:cubicBezTo>
                    <a:pt x="223" y="113"/>
                    <a:pt x="225" y="123"/>
                    <a:pt x="227" y="132"/>
                  </a:cubicBezTo>
                  <a:cubicBezTo>
                    <a:pt x="234" y="173"/>
                    <a:pt x="235" y="214"/>
                    <a:pt x="249" y="254"/>
                  </a:cubicBezTo>
                  <a:cubicBezTo>
                    <a:pt x="329" y="199"/>
                    <a:pt x="254" y="257"/>
                    <a:pt x="276" y="15"/>
                  </a:cubicBezTo>
                  <a:cubicBezTo>
                    <a:pt x="277" y="0"/>
                    <a:pt x="280" y="45"/>
                    <a:pt x="282" y="60"/>
                  </a:cubicBezTo>
                  <a:cubicBezTo>
                    <a:pt x="284" y="71"/>
                    <a:pt x="287" y="82"/>
                    <a:pt x="288" y="93"/>
                  </a:cubicBezTo>
                  <a:cubicBezTo>
                    <a:pt x="294" y="136"/>
                    <a:pt x="303" y="177"/>
                    <a:pt x="310" y="220"/>
                  </a:cubicBezTo>
                  <a:cubicBezTo>
                    <a:pt x="312" y="180"/>
                    <a:pt x="311" y="139"/>
                    <a:pt x="315" y="99"/>
                  </a:cubicBezTo>
                  <a:cubicBezTo>
                    <a:pt x="316" y="93"/>
                    <a:pt x="319" y="110"/>
                    <a:pt x="321" y="115"/>
                  </a:cubicBezTo>
                  <a:cubicBezTo>
                    <a:pt x="325" y="126"/>
                    <a:pt x="328" y="137"/>
                    <a:pt x="332" y="148"/>
                  </a:cubicBezTo>
                  <a:cubicBezTo>
                    <a:pt x="341" y="175"/>
                    <a:pt x="343" y="203"/>
                    <a:pt x="348" y="231"/>
                  </a:cubicBezTo>
                  <a:cubicBezTo>
                    <a:pt x="350" y="220"/>
                    <a:pt x="353" y="209"/>
                    <a:pt x="354" y="198"/>
                  </a:cubicBezTo>
                  <a:cubicBezTo>
                    <a:pt x="357" y="170"/>
                    <a:pt x="355" y="142"/>
                    <a:pt x="360" y="115"/>
                  </a:cubicBezTo>
                  <a:cubicBezTo>
                    <a:pt x="361" y="108"/>
                    <a:pt x="363" y="130"/>
                    <a:pt x="365" y="137"/>
                  </a:cubicBezTo>
                  <a:cubicBezTo>
                    <a:pt x="381" y="192"/>
                    <a:pt x="361" y="109"/>
                    <a:pt x="376" y="176"/>
                  </a:cubicBezTo>
                  <a:cubicBezTo>
                    <a:pt x="378" y="132"/>
                    <a:pt x="375" y="87"/>
                    <a:pt x="382" y="43"/>
                  </a:cubicBezTo>
                  <a:cubicBezTo>
                    <a:pt x="383" y="35"/>
                    <a:pt x="391" y="57"/>
                    <a:pt x="393" y="65"/>
                  </a:cubicBezTo>
                  <a:cubicBezTo>
                    <a:pt x="401" y="102"/>
                    <a:pt x="402" y="139"/>
                    <a:pt x="409" y="176"/>
                  </a:cubicBezTo>
                  <a:cubicBezTo>
                    <a:pt x="411" y="134"/>
                    <a:pt x="407" y="91"/>
                    <a:pt x="415" y="49"/>
                  </a:cubicBezTo>
                  <a:cubicBezTo>
                    <a:pt x="416" y="43"/>
                    <a:pt x="428" y="49"/>
                    <a:pt x="432" y="54"/>
                  </a:cubicBezTo>
                  <a:cubicBezTo>
                    <a:pt x="444" y="69"/>
                    <a:pt x="443" y="91"/>
                    <a:pt x="448" y="110"/>
                  </a:cubicBezTo>
                  <a:cubicBezTo>
                    <a:pt x="459" y="148"/>
                    <a:pt x="468" y="187"/>
                    <a:pt x="476" y="226"/>
                  </a:cubicBezTo>
                  <a:cubicBezTo>
                    <a:pt x="481" y="252"/>
                    <a:pt x="492" y="303"/>
                    <a:pt x="492" y="303"/>
                  </a:cubicBezTo>
                  <a:cubicBezTo>
                    <a:pt x="494" y="222"/>
                    <a:pt x="493" y="141"/>
                    <a:pt x="498" y="60"/>
                  </a:cubicBezTo>
                  <a:cubicBezTo>
                    <a:pt x="499" y="47"/>
                    <a:pt x="509" y="21"/>
                    <a:pt x="509" y="21"/>
                  </a:cubicBezTo>
                  <a:cubicBezTo>
                    <a:pt x="515" y="23"/>
                    <a:pt x="522" y="22"/>
                    <a:pt x="526" y="27"/>
                  </a:cubicBezTo>
                  <a:cubicBezTo>
                    <a:pt x="540" y="45"/>
                    <a:pt x="550" y="163"/>
                    <a:pt x="559" y="198"/>
                  </a:cubicBezTo>
                  <a:cubicBezTo>
                    <a:pt x="567" y="279"/>
                    <a:pt x="572" y="245"/>
                    <a:pt x="581" y="204"/>
                  </a:cubicBezTo>
                  <a:cubicBezTo>
                    <a:pt x="590" y="54"/>
                    <a:pt x="583" y="96"/>
                    <a:pt x="603" y="159"/>
                  </a:cubicBezTo>
                  <a:cubicBezTo>
                    <a:pt x="609" y="134"/>
                    <a:pt x="601" y="105"/>
                    <a:pt x="614" y="82"/>
                  </a:cubicBezTo>
                  <a:cubicBezTo>
                    <a:pt x="616" y="78"/>
                    <a:pt x="630" y="119"/>
                    <a:pt x="631" y="121"/>
                  </a:cubicBezTo>
                  <a:cubicBezTo>
                    <a:pt x="638" y="142"/>
                    <a:pt x="646" y="147"/>
                    <a:pt x="664" y="159"/>
                  </a:cubicBezTo>
                  <a:cubicBezTo>
                    <a:pt x="666" y="144"/>
                    <a:pt x="663" y="128"/>
                    <a:pt x="670" y="115"/>
                  </a:cubicBezTo>
                  <a:cubicBezTo>
                    <a:pt x="673" y="110"/>
                    <a:pt x="682" y="117"/>
                    <a:pt x="686" y="121"/>
                  </a:cubicBezTo>
                  <a:cubicBezTo>
                    <a:pt x="692" y="128"/>
                    <a:pt x="698" y="153"/>
                    <a:pt x="708" y="159"/>
                  </a:cubicBezTo>
                  <a:cubicBezTo>
                    <a:pt x="718" y="165"/>
                    <a:pt x="742" y="171"/>
                    <a:pt x="742" y="171"/>
                  </a:cubicBezTo>
                  <a:cubicBezTo>
                    <a:pt x="755" y="190"/>
                    <a:pt x="750" y="193"/>
                    <a:pt x="758" y="17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 rot="10648433">
              <a:off x="1939925" y="914400"/>
              <a:ext cx="391795" cy="648970"/>
            </a:xfrm>
            <a:custGeom>
              <a:avLst/>
              <a:gdLst/>
              <a:ahLst/>
              <a:cxnLst>
                <a:cxn ang="0">
                  <a:pos x="0" y="159"/>
                </a:cxn>
                <a:cxn ang="0">
                  <a:pos x="5" y="93"/>
                </a:cxn>
                <a:cxn ang="0">
                  <a:pos x="11" y="71"/>
                </a:cxn>
                <a:cxn ang="0">
                  <a:pos x="22" y="87"/>
                </a:cxn>
                <a:cxn ang="0">
                  <a:pos x="44" y="231"/>
                </a:cxn>
                <a:cxn ang="0">
                  <a:pos x="55" y="209"/>
                </a:cxn>
                <a:cxn ang="0">
                  <a:pos x="66" y="226"/>
                </a:cxn>
                <a:cxn ang="0">
                  <a:pos x="83" y="15"/>
                </a:cxn>
                <a:cxn ang="0">
                  <a:pos x="99" y="148"/>
                </a:cxn>
                <a:cxn ang="0">
                  <a:pos x="132" y="49"/>
                </a:cxn>
                <a:cxn ang="0">
                  <a:pos x="155" y="82"/>
                </a:cxn>
                <a:cxn ang="0">
                  <a:pos x="171" y="215"/>
                </a:cxn>
                <a:cxn ang="0">
                  <a:pos x="182" y="121"/>
                </a:cxn>
                <a:cxn ang="0">
                  <a:pos x="188" y="176"/>
                </a:cxn>
                <a:cxn ang="0">
                  <a:pos x="210" y="276"/>
                </a:cxn>
                <a:cxn ang="0">
                  <a:pos x="216" y="76"/>
                </a:cxn>
                <a:cxn ang="0">
                  <a:pos x="221" y="104"/>
                </a:cxn>
                <a:cxn ang="0">
                  <a:pos x="227" y="132"/>
                </a:cxn>
                <a:cxn ang="0">
                  <a:pos x="249" y="254"/>
                </a:cxn>
                <a:cxn ang="0">
                  <a:pos x="276" y="15"/>
                </a:cxn>
                <a:cxn ang="0">
                  <a:pos x="282" y="60"/>
                </a:cxn>
                <a:cxn ang="0">
                  <a:pos x="288" y="93"/>
                </a:cxn>
                <a:cxn ang="0">
                  <a:pos x="310" y="220"/>
                </a:cxn>
                <a:cxn ang="0">
                  <a:pos x="315" y="99"/>
                </a:cxn>
                <a:cxn ang="0">
                  <a:pos x="321" y="115"/>
                </a:cxn>
                <a:cxn ang="0">
                  <a:pos x="332" y="148"/>
                </a:cxn>
                <a:cxn ang="0">
                  <a:pos x="348" y="231"/>
                </a:cxn>
                <a:cxn ang="0">
                  <a:pos x="354" y="198"/>
                </a:cxn>
                <a:cxn ang="0">
                  <a:pos x="360" y="115"/>
                </a:cxn>
                <a:cxn ang="0">
                  <a:pos x="365" y="137"/>
                </a:cxn>
                <a:cxn ang="0">
                  <a:pos x="376" y="176"/>
                </a:cxn>
                <a:cxn ang="0">
                  <a:pos x="382" y="43"/>
                </a:cxn>
                <a:cxn ang="0">
                  <a:pos x="393" y="65"/>
                </a:cxn>
                <a:cxn ang="0">
                  <a:pos x="409" y="176"/>
                </a:cxn>
                <a:cxn ang="0">
                  <a:pos x="415" y="49"/>
                </a:cxn>
                <a:cxn ang="0">
                  <a:pos x="432" y="54"/>
                </a:cxn>
                <a:cxn ang="0">
                  <a:pos x="448" y="110"/>
                </a:cxn>
                <a:cxn ang="0">
                  <a:pos x="476" y="226"/>
                </a:cxn>
                <a:cxn ang="0">
                  <a:pos x="492" y="303"/>
                </a:cxn>
                <a:cxn ang="0">
                  <a:pos x="498" y="60"/>
                </a:cxn>
                <a:cxn ang="0">
                  <a:pos x="509" y="21"/>
                </a:cxn>
                <a:cxn ang="0">
                  <a:pos x="526" y="27"/>
                </a:cxn>
                <a:cxn ang="0">
                  <a:pos x="559" y="198"/>
                </a:cxn>
                <a:cxn ang="0">
                  <a:pos x="581" y="204"/>
                </a:cxn>
                <a:cxn ang="0">
                  <a:pos x="603" y="159"/>
                </a:cxn>
                <a:cxn ang="0">
                  <a:pos x="614" y="82"/>
                </a:cxn>
                <a:cxn ang="0">
                  <a:pos x="631" y="121"/>
                </a:cxn>
                <a:cxn ang="0">
                  <a:pos x="664" y="159"/>
                </a:cxn>
                <a:cxn ang="0">
                  <a:pos x="670" y="115"/>
                </a:cxn>
                <a:cxn ang="0">
                  <a:pos x="686" y="121"/>
                </a:cxn>
                <a:cxn ang="0">
                  <a:pos x="708" y="159"/>
                </a:cxn>
                <a:cxn ang="0">
                  <a:pos x="742" y="171"/>
                </a:cxn>
                <a:cxn ang="0">
                  <a:pos x="758" y="176"/>
                </a:cxn>
              </a:cxnLst>
              <a:rect l="0" t="0" r="r" b="b"/>
              <a:pathLst>
                <a:path w="758" h="409">
                  <a:moveTo>
                    <a:pt x="0" y="159"/>
                  </a:moveTo>
                  <a:cubicBezTo>
                    <a:pt x="2" y="137"/>
                    <a:pt x="2" y="115"/>
                    <a:pt x="5" y="93"/>
                  </a:cubicBezTo>
                  <a:cubicBezTo>
                    <a:pt x="6" y="85"/>
                    <a:pt x="4" y="74"/>
                    <a:pt x="11" y="71"/>
                  </a:cubicBezTo>
                  <a:cubicBezTo>
                    <a:pt x="17" y="69"/>
                    <a:pt x="18" y="82"/>
                    <a:pt x="22" y="87"/>
                  </a:cubicBezTo>
                  <a:cubicBezTo>
                    <a:pt x="31" y="135"/>
                    <a:pt x="33" y="183"/>
                    <a:pt x="44" y="231"/>
                  </a:cubicBezTo>
                  <a:cubicBezTo>
                    <a:pt x="48" y="224"/>
                    <a:pt x="51" y="202"/>
                    <a:pt x="55" y="209"/>
                  </a:cubicBezTo>
                  <a:cubicBezTo>
                    <a:pt x="68" y="232"/>
                    <a:pt x="52" y="301"/>
                    <a:pt x="66" y="226"/>
                  </a:cubicBezTo>
                  <a:cubicBezTo>
                    <a:pt x="71" y="157"/>
                    <a:pt x="66" y="82"/>
                    <a:pt x="83" y="15"/>
                  </a:cubicBezTo>
                  <a:cubicBezTo>
                    <a:pt x="86" y="62"/>
                    <a:pt x="92" y="102"/>
                    <a:pt x="99" y="148"/>
                  </a:cubicBezTo>
                  <a:cubicBezTo>
                    <a:pt x="119" y="116"/>
                    <a:pt x="121" y="85"/>
                    <a:pt x="132" y="49"/>
                  </a:cubicBezTo>
                  <a:cubicBezTo>
                    <a:pt x="143" y="409"/>
                    <a:pt x="149" y="216"/>
                    <a:pt x="155" y="82"/>
                  </a:cubicBezTo>
                  <a:cubicBezTo>
                    <a:pt x="162" y="126"/>
                    <a:pt x="163" y="171"/>
                    <a:pt x="171" y="215"/>
                  </a:cubicBezTo>
                  <a:cubicBezTo>
                    <a:pt x="175" y="184"/>
                    <a:pt x="169" y="150"/>
                    <a:pt x="182" y="121"/>
                  </a:cubicBezTo>
                  <a:cubicBezTo>
                    <a:pt x="189" y="104"/>
                    <a:pt x="185" y="158"/>
                    <a:pt x="188" y="176"/>
                  </a:cubicBezTo>
                  <a:cubicBezTo>
                    <a:pt x="193" y="209"/>
                    <a:pt x="203" y="243"/>
                    <a:pt x="210" y="276"/>
                  </a:cubicBezTo>
                  <a:cubicBezTo>
                    <a:pt x="212" y="209"/>
                    <a:pt x="212" y="143"/>
                    <a:pt x="216" y="76"/>
                  </a:cubicBezTo>
                  <a:cubicBezTo>
                    <a:pt x="217" y="67"/>
                    <a:pt x="219" y="95"/>
                    <a:pt x="221" y="104"/>
                  </a:cubicBezTo>
                  <a:cubicBezTo>
                    <a:pt x="223" y="113"/>
                    <a:pt x="225" y="123"/>
                    <a:pt x="227" y="132"/>
                  </a:cubicBezTo>
                  <a:cubicBezTo>
                    <a:pt x="234" y="173"/>
                    <a:pt x="235" y="214"/>
                    <a:pt x="249" y="254"/>
                  </a:cubicBezTo>
                  <a:cubicBezTo>
                    <a:pt x="329" y="199"/>
                    <a:pt x="254" y="257"/>
                    <a:pt x="276" y="15"/>
                  </a:cubicBezTo>
                  <a:cubicBezTo>
                    <a:pt x="277" y="0"/>
                    <a:pt x="280" y="45"/>
                    <a:pt x="282" y="60"/>
                  </a:cubicBezTo>
                  <a:cubicBezTo>
                    <a:pt x="284" y="71"/>
                    <a:pt x="287" y="82"/>
                    <a:pt x="288" y="93"/>
                  </a:cubicBezTo>
                  <a:cubicBezTo>
                    <a:pt x="294" y="136"/>
                    <a:pt x="303" y="177"/>
                    <a:pt x="310" y="220"/>
                  </a:cubicBezTo>
                  <a:cubicBezTo>
                    <a:pt x="312" y="180"/>
                    <a:pt x="311" y="139"/>
                    <a:pt x="315" y="99"/>
                  </a:cubicBezTo>
                  <a:cubicBezTo>
                    <a:pt x="316" y="93"/>
                    <a:pt x="319" y="110"/>
                    <a:pt x="321" y="115"/>
                  </a:cubicBezTo>
                  <a:cubicBezTo>
                    <a:pt x="325" y="126"/>
                    <a:pt x="328" y="137"/>
                    <a:pt x="332" y="148"/>
                  </a:cubicBezTo>
                  <a:cubicBezTo>
                    <a:pt x="341" y="175"/>
                    <a:pt x="343" y="203"/>
                    <a:pt x="348" y="231"/>
                  </a:cubicBezTo>
                  <a:cubicBezTo>
                    <a:pt x="350" y="220"/>
                    <a:pt x="353" y="209"/>
                    <a:pt x="354" y="198"/>
                  </a:cubicBezTo>
                  <a:cubicBezTo>
                    <a:pt x="357" y="170"/>
                    <a:pt x="355" y="142"/>
                    <a:pt x="360" y="115"/>
                  </a:cubicBezTo>
                  <a:cubicBezTo>
                    <a:pt x="361" y="108"/>
                    <a:pt x="363" y="130"/>
                    <a:pt x="365" y="137"/>
                  </a:cubicBezTo>
                  <a:cubicBezTo>
                    <a:pt x="381" y="192"/>
                    <a:pt x="361" y="109"/>
                    <a:pt x="376" y="176"/>
                  </a:cubicBezTo>
                  <a:cubicBezTo>
                    <a:pt x="378" y="132"/>
                    <a:pt x="375" y="87"/>
                    <a:pt x="382" y="43"/>
                  </a:cubicBezTo>
                  <a:cubicBezTo>
                    <a:pt x="383" y="35"/>
                    <a:pt x="391" y="57"/>
                    <a:pt x="393" y="65"/>
                  </a:cubicBezTo>
                  <a:cubicBezTo>
                    <a:pt x="401" y="102"/>
                    <a:pt x="402" y="139"/>
                    <a:pt x="409" y="176"/>
                  </a:cubicBezTo>
                  <a:cubicBezTo>
                    <a:pt x="411" y="134"/>
                    <a:pt x="407" y="91"/>
                    <a:pt x="415" y="49"/>
                  </a:cubicBezTo>
                  <a:cubicBezTo>
                    <a:pt x="416" y="43"/>
                    <a:pt x="428" y="49"/>
                    <a:pt x="432" y="54"/>
                  </a:cubicBezTo>
                  <a:cubicBezTo>
                    <a:pt x="444" y="69"/>
                    <a:pt x="443" y="91"/>
                    <a:pt x="448" y="110"/>
                  </a:cubicBezTo>
                  <a:cubicBezTo>
                    <a:pt x="459" y="148"/>
                    <a:pt x="468" y="187"/>
                    <a:pt x="476" y="226"/>
                  </a:cubicBezTo>
                  <a:cubicBezTo>
                    <a:pt x="481" y="252"/>
                    <a:pt x="492" y="303"/>
                    <a:pt x="492" y="303"/>
                  </a:cubicBezTo>
                  <a:cubicBezTo>
                    <a:pt x="494" y="222"/>
                    <a:pt x="493" y="141"/>
                    <a:pt x="498" y="60"/>
                  </a:cubicBezTo>
                  <a:cubicBezTo>
                    <a:pt x="499" y="47"/>
                    <a:pt x="509" y="21"/>
                    <a:pt x="509" y="21"/>
                  </a:cubicBezTo>
                  <a:cubicBezTo>
                    <a:pt x="515" y="23"/>
                    <a:pt x="522" y="22"/>
                    <a:pt x="526" y="27"/>
                  </a:cubicBezTo>
                  <a:cubicBezTo>
                    <a:pt x="540" y="45"/>
                    <a:pt x="550" y="163"/>
                    <a:pt x="559" y="198"/>
                  </a:cubicBezTo>
                  <a:cubicBezTo>
                    <a:pt x="567" y="279"/>
                    <a:pt x="572" y="245"/>
                    <a:pt x="581" y="204"/>
                  </a:cubicBezTo>
                  <a:cubicBezTo>
                    <a:pt x="590" y="54"/>
                    <a:pt x="583" y="96"/>
                    <a:pt x="603" y="159"/>
                  </a:cubicBezTo>
                  <a:cubicBezTo>
                    <a:pt x="609" y="134"/>
                    <a:pt x="601" y="105"/>
                    <a:pt x="614" y="82"/>
                  </a:cubicBezTo>
                  <a:cubicBezTo>
                    <a:pt x="616" y="78"/>
                    <a:pt x="630" y="119"/>
                    <a:pt x="631" y="121"/>
                  </a:cubicBezTo>
                  <a:cubicBezTo>
                    <a:pt x="638" y="142"/>
                    <a:pt x="646" y="147"/>
                    <a:pt x="664" y="159"/>
                  </a:cubicBezTo>
                  <a:cubicBezTo>
                    <a:pt x="666" y="144"/>
                    <a:pt x="663" y="128"/>
                    <a:pt x="670" y="115"/>
                  </a:cubicBezTo>
                  <a:cubicBezTo>
                    <a:pt x="673" y="110"/>
                    <a:pt x="682" y="117"/>
                    <a:pt x="686" y="121"/>
                  </a:cubicBezTo>
                  <a:cubicBezTo>
                    <a:pt x="692" y="128"/>
                    <a:pt x="698" y="153"/>
                    <a:pt x="708" y="159"/>
                  </a:cubicBezTo>
                  <a:cubicBezTo>
                    <a:pt x="718" y="165"/>
                    <a:pt x="742" y="171"/>
                    <a:pt x="742" y="171"/>
                  </a:cubicBezTo>
                  <a:cubicBezTo>
                    <a:pt x="755" y="190"/>
                    <a:pt x="750" y="193"/>
                    <a:pt x="758" y="17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" name="Group 10"/>
            <p:cNvGrpSpPr>
              <a:grpSpLocks/>
            </p:cNvGrpSpPr>
            <p:nvPr/>
          </p:nvGrpSpPr>
          <p:grpSpPr bwMode="auto">
            <a:xfrm rot="16200000">
              <a:off x="-517524" y="801273"/>
              <a:ext cx="1401444" cy="366395"/>
              <a:chOff x="1701006" y="1945481"/>
              <a:chExt cx="1450" cy="736"/>
            </a:xfrm>
          </p:grpSpPr>
          <p:pic>
            <p:nvPicPr>
              <p:cNvPr id="24" name="Picture 1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01006" y="1945481"/>
                <a:ext cx="730" cy="730"/>
              </a:xfrm>
              <a:prstGeom prst="rect">
                <a:avLst/>
              </a:prstGeom>
              <a:noFill/>
            </p:spPr>
          </p:pic>
          <p:pic>
            <p:nvPicPr>
              <p:cNvPr id="25" name="Picture 1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01361" y="1945481"/>
                <a:ext cx="730" cy="730"/>
              </a:xfrm>
              <a:prstGeom prst="rect">
                <a:avLst/>
              </a:prstGeom>
              <a:noFill/>
            </p:spPr>
          </p:pic>
          <p:pic>
            <p:nvPicPr>
              <p:cNvPr id="26" name="Picture 1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01726" y="1945487"/>
                <a:ext cx="730" cy="730"/>
              </a:xfrm>
              <a:prstGeom prst="rect">
                <a:avLst/>
              </a:prstGeom>
              <a:noFill/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délník 14"/>
              <p:cNvSpPr/>
              <p:nvPr/>
            </p:nvSpPr>
            <p:spPr>
              <a:xfrm>
                <a:off x="-107529" y="2994177"/>
                <a:ext cx="29755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∆</m:t>
                      </m:r>
                      <m:r>
                        <a:rPr lang="en-US" i="1" smtClean="0">
                          <a:latin typeface="Cambria Math"/>
                        </a:rPr>
                        <m:t>𝐺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=−</m:t>
                      </m:r>
                      <m:r>
                        <a:rPr lang="en-US" i="1">
                          <a:latin typeface="Cambria Math"/>
                        </a:rPr>
                        <m:t>𝑅𝑇𝑙𝑛𝑃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</a:rPr>
                        <m:t>𝑈</m:t>
                      </m:r>
                      <m:r>
                        <a:rPr lang="en-US" i="1">
                          <a:latin typeface="Cambria Math"/>
                        </a:rPr>
                        <m:t>(</m:t>
                      </m:r>
                      <m:r>
                        <a:rPr lang="en-US" i="1">
                          <a:latin typeface="Cambria Math"/>
                        </a:rPr>
                        <m:t>𝑧</m:t>
                      </m:r>
                      <m:r>
                        <a:rPr lang="en-US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Obdélník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7529" y="2994177"/>
                <a:ext cx="2975558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Obdélník 32"/>
              <p:cNvSpPr/>
              <p:nvPr/>
            </p:nvSpPr>
            <p:spPr>
              <a:xfrm>
                <a:off x="2081071" y="3348954"/>
                <a:ext cx="3066993" cy="6869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∆</m:t>
                      </m:r>
                      <m:r>
                        <a:rPr lang="en-US" i="1">
                          <a:latin typeface="Cambria Math"/>
                        </a:rPr>
                        <m:t>𝐺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=−</m:t>
                      </m:r>
                      <m:nary>
                        <m:naryPr>
                          <m:limLoc m:val="subSup"/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/>
                            </a:rPr>
                            <m:t>𝑜𝑢𝑡𝑠𝑖𝑑𝑒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𝑧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𝐹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𝑧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´)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𝑑𝑧</m:t>
                          </m:r>
                          <m:r>
                            <a:rPr lang="en-US" i="1">
                              <a:latin typeface="Cambria Math"/>
                            </a:rPr>
                            <m:t>´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Obdélník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1071" y="3348954"/>
                <a:ext cx="3066993" cy="68691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ovéPole 33"/>
          <p:cNvSpPr txBox="1"/>
          <p:nvPr/>
        </p:nvSpPr>
        <p:spPr>
          <a:xfrm>
            <a:off x="4387249" y="5336240"/>
            <a:ext cx="40795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Konvergence závisí na startovní struktuře</a:t>
            </a:r>
            <a:endParaRPr lang="cs-CZ" dirty="0"/>
          </a:p>
          <a:p>
            <a:r>
              <a:rPr lang="cs-CZ" dirty="0" smtClean="0"/>
              <a:t>Z-</a:t>
            </a:r>
            <a:r>
              <a:rPr lang="cs-CZ" dirty="0" err="1" smtClean="0"/>
              <a:t>constraint</a:t>
            </a:r>
            <a:r>
              <a:rPr lang="cs-CZ" dirty="0" smtClean="0"/>
              <a:t> </a:t>
            </a:r>
            <a:r>
              <a:rPr lang="en-US" dirty="0" smtClean="0"/>
              <a:t>method</a:t>
            </a:r>
            <a:r>
              <a:rPr lang="cs-CZ" dirty="0" smtClean="0"/>
              <a:t> konverguje rychleji </a:t>
            </a:r>
            <a:br>
              <a:rPr lang="cs-CZ" dirty="0" smtClean="0"/>
            </a:br>
            <a:r>
              <a:rPr lang="cs-CZ" dirty="0" smtClean="0"/>
              <a:t>(ale pořád ve desítkách </a:t>
            </a:r>
            <a:r>
              <a:rPr lang="cs-CZ" dirty="0" err="1" smtClean="0"/>
              <a:t>ns</a:t>
            </a:r>
            <a:r>
              <a:rPr lang="cs-CZ" dirty="0" smtClean="0"/>
              <a:t>! X počet oken )</a:t>
            </a:r>
            <a:endParaRPr lang="en-US" dirty="0"/>
          </a:p>
        </p:txBody>
      </p:sp>
      <p:pic>
        <p:nvPicPr>
          <p:cNvPr id="35" name="Picture 2" descr="Coumarin acsv.sv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567" y="1386046"/>
            <a:ext cx="1560488" cy="88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13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COSMOmic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9512" y="1146412"/>
            <a:ext cx="4536504" cy="4979751"/>
          </a:xfrm>
        </p:spPr>
        <p:txBody>
          <a:bodyPr>
            <a:normAutofit/>
          </a:bodyPr>
          <a:lstStyle/>
          <a:p>
            <a:r>
              <a:rPr lang="en-US" dirty="0"/>
              <a:t>COSMO – Conductor-like Screening Model</a:t>
            </a:r>
          </a:p>
          <a:p>
            <a:r>
              <a:rPr lang="cs-CZ" dirty="0" smtClean="0"/>
              <a:t>„</a:t>
            </a:r>
            <a:r>
              <a:rPr lang="en-US" dirty="0" err="1" smtClean="0"/>
              <a:t>Indu</a:t>
            </a:r>
            <a:r>
              <a:rPr lang="cs-CZ" dirty="0" smtClean="0"/>
              <a:t>kovaný</a:t>
            </a:r>
            <a:r>
              <a:rPr lang="en-US" dirty="0" smtClean="0"/>
              <a:t>“ </a:t>
            </a:r>
            <a:r>
              <a:rPr lang="cs-CZ" dirty="0" smtClean="0"/>
              <a:t>náboj na povrchu molekuly</a:t>
            </a:r>
            <a:endParaRPr lang="en-US" dirty="0"/>
          </a:p>
          <a:p>
            <a:pPr lvl="1"/>
            <a:r>
              <a:rPr lang="cs-CZ" dirty="0"/>
              <a:t>sigma profile</a:t>
            </a:r>
          </a:p>
          <a:p>
            <a:r>
              <a:rPr lang="cs-CZ" dirty="0" smtClean="0"/>
              <a:t>Chemický potenciál </a:t>
            </a:r>
            <a:endParaRPr lang="cs-CZ" dirty="0"/>
          </a:p>
          <a:p>
            <a:pPr lvl="1"/>
            <a:r>
              <a:rPr lang="cs-CZ" dirty="0" smtClean="0"/>
              <a:t>Podle komplementarity </a:t>
            </a:r>
            <a:r>
              <a:rPr lang="cs-CZ" dirty="0"/>
              <a:t>sigma </a:t>
            </a:r>
            <a:r>
              <a:rPr lang="cs-CZ" dirty="0" smtClean="0"/>
              <a:t>profilů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327722"/>
          </a:xfrm>
        </p:spPr>
        <p:txBody>
          <a:bodyPr>
            <a:normAutofit/>
          </a:bodyPr>
          <a:lstStyle/>
          <a:p>
            <a:r>
              <a:rPr lang="cs-CZ" dirty="0" smtClean="0"/>
              <a:t>Struktura membrány – vrstvy = individuální kapalné fáze</a:t>
            </a:r>
            <a:endParaRPr lang="en-US" dirty="0" smtClean="0"/>
          </a:p>
          <a:p>
            <a:r>
              <a:rPr lang="cs-CZ" dirty="0" smtClean="0"/>
              <a:t>DFT BP</a:t>
            </a:r>
            <a:r>
              <a:rPr lang="en-US" dirty="0" smtClean="0"/>
              <a:t>/TZVP</a:t>
            </a:r>
            <a:r>
              <a:rPr lang="cs-CZ" dirty="0" smtClean="0"/>
              <a:t>D</a:t>
            </a:r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58"/>
          <a:stretch/>
        </p:blipFill>
        <p:spPr>
          <a:xfrm flipV="1">
            <a:off x="3491880" y="2955893"/>
            <a:ext cx="1801707" cy="297423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8" t="7798" r="20702" b="4626"/>
          <a:stretch/>
        </p:blipFill>
        <p:spPr>
          <a:xfrm>
            <a:off x="4892901" y="2996952"/>
            <a:ext cx="3423515" cy="316748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87" y="4725144"/>
            <a:ext cx="2559105" cy="117030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511" y="6255493"/>
            <a:ext cx="7968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Klamt</a:t>
            </a:r>
            <a:r>
              <a:rPr lang="cs-CZ" dirty="0" smtClean="0"/>
              <a:t> </a:t>
            </a:r>
            <a:r>
              <a:rPr lang="cs-CZ" dirty="0"/>
              <a:t>A </a:t>
            </a:r>
            <a:r>
              <a:rPr lang="cs-CZ" i="1" dirty="0" err="1" smtClean="0"/>
              <a:t>Wiley</a:t>
            </a:r>
            <a:r>
              <a:rPr lang="cs-CZ" i="1" dirty="0" smtClean="0"/>
              <a:t> </a:t>
            </a:r>
            <a:r>
              <a:rPr lang="cs-CZ" i="1" dirty="0" err="1"/>
              <a:t>Interdiscip</a:t>
            </a:r>
            <a:r>
              <a:rPr lang="cs-CZ" i="1" dirty="0"/>
              <a:t> </a:t>
            </a:r>
            <a:r>
              <a:rPr lang="cs-CZ" i="1" dirty="0" err="1"/>
              <a:t>Rev</a:t>
            </a:r>
            <a:r>
              <a:rPr lang="cs-CZ" i="1" dirty="0"/>
              <a:t> </a:t>
            </a:r>
            <a:r>
              <a:rPr lang="cs-CZ" i="1" dirty="0" err="1"/>
              <a:t>Comput</a:t>
            </a:r>
            <a:r>
              <a:rPr lang="cs-CZ" i="1" dirty="0"/>
              <a:t> Mol </a:t>
            </a:r>
            <a:r>
              <a:rPr lang="cs-CZ" i="1" dirty="0" err="1"/>
              <a:t>Sci</a:t>
            </a:r>
            <a:r>
              <a:rPr lang="cs-CZ" dirty="0"/>
              <a:t> </a:t>
            </a:r>
            <a:r>
              <a:rPr lang="en-US" dirty="0" smtClean="0"/>
              <a:t>(</a:t>
            </a:r>
            <a:r>
              <a:rPr lang="cs-CZ" dirty="0" smtClean="0"/>
              <a:t>2011</a:t>
            </a:r>
            <a:r>
              <a:rPr lang="en-US" dirty="0" smtClean="0"/>
              <a:t>)</a:t>
            </a:r>
            <a:r>
              <a:rPr lang="cs-CZ" dirty="0" smtClean="0"/>
              <a:t> 1</a:t>
            </a:r>
            <a:r>
              <a:rPr lang="cs-CZ" dirty="0"/>
              <a:t>: 699–709. </a:t>
            </a:r>
          </a:p>
          <a:p>
            <a:r>
              <a:rPr lang="cs-CZ" dirty="0" err="1" smtClean="0"/>
              <a:t>Klamt</a:t>
            </a:r>
            <a:r>
              <a:rPr lang="cs-CZ" dirty="0" smtClean="0"/>
              <a:t> </a:t>
            </a:r>
            <a:r>
              <a:rPr lang="cs-CZ" dirty="0"/>
              <a:t>A, </a:t>
            </a:r>
            <a:r>
              <a:rPr lang="cs-CZ" dirty="0" err="1"/>
              <a:t>Huniar</a:t>
            </a:r>
            <a:r>
              <a:rPr lang="cs-CZ" dirty="0"/>
              <a:t> U, </a:t>
            </a:r>
            <a:r>
              <a:rPr lang="cs-CZ" dirty="0" err="1"/>
              <a:t>Spycher</a:t>
            </a:r>
            <a:r>
              <a:rPr lang="cs-CZ" dirty="0"/>
              <a:t> S, </a:t>
            </a:r>
            <a:r>
              <a:rPr lang="cs-CZ" dirty="0" err="1"/>
              <a:t>Keldenich</a:t>
            </a:r>
            <a:r>
              <a:rPr lang="cs-CZ" dirty="0"/>
              <a:t> </a:t>
            </a:r>
            <a:r>
              <a:rPr lang="cs-CZ" dirty="0" smtClean="0"/>
              <a:t>J</a:t>
            </a:r>
            <a:r>
              <a:rPr lang="en-US" dirty="0" smtClean="0"/>
              <a:t>.</a:t>
            </a:r>
            <a:r>
              <a:rPr lang="cs-CZ" dirty="0" smtClean="0"/>
              <a:t> </a:t>
            </a:r>
            <a:r>
              <a:rPr lang="cs-CZ" i="1" dirty="0" smtClean="0"/>
              <a:t>J </a:t>
            </a:r>
            <a:r>
              <a:rPr lang="cs-CZ" i="1" dirty="0" err="1"/>
              <a:t>Phys</a:t>
            </a:r>
            <a:r>
              <a:rPr lang="cs-CZ" i="1" dirty="0"/>
              <a:t> </a:t>
            </a:r>
            <a:r>
              <a:rPr lang="cs-CZ" i="1" dirty="0" err="1"/>
              <a:t>Chem</a:t>
            </a:r>
            <a:r>
              <a:rPr lang="cs-CZ" i="1" dirty="0"/>
              <a:t> B</a:t>
            </a:r>
            <a:r>
              <a:rPr lang="cs-CZ" dirty="0"/>
              <a:t> (2008) </a:t>
            </a:r>
            <a:r>
              <a:rPr lang="cs-CZ" dirty="0" smtClean="0"/>
              <a:t>112</a:t>
            </a:r>
            <a:r>
              <a:rPr lang="cs-CZ" dirty="0"/>
              <a:t>: 12148–12157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713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15"/>
    </mc:Choice>
    <mc:Fallback xmlns="">
      <p:transition spd="slow" advTm="69515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_svetla (2)">
  <a:themeElements>
    <a:clrScheme name="EN_svetl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_svetl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874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874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N_svetl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_svetl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_svetl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_svetl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_svetl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_svetl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_svetl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_svetl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_svetl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_svetl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_svetl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_svetl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13573</TotalTime>
  <Words>1826</Words>
  <Application>Microsoft Office PowerPoint</Application>
  <PresentationFormat>Předvádění na obrazovce (4:3)</PresentationFormat>
  <Paragraphs>296</Paragraphs>
  <Slides>28</Slides>
  <Notes>11</Notes>
  <HiddenSlides>0</HiddenSlides>
  <MMClips>1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28</vt:i4>
      </vt:variant>
    </vt:vector>
  </HeadingPairs>
  <TitlesOfParts>
    <vt:vector size="30" baseType="lpstr">
      <vt:lpstr>Motiv systému Office</vt:lpstr>
      <vt:lpstr>EN_svetla (2)</vt:lpstr>
      <vt:lpstr>Léčiva na biologických membránách pohledem výpočetní chemie</vt:lpstr>
      <vt:lpstr>Biologické membrány</vt:lpstr>
      <vt:lpstr>Lipidy</vt:lpstr>
      <vt:lpstr>Nízkomolekulární látky na membránách</vt:lpstr>
      <vt:lpstr>Průchod kumarinu přes DOPC</vt:lpstr>
      <vt:lpstr>Penetrace a Afinita</vt:lpstr>
      <vt:lpstr>Výpočet profilu volné energie (FEP)</vt:lpstr>
      <vt:lpstr>MD konvergence FEP</vt:lpstr>
      <vt:lpstr>COSMOmic</vt:lpstr>
      <vt:lpstr>COSMOmic vs MD - FEP</vt:lpstr>
      <vt:lpstr>COSMOmic vs MD - bariéry</vt:lpstr>
      <vt:lpstr>Srovnání s logPow </vt:lpstr>
      <vt:lpstr>Silové pole pro lipidy</vt:lpstr>
      <vt:lpstr>Metabolismus léčiv - Cytochromy P450</vt:lpstr>
      <vt:lpstr>Pozice látek na membráně</vt:lpstr>
      <vt:lpstr>Využití afinity - Antioxidanty</vt:lpstr>
      <vt:lpstr>Fluidní a gelové membrány</vt:lpstr>
      <vt:lpstr>Volné simulace u gelové fáze</vt:lpstr>
      <vt:lpstr>Profil volné energie u gelové fáze</vt:lpstr>
      <vt:lpstr>Příklad: Permeabilita u membrán kůže</vt:lpstr>
      <vt:lpstr>Závěr</vt:lpstr>
      <vt:lpstr>Poděkování</vt:lpstr>
      <vt:lpstr>Děkuji Vám za pozornost</vt:lpstr>
      <vt:lpstr>Additional STUFF</vt:lpstr>
      <vt:lpstr>Rozpouštění membrán </vt:lpstr>
      <vt:lpstr>Cholesterol</vt:lpstr>
      <vt:lpstr>Vliv cholesterolu II</vt:lpstr>
      <vt:lpstr>Interface Dehydration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Marketa</dc:creator>
  <cp:lastModifiedBy>berka</cp:lastModifiedBy>
  <cp:revision>357</cp:revision>
  <dcterms:created xsi:type="dcterms:W3CDTF">2012-10-01T07:07:08Z</dcterms:created>
  <dcterms:modified xsi:type="dcterms:W3CDTF">2016-06-14T07:41:55Z</dcterms:modified>
</cp:coreProperties>
</file>