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146" r:id="rId1"/>
  </p:sldMasterIdLst>
  <p:notesMasterIdLst>
    <p:notesMasterId r:id="rId18"/>
  </p:notesMasterIdLst>
  <p:sldIdLst>
    <p:sldId id="256" r:id="rId2"/>
    <p:sldId id="306" r:id="rId3"/>
    <p:sldId id="318" r:id="rId4"/>
    <p:sldId id="307" r:id="rId5"/>
    <p:sldId id="309" r:id="rId6"/>
    <p:sldId id="311" r:id="rId7"/>
    <p:sldId id="312" r:id="rId8"/>
    <p:sldId id="313" r:id="rId9"/>
    <p:sldId id="308" r:id="rId10"/>
    <p:sldId id="314" r:id="rId11"/>
    <p:sldId id="317" r:id="rId12"/>
    <p:sldId id="315" r:id="rId13"/>
    <p:sldId id="316" r:id="rId14"/>
    <p:sldId id="319" r:id="rId15"/>
    <p:sldId id="304"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Hoksza" initials="DH" lastIdx="1" clrIdx="0">
    <p:extLst>
      <p:ext uri="{19B8F6BF-5375-455C-9EA6-DF929625EA0E}">
        <p15:presenceInfo xmlns:p15="http://schemas.microsoft.com/office/powerpoint/2012/main" userId="David Hoks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C670"/>
    <a:srgbClr val="E6CEA4"/>
    <a:srgbClr val="EFE2B6"/>
    <a:srgbClr val="78CAC5"/>
    <a:srgbClr val="63C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4073" autoAdjust="0"/>
  </p:normalViewPr>
  <p:slideViewPr>
    <p:cSldViewPr snapToGrid="0">
      <p:cViewPr varScale="1">
        <p:scale>
          <a:sx n="99" d="100"/>
          <a:sy n="99" d="100"/>
        </p:scale>
        <p:origin x="306" y="78"/>
      </p:cViewPr>
      <p:guideLst/>
    </p:cSldViewPr>
  </p:slideViewPr>
  <p:outlineViewPr>
    <p:cViewPr>
      <p:scale>
        <a:sx n="33" d="100"/>
        <a:sy n="33" d="100"/>
      </p:scale>
      <p:origin x="0" y="-867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582D5-8FF6-49DB-A4E7-BF287DBECFF4}" type="datetimeFigureOut">
              <a:rPr lang="cs-CZ" smtClean="0"/>
              <a:t>14. 6. 2016</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F765E-A85E-4AA6-BDA3-93AE16536AF8}" type="slidenum">
              <a:rPr lang="cs-CZ" smtClean="0"/>
              <a:t>‹#›</a:t>
            </a:fld>
            <a:endParaRPr lang="cs-CZ"/>
          </a:p>
        </p:txBody>
      </p:sp>
    </p:spTree>
    <p:extLst>
      <p:ext uri="{BB962C8B-B14F-4D97-AF65-F5344CB8AC3E}">
        <p14:creationId xmlns:p14="http://schemas.microsoft.com/office/powerpoint/2010/main" val="197464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1</a:t>
            </a:fld>
            <a:endParaRPr lang="cs-CZ"/>
          </a:p>
        </p:txBody>
      </p:sp>
    </p:spTree>
    <p:extLst>
      <p:ext uri="{BB962C8B-B14F-4D97-AF65-F5344CB8AC3E}">
        <p14:creationId xmlns:p14="http://schemas.microsoft.com/office/powerpoint/2010/main" val="225839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14</a:t>
            </a:fld>
            <a:endParaRPr lang="cs-CZ"/>
          </a:p>
        </p:txBody>
      </p:sp>
    </p:spTree>
    <p:extLst>
      <p:ext uri="{BB962C8B-B14F-4D97-AF65-F5344CB8AC3E}">
        <p14:creationId xmlns:p14="http://schemas.microsoft.com/office/powerpoint/2010/main" val="186839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Stacking interactions determine helical structures, and are responsible for coaxial stacking of helices not con- </a:t>
            </a:r>
            <a:r>
              <a:rPr lang="en-US" dirty="0" err="1" smtClean="0"/>
              <a:t>nected</a:t>
            </a:r>
            <a:r>
              <a:rPr lang="en-US" dirty="0" smtClean="0"/>
              <a:t> linearly. Finally, the folding and dynamics of many structured RNA molecules depends on the presence of ions. Therefore, comparative modeling of RNA 3D structures shares some challenges with protein modeling, but also presents its unique ones</a:t>
            </a:r>
          </a:p>
          <a:p>
            <a:endParaRPr lang="en-US" dirty="0" smtClean="0"/>
          </a:p>
          <a:p>
            <a:r>
              <a:rPr lang="en-US" dirty="0" smtClean="0"/>
              <a:t>ab initio modeling based on biophysical rules, which simulates the folding process in search of the conformation with the minimal free energy. The main problems with this method are the extreme ruggedness of the energy landscape (multiple local minima), the complexity of the function with which to calculate the free energy of the system (high cost of evaluating each conformation), imperfections of the energy function (the calculated energy does not necessarily correspond to the real energy) and the need for huge computational power to sample the con- formational space (due to a large number of degrees of freedom it is not feasible to check all possible conform- </a:t>
            </a:r>
            <a:r>
              <a:rPr lang="en-US" dirty="0" err="1" smtClean="0"/>
              <a:t>ations</a:t>
            </a:r>
            <a:r>
              <a:rPr lang="en-US" dirty="0" smtClean="0"/>
              <a:t>). </a:t>
            </a:r>
            <a:r>
              <a:rPr lang="en-US" baseline="0" dirty="0" smtClean="0"/>
              <a:t>To increase the efficiency of computations, full atom models are sometimes replaced by coarse-grained models, which treat groups of atoms as single interaction centers, so that smaller number of interactions must be evaluated </a:t>
            </a:r>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2</a:t>
            </a:fld>
            <a:endParaRPr lang="cs-CZ"/>
          </a:p>
        </p:txBody>
      </p:sp>
    </p:spTree>
    <p:extLst>
      <p:ext uri="{BB962C8B-B14F-4D97-AF65-F5344CB8AC3E}">
        <p14:creationId xmlns:p14="http://schemas.microsoft.com/office/powerpoint/2010/main" val="35166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http://rnacomposer.ibch.poznan.pl/Home/Help</a:t>
            </a:r>
          </a:p>
          <a:p>
            <a:r>
              <a:rPr lang="en-US" dirty="0" smtClean="0"/>
              <a:t>coarse-grained models, which treat groups of atoms as single interaction centers, so that smaller number of interactions must be evaluated</a:t>
            </a:r>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3</a:t>
            </a:fld>
            <a:endParaRPr lang="cs-CZ"/>
          </a:p>
        </p:txBody>
      </p:sp>
    </p:spTree>
    <p:extLst>
      <p:ext uri="{BB962C8B-B14F-4D97-AF65-F5344CB8AC3E}">
        <p14:creationId xmlns:p14="http://schemas.microsoft.com/office/powerpoint/2010/main" val="277850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4</a:t>
            </a:fld>
            <a:endParaRPr lang="cs-CZ"/>
          </a:p>
        </p:txBody>
      </p:sp>
    </p:spTree>
    <p:extLst>
      <p:ext uri="{BB962C8B-B14F-4D97-AF65-F5344CB8AC3E}">
        <p14:creationId xmlns:p14="http://schemas.microsoft.com/office/powerpoint/2010/main" val="229287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SlidingWindow</a:t>
            </a:r>
            <a:r>
              <a:rPr lang="en-US" sz="1200" b="0" i="0" u="none" strike="noStrike" kern="1200" baseline="0" dirty="0" smtClean="0">
                <a:solidFill>
                  <a:schemeClr val="tx1"/>
                </a:solidFill>
                <a:latin typeface="+mn-lt"/>
                <a:ea typeface="+mn-ea"/>
                <a:cs typeface="+mn-cs"/>
              </a:rPr>
              <a:t>(alignment, </a:t>
            </a:r>
            <a:r>
              <a:rPr lang="en-US" sz="1200" b="0" i="0" u="none" strike="noStrike" kern="1200" baseline="0" dirty="0" err="1" smtClean="0">
                <a:solidFill>
                  <a:schemeClr val="tx1"/>
                </a:solidFill>
                <a:latin typeface="+mn-lt"/>
                <a:ea typeface="+mn-ea"/>
                <a:cs typeface="+mn-cs"/>
              </a:rPr>
              <a:t>windowLength</a:t>
            </a:r>
            <a:r>
              <a:rPr lang="en-US" sz="1200" b="0" i="0" u="none" strike="noStrike" kern="1200" baseline="0" dirty="0" smtClean="0">
                <a:solidFill>
                  <a:schemeClr val="tx1"/>
                </a:solidFill>
                <a:latin typeface="+mn-lt"/>
                <a:ea typeface="+mn-ea"/>
                <a:cs typeface="+mn-cs"/>
              </a:rPr>
              <a:t>=10, </a:t>
            </a:r>
            <a:r>
              <a:rPr lang="en-US" sz="1200" b="0" i="0" u="none" strike="noStrike" kern="1200" baseline="0" dirty="0" err="1" smtClean="0">
                <a:solidFill>
                  <a:schemeClr val="tx1"/>
                </a:solidFill>
                <a:latin typeface="+mn-lt"/>
                <a:ea typeface="+mn-ea"/>
                <a:cs typeface="+mn-cs"/>
              </a:rPr>
              <a:t>minimalLimit</a:t>
            </a:r>
            <a:r>
              <a:rPr lang="en-US" sz="1200" b="0" i="0" u="none" strike="noStrike" kern="1200" baseline="0" dirty="0" smtClean="0">
                <a:solidFill>
                  <a:schemeClr val="tx1"/>
                </a:solidFill>
                <a:latin typeface="+mn-lt"/>
                <a:ea typeface="+mn-ea"/>
                <a:cs typeface="+mn-cs"/>
              </a:rPr>
              <a:t>=5)</a:t>
            </a:r>
          </a:p>
          <a:p>
            <a:r>
              <a:rPr lang="en-US" sz="1200" b="0" i="0" u="none" strike="noStrike" kern="1200" baseline="0" dirty="0" err="1" smtClean="0">
                <a:solidFill>
                  <a:schemeClr val="tx1"/>
                </a:solidFill>
                <a:latin typeface="+mn-lt"/>
                <a:ea typeface="+mn-ea"/>
                <a:cs typeface="+mn-cs"/>
              </a:rPr>
              <a:t>ProcessGaps</a:t>
            </a:r>
            <a:r>
              <a:rPr lang="en-US" sz="1200" b="0" i="0" u="none" strike="noStrike" kern="1200" baseline="0" dirty="0" smtClean="0">
                <a:solidFill>
                  <a:schemeClr val="tx1"/>
                </a:solidFill>
                <a:latin typeface="+mn-lt"/>
                <a:ea typeface="+mn-ea"/>
                <a:cs typeface="+mn-cs"/>
              </a:rPr>
              <a:t>(alignment, cutoff=0.5*length(gap))</a:t>
            </a:r>
          </a:p>
          <a:p>
            <a:r>
              <a:rPr lang="en-US" sz="1200" b="0" i="0" u="none" strike="noStrike" kern="1200" baseline="0" dirty="0" err="1" smtClean="0">
                <a:solidFill>
                  <a:schemeClr val="tx1"/>
                </a:solidFill>
                <a:latin typeface="+mn-lt"/>
                <a:ea typeface="+mn-ea"/>
                <a:cs typeface="+mn-cs"/>
              </a:rPr>
              <a:t>ProcessLongUnconservedParts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conservedParts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ncAvarageLength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minLengthGapLimit</a:t>
            </a:r>
            <a:r>
              <a:rPr lang="en-US" sz="1200" b="0" i="0" u="none" strike="noStrike" kern="1200" baseline="0" dirty="0" smtClean="0">
                <a:solidFill>
                  <a:schemeClr val="tx1"/>
                </a:solidFill>
                <a:latin typeface="+mn-lt"/>
                <a:ea typeface="+mn-ea"/>
                <a:cs typeface="+mn-cs"/>
              </a:rPr>
              <a:t>=5)</a:t>
            </a:r>
          </a:p>
        </p:txBody>
      </p:sp>
      <p:sp>
        <p:nvSpPr>
          <p:cNvPr id="4" name="Slide Number Placeholder 3"/>
          <p:cNvSpPr>
            <a:spLocks noGrp="1"/>
          </p:cNvSpPr>
          <p:nvPr>
            <p:ph type="sldNum" sz="quarter" idx="10"/>
          </p:nvPr>
        </p:nvSpPr>
        <p:spPr/>
        <p:txBody>
          <a:bodyPr/>
          <a:lstStyle/>
          <a:p>
            <a:fld id="{7A5F765E-A85E-4AA6-BDA3-93AE16536AF8}" type="slidenum">
              <a:rPr lang="cs-CZ" smtClean="0"/>
              <a:t>5</a:t>
            </a:fld>
            <a:endParaRPr lang="cs-CZ"/>
          </a:p>
        </p:txBody>
      </p:sp>
    </p:spTree>
    <p:extLst>
      <p:ext uri="{BB962C8B-B14F-4D97-AF65-F5344CB8AC3E}">
        <p14:creationId xmlns:p14="http://schemas.microsoft.com/office/powerpoint/2010/main" val="376911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ProcessLongUnconservedParts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conservedParts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ncAvarageLength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minLengthGapLimit</a:t>
            </a:r>
            <a:r>
              <a:rPr lang="en-US" sz="1200" b="0" i="0" u="none" strike="noStrike" kern="1200" baseline="0" dirty="0" smtClean="0">
                <a:solidFill>
                  <a:schemeClr val="tx1"/>
                </a:solidFill>
                <a:latin typeface="+mn-lt"/>
                <a:ea typeface="+mn-ea"/>
                <a:cs typeface="+mn-cs"/>
              </a:rPr>
              <a:t>=5)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Podµa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testov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publikovaných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autormi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algoritmu</a:t>
            </a:r>
            <a:r>
              <a:rPr lang="en-US" sz="1200" b="0" i="0" u="none" strike="noStrike" kern="1200" baseline="0" dirty="0" smtClean="0">
                <a:solidFill>
                  <a:schemeClr val="tx1"/>
                </a:solidFill>
                <a:latin typeface="+mn-lt"/>
                <a:ea typeface="+mn-ea"/>
                <a:cs typeface="+mn-cs"/>
              </a:rPr>
              <a:t> (Das a </a:t>
            </a:r>
            <a:r>
              <a:rPr lang="en-US" sz="1200" b="0" i="0" u="none" strike="noStrike" kern="1200" baseline="0" dirty="0" err="1" smtClean="0">
                <a:solidFill>
                  <a:schemeClr val="tx1"/>
                </a:solidFill>
                <a:latin typeface="+mn-lt"/>
                <a:ea typeface="+mn-ea"/>
                <a:cs typeface="+mn-cs"/>
              </a:rPr>
              <a:t>kol</a:t>
            </a:r>
            <a:r>
              <a:rPr lang="en-US" sz="1200" b="0" i="0" u="none" strike="noStrike" kern="1200" baseline="0" dirty="0" smtClean="0">
                <a:solidFill>
                  <a:schemeClr val="tx1"/>
                </a:solidFill>
                <a:latin typeface="+mn-lt"/>
                <a:ea typeface="+mn-ea"/>
                <a:cs typeface="+mn-cs"/>
              </a:rPr>
              <a:t>., 2010) toti¾ </a:t>
            </a:r>
            <a:r>
              <a:rPr lang="en-US" sz="1200" b="0" i="0" u="none" strike="noStrike" kern="1200" baseline="0" dirty="0" err="1" smtClean="0">
                <a:solidFill>
                  <a:schemeClr val="tx1"/>
                </a:solidFill>
                <a:latin typeface="+mn-lt"/>
                <a:ea typeface="+mn-ea"/>
                <a:cs typeface="+mn-cs"/>
              </a:rPr>
              <a:t>platí</a:t>
            </a:r>
            <a:r>
              <a:rPr lang="en-US" sz="1200" b="0" i="0" u="none" strike="noStrike" kern="1200" baseline="0" dirty="0" smtClean="0">
                <a:solidFill>
                  <a:schemeClr val="tx1"/>
                </a:solidFill>
                <a:latin typeface="+mn-lt"/>
                <a:ea typeface="+mn-ea"/>
                <a:cs typeface="+mn-cs"/>
              </a:rPr>
              <a:t>, ¾e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predikcii</a:t>
            </a:r>
            <a:r>
              <a:rPr lang="en-US" sz="1200" b="0" i="0" u="none" strike="noStrike" kern="1200" baseline="0" dirty="0" smtClean="0">
                <a:solidFill>
                  <a:schemeClr val="tx1"/>
                </a:solidFill>
                <a:latin typeface="+mn-lt"/>
                <a:ea typeface="+mn-ea"/>
                <a:cs typeface="+mn-cs"/>
              </a:rPr>
              <a:t> ¹trnástich ¹truktúr </a:t>
            </a:r>
            <a:r>
              <a:rPr lang="en-US" sz="1200" b="0" i="0" u="none" strike="noStrike" kern="1200" baseline="0" dirty="0" err="1" smtClean="0">
                <a:solidFill>
                  <a:schemeClr val="tx1"/>
                </a:solidFill>
                <a:latin typeface="+mn-lt"/>
                <a:ea typeface="+mn-ea"/>
                <a:cs typeface="+mn-cs"/>
              </a:rPr>
              <a:t>dlhých</a:t>
            </a:r>
            <a:r>
              <a:rPr lang="en-US" sz="1200" b="0" i="0" u="none" strike="noStrike" kern="1200" baseline="0" dirty="0" smtClean="0">
                <a:solidFill>
                  <a:schemeClr val="tx1"/>
                </a:solidFill>
                <a:latin typeface="+mn-lt"/>
                <a:ea typeface="+mn-ea"/>
                <a:cs typeface="+mn-cs"/>
              </a:rPr>
              <a:t> 6 a¾ 13 </a:t>
            </a:r>
            <a:r>
              <a:rPr lang="en-US" sz="1200" b="0" i="0" u="none" strike="noStrike" kern="1200" baseline="0" dirty="0" err="1" smtClean="0">
                <a:solidFill>
                  <a:schemeClr val="tx1"/>
                </a:solidFill>
                <a:latin typeface="+mn-lt"/>
                <a:ea typeface="+mn-ea"/>
                <a:cs typeface="+mn-cs"/>
              </a:rPr>
              <a:t>nukleotidov</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priemer</a:t>
            </a:r>
            <a:r>
              <a:rPr lang="en-US" sz="1200" b="0" i="0" u="none" strike="noStrike" kern="1200" baseline="0" dirty="0" smtClean="0">
                <a:solidFill>
                  <a:schemeClr val="tx1"/>
                </a:solidFill>
                <a:latin typeface="+mn-lt"/>
                <a:ea typeface="+mn-ea"/>
                <a:cs typeface="+mn-cs"/>
              </a:rPr>
              <a:t> RMSD do 2 A, ale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predikovaní</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jedenástich</a:t>
            </a:r>
            <a:r>
              <a:rPr lang="en-US" sz="1200" b="0" i="0" u="none" strike="noStrike" kern="1200" baseline="0" dirty="0" smtClean="0">
                <a:solidFill>
                  <a:schemeClr val="tx1"/>
                </a:solidFill>
                <a:latin typeface="+mn-lt"/>
                <a:ea typeface="+mn-ea"/>
                <a:cs typeface="+mn-cs"/>
              </a:rPr>
              <a:t> ¹truktúr </a:t>
            </a:r>
            <a:r>
              <a:rPr lang="en-US" sz="1200" b="0" i="0" u="none" strike="noStrike" kern="1200" baseline="0" dirty="0" err="1" smtClean="0">
                <a:solidFill>
                  <a:schemeClr val="tx1"/>
                </a:solidFill>
                <a:latin typeface="+mn-lt"/>
                <a:ea typeface="+mn-ea"/>
                <a:cs typeface="+mn-cs"/>
              </a:rPr>
              <a:t>dlhých</a:t>
            </a:r>
            <a:r>
              <a:rPr lang="en-US" sz="1200" b="0" i="0" u="none" strike="noStrike" kern="1200" baseline="0" dirty="0" smtClean="0">
                <a:solidFill>
                  <a:schemeClr val="tx1"/>
                </a:solidFill>
                <a:latin typeface="+mn-lt"/>
                <a:ea typeface="+mn-ea"/>
                <a:cs typeface="+mn-cs"/>
              </a:rPr>
              <a:t> 13 - 23 </a:t>
            </a:r>
            <a:r>
              <a:rPr lang="en-US" sz="1200" b="0" i="0" u="none" strike="noStrike" kern="1200" baseline="0" dirty="0" err="1" smtClean="0">
                <a:solidFill>
                  <a:schemeClr val="tx1"/>
                </a:solidFill>
                <a:latin typeface="+mn-lt"/>
                <a:ea typeface="+mn-ea"/>
                <a:cs typeface="+mn-cs"/>
              </a:rPr>
              <a:t>nukleotidov</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priemer</a:t>
            </a:r>
            <a:r>
              <a:rPr lang="en-US" sz="1200" b="0" i="0" u="none" strike="noStrike" kern="1200" baseline="0" dirty="0" smtClean="0">
                <a:solidFill>
                  <a:schemeClr val="tx1"/>
                </a:solidFill>
                <a:latin typeface="+mn-lt"/>
                <a:ea typeface="+mn-ea"/>
                <a:cs typeface="+mn-cs"/>
              </a:rPr>
              <a:t> RMSD 6.5 A.</a:t>
            </a:r>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6</a:t>
            </a:fld>
            <a:endParaRPr lang="cs-CZ"/>
          </a:p>
        </p:txBody>
      </p:sp>
    </p:spTree>
    <p:extLst>
      <p:ext uri="{BB962C8B-B14F-4D97-AF65-F5344CB8AC3E}">
        <p14:creationId xmlns:p14="http://schemas.microsoft.com/office/powerpoint/2010/main" val="167788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10</a:t>
            </a:fld>
            <a:endParaRPr lang="cs-CZ"/>
          </a:p>
        </p:txBody>
      </p:sp>
    </p:spTree>
    <p:extLst>
      <p:ext uri="{BB962C8B-B14F-4D97-AF65-F5344CB8AC3E}">
        <p14:creationId xmlns:p14="http://schemas.microsoft.com/office/powerpoint/2010/main" val="79572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4ji - 30S ribosomal subunit from </a:t>
            </a:r>
            <a:r>
              <a:rPr lang="en-US" dirty="0" err="1" smtClean="0"/>
              <a:t>Thermus</a:t>
            </a:r>
            <a:r>
              <a:rPr lang="en-US" dirty="0" smtClean="0"/>
              <a:t> thermophiles (</a:t>
            </a:r>
            <a:r>
              <a:rPr lang="en-US" sz="1200" b="0" i="0" kern="1200" dirty="0" err="1" smtClean="0">
                <a:solidFill>
                  <a:schemeClr val="tx1"/>
                </a:solidFill>
                <a:effectLst/>
                <a:latin typeface="+mn-lt"/>
                <a:ea typeface="+mn-ea"/>
                <a:cs typeface="+mn-cs"/>
              </a:rPr>
              <a:t>Druh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gramnegativních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aerobních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tyčinkovité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bakterie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nalezené</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horkých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pramenech</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neutrální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až</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alkalické</a:t>
            </a:r>
            <a:r>
              <a:rPr lang="en-US" sz="1200" b="0" i="0" kern="1200" dirty="0" smtClean="0">
                <a:solidFill>
                  <a:schemeClr val="tx1"/>
                </a:solidFill>
                <a:effectLst/>
                <a:latin typeface="+mn-lt"/>
                <a:ea typeface="+mn-ea"/>
                <a:cs typeface="+mn-cs"/>
              </a:rPr>
              <a:t> pH, </a:t>
            </a:r>
            <a:r>
              <a:rPr lang="en-US" sz="1200" b="0" i="0" kern="1200" dirty="0" err="1" smtClean="0">
                <a:solidFill>
                  <a:schemeClr val="tx1"/>
                </a:solidFill>
                <a:effectLst/>
                <a:latin typeface="+mn-lt"/>
                <a:ea typeface="+mn-ea"/>
                <a:cs typeface="+mn-cs"/>
              </a:rPr>
              <a:t>stejně</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jako</a:t>
            </a:r>
            <a:r>
              <a:rPr lang="en-US" sz="1200" b="0" i="0" kern="1200" dirty="0" smtClean="0">
                <a:solidFill>
                  <a:schemeClr val="tx1"/>
                </a:solidFill>
                <a:effectLst/>
                <a:latin typeface="+mn-lt"/>
                <a:ea typeface="+mn-ea"/>
                <a:cs typeface="+mn-cs"/>
              </a:rPr>
              <a:t> v </a:t>
            </a:r>
            <a:r>
              <a:rPr lang="en-US" sz="1200" b="0" i="0" kern="1200" dirty="0" err="1" smtClean="0">
                <a:solidFill>
                  <a:schemeClr val="tx1"/>
                </a:solidFill>
                <a:effectLst/>
                <a:latin typeface="+mn-lt"/>
                <a:ea typeface="+mn-ea"/>
                <a:cs typeface="+mn-cs"/>
              </a:rPr>
              <a:t>teplovodních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topení</a:t>
            </a:r>
            <a:r>
              <a:rPr lang="en-US" sz="1200" b="0" i="0" kern="1200" dirty="0" smtClean="0">
                <a:solidFill>
                  <a:schemeClr val="tx1"/>
                </a:solidFill>
                <a:effectLst/>
                <a:latin typeface="+mn-lt"/>
                <a:ea typeface="+mn-ea"/>
                <a:cs typeface="+mn-cs"/>
              </a:rPr>
              <a:t>.</a:t>
            </a:r>
            <a:r>
              <a:rPr lang="en-US" dirty="0" smtClean="0"/>
              <a:t>)</a:t>
            </a:r>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12</a:t>
            </a:fld>
            <a:endParaRPr lang="cs-CZ"/>
          </a:p>
        </p:txBody>
      </p:sp>
    </p:spTree>
    <p:extLst>
      <p:ext uri="{BB962C8B-B14F-4D97-AF65-F5344CB8AC3E}">
        <p14:creationId xmlns:p14="http://schemas.microsoft.com/office/powerpoint/2010/main" val="418595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V¹imneme </a:t>
            </a:r>
            <a:r>
              <a:rPr lang="en-US" sz="1200" b="0" i="0" u="none" strike="noStrike" kern="1200" baseline="0" dirty="0" err="1" smtClean="0">
                <a:solidFill>
                  <a:schemeClr val="tx1"/>
                </a:solidFill>
                <a:latin typeface="+mn-lt"/>
                <a:ea typeface="+mn-ea"/>
                <a:cs typeface="+mn-cs"/>
              </a:rPr>
              <a:t>si</a:t>
            </a:r>
            <a:r>
              <a:rPr lang="en-US" sz="1200" b="0" i="0" u="none" strike="noStrike" kern="1200" baseline="0" dirty="0" smtClean="0">
                <a:solidFill>
                  <a:schemeClr val="tx1"/>
                </a:solidFill>
                <a:latin typeface="+mn-lt"/>
                <a:ea typeface="+mn-ea"/>
                <a:cs typeface="+mn-cs"/>
              </a:rPr>
              <a:t>, ¾e </a:t>
            </a:r>
            <a:r>
              <a:rPr lang="en-US" sz="1200" b="0" i="0" u="none" strike="noStrike" kern="1200" baseline="0" dirty="0" err="1" smtClean="0">
                <a:solidFill>
                  <a:schemeClr val="tx1"/>
                </a:solidFill>
                <a:latin typeface="+mn-lt"/>
                <a:ea typeface="+mn-ea"/>
                <a:cs typeface="+mn-cs"/>
              </a:rPr>
              <a:t>okrem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toho</a:t>
            </a:r>
            <a:r>
              <a:rPr lang="en-US" sz="1200" b="0" i="0" u="none" strike="noStrike" kern="1200" baseline="0" dirty="0" smtClean="0">
                <a:solidFill>
                  <a:schemeClr val="tx1"/>
                </a:solidFill>
                <a:latin typeface="+mn-lt"/>
                <a:ea typeface="+mn-ea"/>
                <a:cs typeface="+mn-cs"/>
              </a:rPr>
              <a:t>, ¾e RMSD je v </a:t>
            </a:r>
            <a:r>
              <a:rPr lang="en-US" sz="1200" b="0" i="0" u="none" strike="noStrike" kern="1200" baseline="0" dirty="0" err="1" smtClean="0">
                <a:solidFill>
                  <a:schemeClr val="tx1"/>
                </a:solidFill>
                <a:latin typeface="+mn-lt"/>
                <a:ea typeface="+mn-ea"/>
                <a:cs typeface="+mn-cs"/>
              </a:rPr>
              <a:t>prípade</a:t>
            </a:r>
            <a:r>
              <a:rPr lang="en-US" sz="1200" b="0" i="0" u="none" strike="noStrike" kern="1200" baseline="0" dirty="0" smtClean="0">
                <a:solidFill>
                  <a:schemeClr val="tx1"/>
                </a:solidFill>
                <a:latin typeface="+mn-lt"/>
                <a:ea typeface="+mn-ea"/>
                <a:cs typeface="+mn-cs"/>
              </a:rPr>
              <a:t> FARFAR </a:t>
            </a:r>
            <a:r>
              <a:rPr lang="en-US" sz="1200" b="0" i="0" u="none" strike="noStrike" kern="1200" baseline="0" dirty="0" err="1" smtClean="0">
                <a:solidFill>
                  <a:schemeClr val="tx1"/>
                </a:solidFill>
                <a:latin typeface="+mn-lt"/>
                <a:ea typeface="+mn-ea"/>
                <a:cs typeface="+mn-cs"/>
              </a:rPr>
              <a:t>niekoµkonásobne</a:t>
            </a:r>
            <a:r>
              <a:rPr lang="en-US" sz="1200" b="0" i="0" u="none" strike="noStrike" kern="1200" baseline="0" dirty="0" smtClean="0">
                <a:solidFill>
                  <a:schemeClr val="tx1"/>
                </a:solidFill>
                <a:latin typeface="+mn-lt"/>
                <a:ea typeface="+mn-ea"/>
                <a:cs typeface="+mn-cs"/>
              </a:rPr>
              <a:t> väè¹ia, </a:t>
            </a:r>
            <a:r>
              <a:rPr lang="en-US" sz="1200" b="0" i="0" u="none" strike="noStrike" kern="1200" baseline="0" dirty="0" err="1" smtClean="0">
                <a:solidFill>
                  <a:schemeClr val="tx1"/>
                </a:solidFill>
                <a:latin typeface="+mn-lt"/>
                <a:ea typeface="+mn-ea"/>
                <a:cs typeface="+mn-cs"/>
              </a:rPr>
              <a:t>FARFARom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predikované</a:t>
            </a:r>
            <a:r>
              <a:rPr lang="en-US" sz="1200" b="0" i="0" u="none" strike="noStrike" kern="1200" baseline="0" dirty="0" smtClean="0">
                <a:solidFill>
                  <a:schemeClr val="tx1"/>
                </a:solidFill>
                <a:latin typeface="+mn-lt"/>
                <a:ea typeface="+mn-ea"/>
                <a:cs typeface="+mn-cs"/>
              </a:rPr>
              <a:t> ¹truktúry </a:t>
            </a:r>
            <a:r>
              <a:rPr lang="en-US" sz="1200" b="0" i="0" u="none" strike="noStrike" kern="1200" baseline="0" dirty="0" err="1" smtClean="0">
                <a:solidFill>
                  <a:schemeClr val="tx1"/>
                </a:solidFill>
                <a:latin typeface="+mn-lt"/>
                <a:ea typeface="+mn-ea"/>
                <a:cs typeface="+mn-cs"/>
              </a:rPr>
              <a:t>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nepodobajú</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tie </a:t>
            </a:r>
            <a:r>
              <a:rPr lang="en-US" sz="1200" b="0" i="0" u="none" strike="noStrike" kern="1200" baseline="0" dirty="0" err="1" smtClean="0">
                <a:solidFill>
                  <a:schemeClr val="tx1"/>
                </a:solidFill>
                <a:latin typeface="+mn-lt"/>
                <a:ea typeface="+mn-ea"/>
                <a:cs typeface="+mn-cs"/>
              </a:rPr>
              <a:t>experimentálne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získané</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zatia</a:t>
            </a:r>
            <a:r>
              <a:rPr lang="en-US" sz="1200" b="0" i="0" u="none" strike="noStrike" kern="1200" baseline="0" dirty="0" smtClean="0">
                <a:solidFill>
                  <a:schemeClr val="tx1"/>
                </a:solidFill>
                <a:latin typeface="+mn-lt"/>
                <a:ea typeface="+mn-ea"/>
                <a:cs typeface="+mn-cs"/>
              </a:rPr>
              <a:t>µ </a:t>
            </a:r>
            <a:r>
              <a:rPr lang="en-US" sz="1200" b="0" i="0" u="none" strike="noStrike" kern="1200" baseline="0" dirty="0" err="1" smtClean="0">
                <a:solidFill>
                  <a:schemeClr val="tx1"/>
                </a:solidFill>
                <a:latin typeface="+mn-lt"/>
                <a:ea typeface="+mn-ea"/>
                <a:cs typeface="+mn-cs"/>
              </a:rPr>
              <a:t>èo</a:t>
            </a:r>
            <a:r>
              <a:rPr lang="en-US" sz="1200" b="0" i="0" u="none" strike="noStrike" kern="1200" baseline="0" dirty="0" smtClean="0">
                <a:solidFill>
                  <a:schemeClr val="tx1"/>
                </a:solidFill>
                <a:latin typeface="+mn-lt"/>
                <a:ea typeface="+mn-ea"/>
                <a:cs typeface="+mn-cs"/>
              </a:rPr>
              <a:t> na¹im </a:t>
            </a:r>
            <a:r>
              <a:rPr lang="en-US" sz="1200" b="0" i="0" u="none" strike="noStrike" kern="1200" baseline="0" dirty="0" err="1" smtClean="0">
                <a:solidFill>
                  <a:schemeClr val="tx1"/>
                </a:solidFill>
                <a:latin typeface="+mn-lt"/>
                <a:ea typeface="+mn-ea"/>
                <a:cs typeface="+mn-cs"/>
              </a:rPr>
              <a:t>algoritmom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predikované</a:t>
            </a:r>
            <a:r>
              <a:rPr lang="en-US" sz="1200" b="0" i="0" u="none" strike="noStrike" kern="1200" baseline="0" dirty="0" smtClean="0">
                <a:solidFill>
                  <a:schemeClr val="tx1"/>
                </a:solidFill>
                <a:latin typeface="+mn-lt"/>
                <a:ea typeface="+mn-ea"/>
                <a:cs typeface="+mn-cs"/>
              </a:rPr>
              <a:t> ¹truktúry </a:t>
            </a:r>
            <a:r>
              <a:rPr lang="en-US" sz="1200" b="0" i="0" u="none" strike="noStrike" kern="1200" baseline="0" dirty="0" err="1" smtClean="0">
                <a:solidFill>
                  <a:schemeClr val="tx1"/>
                </a:solidFill>
                <a:latin typeface="+mn-lt"/>
                <a:ea typeface="+mn-ea"/>
                <a:cs typeface="+mn-cs"/>
              </a:rPr>
              <a:t>áno</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4qk8 - 61.9%</a:t>
            </a:r>
            <a:endParaRPr lang="en-US" dirty="0"/>
          </a:p>
        </p:txBody>
      </p:sp>
      <p:sp>
        <p:nvSpPr>
          <p:cNvPr id="4" name="Slide Number Placeholder 3"/>
          <p:cNvSpPr>
            <a:spLocks noGrp="1"/>
          </p:cNvSpPr>
          <p:nvPr>
            <p:ph type="sldNum" sz="quarter" idx="10"/>
          </p:nvPr>
        </p:nvSpPr>
        <p:spPr/>
        <p:txBody>
          <a:bodyPr/>
          <a:lstStyle/>
          <a:p>
            <a:fld id="{7A5F765E-A85E-4AA6-BDA3-93AE16536AF8}" type="slidenum">
              <a:rPr lang="cs-CZ" smtClean="0"/>
              <a:t>13</a:t>
            </a:fld>
            <a:endParaRPr lang="cs-CZ"/>
          </a:p>
        </p:txBody>
      </p:sp>
    </p:spTree>
    <p:extLst>
      <p:ext uri="{BB962C8B-B14F-4D97-AF65-F5344CB8AC3E}">
        <p14:creationId xmlns:p14="http://schemas.microsoft.com/office/powerpoint/2010/main" val="89715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5A63D0-7942-467B-8406-2DF45D1E6A71}" type="datetime1">
              <a:rPr lang="en-US" smtClean="0"/>
              <a:t>6/14/2016</a:t>
            </a:fld>
            <a:endParaRPr lang="en-US" dirty="0"/>
          </a:p>
        </p:txBody>
      </p:sp>
      <p:sp>
        <p:nvSpPr>
          <p:cNvPr id="5" name="Footer Placeholder 4"/>
          <p:cNvSpPr>
            <a:spLocks noGrp="1"/>
          </p:cNvSpPr>
          <p:nvPr>
            <p:ph type="ftr" sz="quarter" idx="11"/>
          </p:nvPr>
        </p:nvSpPr>
        <p:spPr/>
        <p:txBody>
          <a:bodyPr/>
          <a:lstStyle/>
          <a:p>
            <a:r>
              <a:rPr lang="en-US" smtClean="0"/>
              <a:t>ENBIK 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13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4AFE0-63DD-493E-B200-ED3852C4D986}" type="datetime1">
              <a:rPr lang="en-US" smtClean="0"/>
              <a:t>6/14/2016</a:t>
            </a:fld>
            <a:endParaRPr lang="en-US" dirty="0"/>
          </a:p>
        </p:txBody>
      </p:sp>
      <p:sp>
        <p:nvSpPr>
          <p:cNvPr id="5" name="Footer Placeholder 4"/>
          <p:cNvSpPr>
            <a:spLocks noGrp="1"/>
          </p:cNvSpPr>
          <p:nvPr>
            <p:ph type="ftr" sz="quarter" idx="11"/>
          </p:nvPr>
        </p:nvSpPr>
        <p:spPr/>
        <p:txBody>
          <a:bodyPr/>
          <a:lstStyle/>
          <a:p>
            <a:r>
              <a:rPr lang="en-US" smtClean="0"/>
              <a:t>ENBIK 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64240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accent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48AA1-5B59-48EA-AA94-D2D271BB7552}" type="datetime1">
              <a:rPr lang="en-US" smtClean="0"/>
              <a:t>6/14/2016</a:t>
            </a:fld>
            <a:endParaRPr lang="en-US" dirty="0"/>
          </a:p>
        </p:txBody>
      </p:sp>
      <p:sp>
        <p:nvSpPr>
          <p:cNvPr id="5" name="Footer Placeholder 4"/>
          <p:cNvSpPr>
            <a:spLocks noGrp="1"/>
          </p:cNvSpPr>
          <p:nvPr>
            <p:ph type="ftr" sz="quarter" idx="11"/>
          </p:nvPr>
        </p:nvSpPr>
        <p:spPr/>
        <p:txBody>
          <a:bodyPr/>
          <a:lstStyle/>
          <a:p>
            <a:r>
              <a:rPr lang="en-US" smtClean="0"/>
              <a:t>ENBIK 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12119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AE27C-EE79-4A31-AE98-7EAB6BC90A58}" type="datetime1">
              <a:rPr lang="en-US" smtClean="0"/>
              <a:t>6/14/2016</a:t>
            </a:fld>
            <a:endParaRPr lang="en-US" dirty="0"/>
          </a:p>
        </p:txBody>
      </p:sp>
      <p:sp>
        <p:nvSpPr>
          <p:cNvPr id="5" name="Footer Placeholder 4"/>
          <p:cNvSpPr>
            <a:spLocks noGrp="1"/>
          </p:cNvSpPr>
          <p:nvPr>
            <p:ph type="ftr" sz="quarter" idx="11"/>
          </p:nvPr>
        </p:nvSpPr>
        <p:spPr>
          <a:xfrm>
            <a:off x="3754703" y="6356350"/>
            <a:ext cx="4669105" cy="365125"/>
          </a:xfrm>
        </p:spPr>
        <p:txBody>
          <a:bodyPr/>
          <a:lstStyle/>
          <a:p>
            <a:r>
              <a:rPr lang="en-US" smtClean="0"/>
              <a:t>ENBIK 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3619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F0493-F7E0-4BDB-BCAA-7DD2A0FC6E18}" type="datetime1">
              <a:rPr lang="en-US" smtClean="0"/>
              <a:t>6/14/2016</a:t>
            </a:fld>
            <a:endParaRPr lang="en-US" dirty="0"/>
          </a:p>
        </p:txBody>
      </p:sp>
      <p:sp>
        <p:nvSpPr>
          <p:cNvPr id="5" name="Footer Placeholder 4"/>
          <p:cNvSpPr>
            <a:spLocks noGrp="1"/>
          </p:cNvSpPr>
          <p:nvPr>
            <p:ph type="ftr" sz="quarter" idx="11"/>
          </p:nvPr>
        </p:nvSpPr>
        <p:spPr/>
        <p:txBody>
          <a:bodyPr/>
          <a:lstStyle/>
          <a:p>
            <a:r>
              <a:rPr lang="en-US" smtClean="0"/>
              <a:t>ENBIK 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13543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7A623-A5D9-412C-B520-65CF86AF042D}" type="datetime1">
              <a:rPr lang="en-US" smtClean="0"/>
              <a:t>6/14/2016</a:t>
            </a:fld>
            <a:endParaRPr lang="en-US" dirty="0"/>
          </a:p>
        </p:txBody>
      </p:sp>
      <p:sp>
        <p:nvSpPr>
          <p:cNvPr id="6" name="Footer Placeholder 5"/>
          <p:cNvSpPr>
            <a:spLocks noGrp="1"/>
          </p:cNvSpPr>
          <p:nvPr>
            <p:ph type="ftr" sz="quarter" idx="11"/>
          </p:nvPr>
        </p:nvSpPr>
        <p:spPr/>
        <p:txBody>
          <a:bodyPr/>
          <a:lstStyle/>
          <a:p>
            <a:r>
              <a:rPr lang="en-US" smtClean="0"/>
              <a:t>ENBIK 2016</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5716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274D1-3195-4413-B99F-1AD7DA78F5B1}" type="datetime1">
              <a:rPr lang="en-US" smtClean="0"/>
              <a:t>6/14/2016</a:t>
            </a:fld>
            <a:endParaRPr lang="en-US" dirty="0"/>
          </a:p>
        </p:txBody>
      </p:sp>
      <p:sp>
        <p:nvSpPr>
          <p:cNvPr id="8" name="Footer Placeholder 7"/>
          <p:cNvSpPr>
            <a:spLocks noGrp="1"/>
          </p:cNvSpPr>
          <p:nvPr>
            <p:ph type="ftr" sz="quarter" idx="11"/>
          </p:nvPr>
        </p:nvSpPr>
        <p:spPr>
          <a:xfrm>
            <a:off x="3787073" y="6356350"/>
            <a:ext cx="4596276" cy="365125"/>
          </a:xfrm>
        </p:spPr>
        <p:txBody>
          <a:bodyPr/>
          <a:lstStyle/>
          <a:p>
            <a:r>
              <a:rPr lang="en-US" smtClean="0"/>
              <a:t>ENBIK 2016</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5162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E5A117-7AE4-482C-A851-B9BA0AA7A142}" type="datetime1">
              <a:rPr lang="en-US" smtClean="0"/>
              <a:t>6/14/2016</a:t>
            </a:fld>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06630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D0B0D-77EF-4824-A26D-6D3B8D66AD83}" type="datetime1">
              <a:rPr lang="en-US" smtClean="0"/>
              <a:t>6/14/2016</a:t>
            </a:fld>
            <a:endParaRPr lang="en-US" dirty="0"/>
          </a:p>
        </p:txBody>
      </p:sp>
      <p:sp>
        <p:nvSpPr>
          <p:cNvPr id="3" name="Footer Placeholder 2"/>
          <p:cNvSpPr>
            <a:spLocks noGrp="1"/>
          </p:cNvSpPr>
          <p:nvPr>
            <p:ph type="ftr" sz="quarter" idx="11"/>
          </p:nvPr>
        </p:nvSpPr>
        <p:spPr>
          <a:xfrm>
            <a:off x="3851809" y="6356350"/>
            <a:ext cx="4547724" cy="365125"/>
          </a:xfrm>
        </p:spPr>
        <p:txBody>
          <a:bodyPr/>
          <a:lstStyle/>
          <a:p>
            <a:r>
              <a:rPr lang="en-US" smtClean="0"/>
              <a:t>ENBIK 2016</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7539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A3000-1CBE-4350-A86F-EBF66AFD75E8}" type="datetime1">
              <a:rPr lang="en-US" smtClean="0"/>
              <a:t>6/14/2016</a:t>
            </a:fld>
            <a:endParaRPr lang="en-US" dirty="0"/>
          </a:p>
        </p:txBody>
      </p:sp>
      <p:sp>
        <p:nvSpPr>
          <p:cNvPr id="6" name="Footer Placeholder 5"/>
          <p:cNvSpPr>
            <a:spLocks noGrp="1"/>
          </p:cNvSpPr>
          <p:nvPr>
            <p:ph type="ftr" sz="quarter" idx="11"/>
          </p:nvPr>
        </p:nvSpPr>
        <p:spPr/>
        <p:txBody>
          <a:bodyPr/>
          <a:lstStyle/>
          <a:p>
            <a:r>
              <a:rPr lang="en-US" smtClean="0"/>
              <a:t>ENBIK 2016</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0591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ADD60-ACB5-4BF7-B812-84205DBCC0B2}" type="datetime1">
              <a:rPr lang="en-US" smtClean="0"/>
              <a:t>6/14/2016</a:t>
            </a:fld>
            <a:endParaRPr lang="en-US" dirty="0"/>
          </a:p>
        </p:txBody>
      </p:sp>
      <p:sp>
        <p:nvSpPr>
          <p:cNvPr id="6" name="Footer Placeholder 5"/>
          <p:cNvSpPr>
            <a:spLocks noGrp="1"/>
          </p:cNvSpPr>
          <p:nvPr>
            <p:ph type="ftr" sz="quarter" idx="11"/>
          </p:nvPr>
        </p:nvSpPr>
        <p:spPr/>
        <p:txBody>
          <a:bodyPr/>
          <a:lstStyle/>
          <a:p>
            <a:r>
              <a:rPr lang="en-US" smtClean="0"/>
              <a:t>ENBIK 2016</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62941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7CE7A-E96D-4822-AE70-7BF31F4889D5}" type="datetime1">
              <a:rPr lang="en-US" smtClean="0"/>
              <a:t>6/14/2016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ENBIK 2016</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8769493"/>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b="1" dirty="0" smtClean="0"/>
              <a:t>Comparative-based RNA tertiary structure prediction</a:t>
            </a:r>
            <a:endParaRPr lang="en-US" b="1" dirty="0"/>
          </a:p>
        </p:txBody>
      </p:sp>
      <p:sp>
        <p:nvSpPr>
          <p:cNvPr id="3" name="Subtitle 2"/>
          <p:cNvSpPr>
            <a:spLocks noGrp="1"/>
          </p:cNvSpPr>
          <p:nvPr>
            <p:ph type="subTitle" idx="1"/>
          </p:nvPr>
        </p:nvSpPr>
        <p:spPr>
          <a:xfrm>
            <a:off x="7434470" y="5144568"/>
            <a:ext cx="4376530" cy="1278608"/>
          </a:xfrm>
        </p:spPr>
        <p:txBody>
          <a:bodyPr>
            <a:noAutofit/>
          </a:bodyPr>
          <a:lstStyle/>
          <a:p>
            <a:pPr algn="l"/>
            <a:r>
              <a:rPr lang="en-US" sz="1800" noProof="0" dirty="0" smtClean="0"/>
              <a:t>Department of Software Engineering</a:t>
            </a:r>
          </a:p>
          <a:p>
            <a:pPr algn="l"/>
            <a:r>
              <a:rPr lang="en-US" sz="1800" noProof="0" dirty="0" smtClean="0"/>
              <a:t>Faculty of Mathematics and Physics</a:t>
            </a:r>
          </a:p>
          <a:p>
            <a:pPr algn="l"/>
            <a:r>
              <a:rPr lang="en-US" sz="1800" b="1" noProof="0" dirty="0" smtClean="0"/>
              <a:t>Charles University</a:t>
            </a:r>
            <a:endParaRPr lang="en-US" sz="1800" noProof="0" dirty="0" smtClean="0"/>
          </a:p>
        </p:txBody>
      </p:sp>
      <p:sp>
        <p:nvSpPr>
          <p:cNvPr id="7" name="Subtitle 2"/>
          <p:cNvSpPr txBox="1">
            <a:spLocks/>
          </p:cNvSpPr>
          <p:nvPr/>
        </p:nvSpPr>
        <p:spPr>
          <a:xfrm>
            <a:off x="2819401" y="5385858"/>
            <a:ext cx="4512732" cy="1335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smtClean="0"/>
          </a:p>
        </p:txBody>
      </p:sp>
      <p:sp>
        <p:nvSpPr>
          <p:cNvPr id="6" name="Rectangle 5"/>
          <p:cNvSpPr/>
          <p:nvPr/>
        </p:nvSpPr>
        <p:spPr>
          <a:xfrm>
            <a:off x="6533791" y="4441668"/>
            <a:ext cx="4675575" cy="461665"/>
          </a:xfrm>
          <a:prstGeom prst="rect">
            <a:avLst/>
          </a:prstGeom>
        </p:spPr>
        <p:txBody>
          <a:bodyPr wrap="none">
            <a:spAutoFit/>
          </a:bodyPr>
          <a:lstStyle/>
          <a:p>
            <a:r>
              <a:rPr lang="en-US" sz="2400" b="1" u="sng" dirty="0" smtClean="0"/>
              <a:t>Hoksza David</a:t>
            </a:r>
            <a:r>
              <a:rPr lang="cs-CZ" sz="2400" b="1" dirty="0" smtClean="0"/>
              <a:t>, </a:t>
            </a:r>
            <a:r>
              <a:rPr lang="en-US" sz="2400" b="1" dirty="0" err="1" smtClean="0"/>
              <a:t>Galv</a:t>
            </a:r>
            <a:r>
              <a:rPr lang="cs-CZ" sz="2400" b="1" dirty="0" err="1" smtClean="0"/>
              <a:t>ánek</a:t>
            </a:r>
            <a:r>
              <a:rPr lang="cs-CZ" sz="2400" b="1" dirty="0" smtClean="0"/>
              <a:t> Rastislav</a:t>
            </a:r>
            <a:endParaRPr lang="en-US" sz="2400" b="1" dirty="0"/>
          </a:p>
        </p:txBody>
      </p: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rot="19842547">
            <a:off x="164837" y="1743830"/>
            <a:ext cx="2718327" cy="5224335"/>
          </a:xfrm>
          <a:prstGeom prst="rect">
            <a:avLst/>
          </a:prstGeom>
        </p:spPr>
      </p:pic>
    </p:spTree>
    <p:extLst>
      <p:ext uri="{BB962C8B-B14F-4D97-AF65-F5344CB8AC3E}">
        <p14:creationId xmlns:p14="http://schemas.microsoft.com/office/powerpoint/2010/main" val="2186480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ENBIK 2016</a:t>
            </a:r>
            <a:endParaRPr lang="en-US" dirty="0"/>
          </a:p>
        </p:txBody>
      </p:sp>
      <p:pic>
        <p:nvPicPr>
          <p:cNvPr id="5" name="Picture 4"/>
          <p:cNvPicPr>
            <a:picLocks noChangeAspect="1"/>
          </p:cNvPicPr>
          <p:nvPr/>
        </p:nvPicPr>
        <p:blipFill>
          <a:blip r:embed="rId3"/>
          <a:stretch>
            <a:fillRect/>
          </a:stretch>
        </p:blipFill>
        <p:spPr>
          <a:xfrm>
            <a:off x="416218" y="965674"/>
            <a:ext cx="5919489" cy="4536170"/>
          </a:xfrm>
          <a:prstGeom prst="rect">
            <a:avLst/>
          </a:prstGeom>
        </p:spPr>
      </p:pic>
      <p:pic>
        <p:nvPicPr>
          <p:cNvPr id="8" name="Picture 7"/>
          <p:cNvPicPr>
            <a:picLocks noChangeAspect="1"/>
          </p:cNvPicPr>
          <p:nvPr/>
        </p:nvPicPr>
        <p:blipFill>
          <a:blip r:embed="rId4"/>
          <a:stretch>
            <a:fillRect/>
          </a:stretch>
        </p:blipFill>
        <p:spPr>
          <a:xfrm>
            <a:off x="6335707" y="1018230"/>
            <a:ext cx="5201115" cy="4483615"/>
          </a:xfrm>
          <a:prstGeom prst="rect">
            <a:avLst/>
          </a:prstGeom>
        </p:spPr>
      </p:pic>
      <p:sp>
        <p:nvSpPr>
          <p:cNvPr id="9" name="TextBox 8"/>
          <p:cNvSpPr txBox="1"/>
          <p:nvPr/>
        </p:nvSpPr>
        <p:spPr>
          <a:xfrm>
            <a:off x="3375962" y="5686510"/>
            <a:ext cx="917239" cy="369332"/>
          </a:xfrm>
          <a:prstGeom prst="rect">
            <a:avLst/>
          </a:prstGeom>
          <a:noFill/>
        </p:spPr>
        <p:txBody>
          <a:bodyPr wrap="none" rtlCol="0">
            <a:spAutoFit/>
          </a:bodyPr>
          <a:lstStyle/>
          <a:p>
            <a:r>
              <a:rPr lang="en-US" b="1" dirty="0" smtClean="0"/>
              <a:t>51 - 100</a:t>
            </a:r>
            <a:endParaRPr lang="en-US" b="1" dirty="0"/>
          </a:p>
        </p:txBody>
      </p:sp>
      <p:sp>
        <p:nvSpPr>
          <p:cNvPr id="10" name="Rectangle 9"/>
          <p:cNvSpPr/>
          <p:nvPr/>
        </p:nvSpPr>
        <p:spPr>
          <a:xfrm>
            <a:off x="8535352" y="5686510"/>
            <a:ext cx="1026243" cy="369332"/>
          </a:xfrm>
          <a:prstGeom prst="rect">
            <a:avLst/>
          </a:prstGeom>
        </p:spPr>
        <p:txBody>
          <a:bodyPr wrap="none">
            <a:spAutoFit/>
          </a:bodyPr>
          <a:lstStyle/>
          <a:p>
            <a:r>
              <a:rPr lang="en-US" b="1" dirty="0" smtClean="0"/>
              <a:t>101 - 500</a:t>
            </a:r>
            <a:endParaRPr lang="en-US" b="1" dirty="0"/>
          </a:p>
        </p:txBody>
      </p:sp>
    </p:spTree>
    <p:extLst>
      <p:ext uri="{BB962C8B-B14F-4D97-AF65-F5344CB8AC3E}">
        <p14:creationId xmlns:p14="http://schemas.microsoft.com/office/powerpoint/2010/main" val="340861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51 - 100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7771219"/>
              </p:ext>
            </p:extLst>
          </p:nvPr>
        </p:nvGraphicFramePr>
        <p:xfrm>
          <a:off x="427290" y="1825625"/>
          <a:ext cx="4221623" cy="3235960"/>
        </p:xfrm>
        <a:graphic>
          <a:graphicData uri="http://schemas.openxmlformats.org/drawingml/2006/table">
            <a:tbl>
              <a:tblPr firstRow="1" bandRow="1">
                <a:tableStyleId>{5C22544A-7EE6-4342-B048-85BDC9FD1C3A}</a:tableStyleId>
              </a:tblPr>
              <a:tblGrid>
                <a:gridCol w="1136590"/>
                <a:gridCol w="965675"/>
                <a:gridCol w="1118075"/>
                <a:gridCol w="1001283"/>
              </a:tblGrid>
              <a:tr h="370840">
                <a:tc>
                  <a:txBody>
                    <a:bodyPr/>
                    <a:lstStyle/>
                    <a:p>
                      <a:r>
                        <a:rPr lang="en-US" dirty="0" smtClean="0"/>
                        <a:t>Similarity (%)</a:t>
                      </a:r>
                      <a:endParaRPr lang="en-US" dirty="0"/>
                    </a:p>
                  </a:txBody>
                  <a:tcPr/>
                </a:tc>
                <a:tc>
                  <a:txBody>
                    <a:bodyPr/>
                    <a:lstStyle/>
                    <a:p>
                      <a:r>
                        <a:rPr lang="en-US" dirty="0" smtClean="0"/>
                        <a:t>Gaps (%)</a:t>
                      </a:r>
                      <a:endParaRPr lang="en-US" dirty="0"/>
                    </a:p>
                  </a:txBody>
                  <a:tcPr/>
                </a:tc>
                <a:tc>
                  <a:txBody>
                    <a:bodyPr/>
                    <a:lstStyle/>
                    <a:p>
                      <a:r>
                        <a:rPr lang="en-US" dirty="0" err="1" smtClean="0"/>
                        <a:t>Avg</a:t>
                      </a:r>
                      <a:r>
                        <a:rPr lang="en-US" dirty="0" smtClean="0"/>
                        <a:t> RMSD</a:t>
                      </a:r>
                      <a:endParaRPr lang="en-US" dirty="0"/>
                    </a:p>
                  </a:txBody>
                  <a:tcPr/>
                </a:tc>
                <a:tc>
                  <a:txBody>
                    <a:bodyPr/>
                    <a:lstStyle/>
                    <a:p>
                      <a:r>
                        <a:rPr lang="en-US" dirty="0" err="1" smtClean="0"/>
                        <a:t>Stddev</a:t>
                      </a:r>
                      <a:r>
                        <a:rPr lang="en-US" dirty="0" smtClean="0"/>
                        <a:t> RMSD</a:t>
                      </a:r>
                      <a:endParaRPr lang="en-US" dirty="0"/>
                    </a:p>
                  </a:txBody>
                  <a:tcPr/>
                </a:tc>
              </a:tr>
              <a:tr h="370840">
                <a:tc>
                  <a:txBody>
                    <a:bodyPr/>
                    <a:lstStyle/>
                    <a:p>
                      <a:r>
                        <a:rPr lang="en-US" dirty="0" smtClean="0"/>
                        <a:t>30 – 45</a:t>
                      </a:r>
                      <a:endParaRPr lang="en-US" dirty="0"/>
                    </a:p>
                  </a:txBody>
                  <a:tcPr/>
                </a:tc>
                <a:tc>
                  <a:txBody>
                    <a:bodyPr/>
                    <a:lstStyle/>
                    <a:p>
                      <a:r>
                        <a:rPr lang="en-US" dirty="0" smtClean="0"/>
                        <a:t>30 – 45 </a:t>
                      </a:r>
                      <a:endParaRPr lang="en-US" dirty="0"/>
                    </a:p>
                  </a:txBody>
                  <a:tcPr/>
                </a:tc>
                <a:tc>
                  <a:txBody>
                    <a:bodyPr/>
                    <a:lstStyle/>
                    <a:p>
                      <a:r>
                        <a:rPr lang="en-US" dirty="0" smtClean="0"/>
                        <a:t>32.05</a:t>
                      </a:r>
                      <a:endParaRPr lang="en-US" dirty="0"/>
                    </a:p>
                  </a:txBody>
                  <a:tcPr/>
                </a:tc>
                <a:tc>
                  <a:txBody>
                    <a:bodyPr/>
                    <a:lstStyle/>
                    <a:p>
                      <a:r>
                        <a:rPr lang="en-US" sz="1800" b="0" i="0" u="none" strike="noStrike" kern="1200" baseline="0" dirty="0" smtClean="0">
                          <a:solidFill>
                            <a:schemeClr val="dk1"/>
                          </a:solidFill>
                          <a:latin typeface="+mn-lt"/>
                          <a:ea typeface="+mn-ea"/>
                          <a:cs typeface="+mn-cs"/>
                        </a:rPr>
                        <a:t>6.09</a:t>
                      </a:r>
                      <a:endParaRPr lang="en-US" dirty="0"/>
                    </a:p>
                  </a:txBody>
                  <a:tcPr/>
                </a:tc>
              </a:tr>
              <a:tr h="370840">
                <a:tc>
                  <a:txBody>
                    <a:bodyPr/>
                    <a:lstStyle/>
                    <a:p>
                      <a:r>
                        <a:rPr lang="en-US" dirty="0" smtClean="0"/>
                        <a:t>45 – 60</a:t>
                      </a:r>
                      <a:endParaRPr lang="en-US" dirty="0"/>
                    </a:p>
                  </a:txBody>
                  <a:tcPr/>
                </a:tc>
                <a:tc>
                  <a:txBody>
                    <a:bodyPr/>
                    <a:lstStyle/>
                    <a:p>
                      <a:r>
                        <a:rPr lang="en-US" dirty="0" smtClean="0"/>
                        <a:t>30 – 45</a:t>
                      </a:r>
                      <a:endParaRPr lang="en-US" dirty="0"/>
                    </a:p>
                  </a:txBody>
                  <a:tcPr/>
                </a:tc>
                <a:tc>
                  <a:txBody>
                    <a:bodyPr/>
                    <a:lstStyle/>
                    <a:p>
                      <a:r>
                        <a:rPr lang="en-US" sz="1800" b="0" i="0" u="none" strike="noStrike" kern="1200" baseline="0" dirty="0" smtClean="0">
                          <a:solidFill>
                            <a:schemeClr val="dk1"/>
                          </a:solidFill>
                          <a:latin typeface="+mn-lt"/>
                          <a:ea typeface="+mn-ea"/>
                          <a:cs typeface="+mn-cs"/>
                        </a:rPr>
                        <a:t>32.3</a:t>
                      </a:r>
                      <a:endParaRPr lang="en-US" dirty="0"/>
                    </a:p>
                  </a:txBody>
                  <a:tcPr/>
                </a:tc>
                <a:tc>
                  <a:txBody>
                    <a:bodyPr/>
                    <a:lstStyle/>
                    <a:p>
                      <a:r>
                        <a:rPr lang="en-US" sz="1800" b="0" i="0" u="none" strike="noStrike" kern="1200" baseline="0" dirty="0" smtClean="0">
                          <a:solidFill>
                            <a:schemeClr val="dk1"/>
                          </a:solidFill>
                          <a:latin typeface="+mn-lt"/>
                          <a:ea typeface="+mn-ea"/>
                          <a:cs typeface="+mn-cs"/>
                        </a:rPr>
                        <a:t>4.78</a:t>
                      </a:r>
                      <a:endParaRPr lang="en-US" dirty="0"/>
                    </a:p>
                  </a:txBody>
                  <a:tcPr/>
                </a:tc>
              </a:tr>
              <a:tr h="370840">
                <a:tc>
                  <a:txBody>
                    <a:bodyPr/>
                    <a:lstStyle/>
                    <a:p>
                      <a:r>
                        <a:rPr lang="en-US" dirty="0" smtClean="0"/>
                        <a:t>60 – 75</a:t>
                      </a:r>
                      <a:endParaRPr lang="en-US" dirty="0"/>
                    </a:p>
                  </a:txBody>
                  <a:tcPr/>
                </a:tc>
                <a:tc>
                  <a:txBody>
                    <a:bodyPr/>
                    <a:lstStyle/>
                    <a:p>
                      <a:r>
                        <a:rPr lang="en-US" dirty="0" smtClean="0"/>
                        <a:t>0 – 15 </a:t>
                      </a:r>
                      <a:endParaRPr lang="en-US" dirty="0"/>
                    </a:p>
                  </a:txBody>
                  <a:tcPr/>
                </a:tc>
                <a:tc>
                  <a:txBody>
                    <a:bodyPr/>
                    <a:lstStyle/>
                    <a:p>
                      <a:r>
                        <a:rPr lang="en-US" sz="1800" b="0" i="0" u="none" strike="noStrike" kern="1200" baseline="0" dirty="0" smtClean="0">
                          <a:solidFill>
                            <a:schemeClr val="dk1"/>
                          </a:solidFill>
                          <a:latin typeface="+mn-lt"/>
                          <a:ea typeface="+mn-ea"/>
                          <a:cs typeface="+mn-cs"/>
                        </a:rPr>
                        <a:t>11.88</a:t>
                      </a:r>
                      <a:endParaRPr lang="en-US" dirty="0"/>
                    </a:p>
                  </a:txBody>
                  <a:tcPr/>
                </a:tc>
                <a:tc>
                  <a:txBody>
                    <a:bodyPr/>
                    <a:lstStyle/>
                    <a:p>
                      <a:r>
                        <a:rPr lang="en-US" sz="1800" b="0" i="0" u="none" strike="noStrike" kern="1200" baseline="0" dirty="0" smtClean="0">
                          <a:solidFill>
                            <a:schemeClr val="dk1"/>
                          </a:solidFill>
                          <a:latin typeface="+mn-lt"/>
                          <a:ea typeface="+mn-ea"/>
                          <a:cs typeface="+mn-cs"/>
                        </a:rPr>
                        <a:t>7.81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 – 75</a:t>
                      </a:r>
                    </a:p>
                  </a:txBody>
                  <a:tcPr/>
                </a:tc>
                <a:tc>
                  <a:txBody>
                    <a:bodyPr/>
                    <a:lstStyle/>
                    <a:p>
                      <a:r>
                        <a:rPr lang="en-US" dirty="0" smtClean="0"/>
                        <a:t>15 – 30 </a:t>
                      </a:r>
                      <a:endParaRPr lang="en-US" dirty="0"/>
                    </a:p>
                  </a:txBody>
                  <a:tcPr/>
                </a:tc>
                <a:tc>
                  <a:txBody>
                    <a:bodyPr/>
                    <a:lstStyle/>
                    <a:p>
                      <a:r>
                        <a:rPr lang="en-US" sz="1800" b="0" i="0" u="none" strike="noStrike" kern="1200" baseline="0" dirty="0" smtClean="0">
                          <a:solidFill>
                            <a:schemeClr val="dk1"/>
                          </a:solidFill>
                          <a:latin typeface="+mn-lt"/>
                          <a:ea typeface="+mn-ea"/>
                          <a:cs typeface="+mn-cs"/>
                        </a:rPr>
                        <a:t>9.63</a:t>
                      </a:r>
                      <a:endParaRPr lang="en-US" dirty="0"/>
                    </a:p>
                  </a:txBody>
                  <a:tcPr/>
                </a:tc>
                <a:tc>
                  <a:txBody>
                    <a:bodyPr/>
                    <a:lstStyle/>
                    <a:p>
                      <a:r>
                        <a:rPr lang="en-US" sz="1800" b="0" i="0" u="none" strike="noStrike" kern="1200" baseline="0" dirty="0" smtClean="0">
                          <a:solidFill>
                            <a:schemeClr val="dk1"/>
                          </a:solidFill>
                          <a:latin typeface="+mn-lt"/>
                          <a:ea typeface="+mn-ea"/>
                          <a:cs typeface="+mn-cs"/>
                        </a:rPr>
                        <a:t>2.33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 – 75</a:t>
                      </a:r>
                    </a:p>
                  </a:txBody>
                  <a:tcPr/>
                </a:tc>
                <a:tc>
                  <a:txBody>
                    <a:bodyPr/>
                    <a:lstStyle/>
                    <a:p>
                      <a:r>
                        <a:rPr lang="en-US" dirty="0" smtClean="0"/>
                        <a:t>30 – 45 </a:t>
                      </a:r>
                      <a:endParaRPr lang="en-US" dirty="0"/>
                    </a:p>
                  </a:txBody>
                  <a:tcPr/>
                </a:tc>
                <a:tc>
                  <a:txBody>
                    <a:bodyPr/>
                    <a:lstStyle/>
                    <a:p>
                      <a:r>
                        <a:rPr lang="en-US" sz="1800" b="0" i="0" u="none" strike="noStrike" kern="1200" baseline="0" dirty="0" smtClean="0">
                          <a:solidFill>
                            <a:schemeClr val="dk1"/>
                          </a:solidFill>
                          <a:latin typeface="+mn-lt"/>
                          <a:ea typeface="+mn-ea"/>
                          <a:cs typeface="+mn-cs"/>
                        </a:rPr>
                        <a:t>8.8</a:t>
                      </a:r>
                      <a:endParaRPr lang="en-US" dirty="0"/>
                    </a:p>
                  </a:txBody>
                  <a:tcPr/>
                </a:tc>
                <a:tc>
                  <a:txBody>
                    <a:bodyPr/>
                    <a:lstStyle/>
                    <a:p>
                      <a:r>
                        <a:rPr lang="en-US" sz="1800" b="0" i="0" u="none" strike="noStrike" kern="1200" baseline="0" dirty="0" smtClean="0">
                          <a:solidFill>
                            <a:schemeClr val="dk1"/>
                          </a:solidFill>
                          <a:latin typeface="+mn-lt"/>
                          <a:ea typeface="+mn-ea"/>
                          <a:cs typeface="+mn-cs"/>
                        </a:rPr>
                        <a:t>7.2</a:t>
                      </a:r>
                      <a:endParaRPr lang="en-US" dirty="0"/>
                    </a:p>
                  </a:txBody>
                  <a:tcPr/>
                </a:tc>
              </a:tr>
              <a:tr h="370840">
                <a:tc>
                  <a:txBody>
                    <a:bodyPr/>
                    <a:lstStyle/>
                    <a:p>
                      <a:r>
                        <a:rPr lang="en-US" dirty="0" smtClean="0"/>
                        <a:t>75 – 90</a:t>
                      </a:r>
                      <a:endParaRPr lang="en-US" dirty="0"/>
                    </a:p>
                  </a:txBody>
                  <a:tcPr/>
                </a:tc>
                <a:tc>
                  <a:txBody>
                    <a:bodyPr/>
                    <a:lstStyle/>
                    <a:p>
                      <a:r>
                        <a:rPr lang="en-US" dirty="0" smtClean="0"/>
                        <a:t>0 – 15 </a:t>
                      </a:r>
                      <a:endParaRPr lang="en-US" dirty="0"/>
                    </a:p>
                  </a:txBody>
                  <a:tcPr/>
                </a:tc>
                <a:tc>
                  <a:txBody>
                    <a:bodyPr/>
                    <a:lstStyle/>
                    <a:p>
                      <a:r>
                        <a:rPr lang="en-US" sz="1800" b="0" i="0" u="none" strike="noStrike" kern="1200" baseline="0" dirty="0" smtClean="0">
                          <a:solidFill>
                            <a:schemeClr val="dk1"/>
                          </a:solidFill>
                          <a:latin typeface="+mn-lt"/>
                          <a:ea typeface="+mn-ea"/>
                          <a:cs typeface="+mn-cs"/>
                        </a:rPr>
                        <a:t>6.02</a:t>
                      </a:r>
                      <a:endParaRPr lang="en-US" dirty="0"/>
                    </a:p>
                  </a:txBody>
                  <a:tcPr/>
                </a:tc>
                <a:tc>
                  <a:txBody>
                    <a:bodyPr/>
                    <a:lstStyle/>
                    <a:p>
                      <a:r>
                        <a:rPr lang="en-US" sz="1800" b="0" i="0" u="none" strike="noStrike" kern="1200" baseline="0" dirty="0" smtClean="0">
                          <a:solidFill>
                            <a:schemeClr val="dk1"/>
                          </a:solidFill>
                          <a:latin typeface="+mn-lt"/>
                          <a:ea typeface="+mn-ea"/>
                          <a:cs typeface="+mn-cs"/>
                        </a:rPr>
                        <a:t>4.37</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75 – 90</a:t>
                      </a:r>
                    </a:p>
                  </a:txBody>
                  <a:tcPr/>
                </a:tc>
                <a:tc>
                  <a:txBody>
                    <a:bodyPr/>
                    <a:lstStyle/>
                    <a:p>
                      <a:r>
                        <a:rPr lang="en-US" dirty="0" smtClean="0"/>
                        <a:t>15 – 30 </a:t>
                      </a:r>
                      <a:endParaRPr lang="en-US" dirty="0"/>
                    </a:p>
                  </a:txBody>
                  <a:tcPr/>
                </a:tc>
                <a:tc>
                  <a:txBody>
                    <a:bodyPr/>
                    <a:lstStyle/>
                    <a:p>
                      <a:r>
                        <a:rPr lang="en-US" sz="1800" b="0" i="0" u="none" strike="noStrike" kern="1200" baseline="0" dirty="0" smtClean="0">
                          <a:solidFill>
                            <a:schemeClr val="dk1"/>
                          </a:solidFill>
                          <a:latin typeface="+mn-lt"/>
                          <a:ea typeface="+mn-ea"/>
                          <a:cs typeface="+mn-cs"/>
                        </a:rPr>
                        <a:t>6.93</a:t>
                      </a:r>
                      <a:endParaRPr lang="en-US" dirty="0"/>
                    </a:p>
                  </a:txBody>
                  <a:tcPr/>
                </a:tc>
                <a:tc>
                  <a:txBody>
                    <a:bodyPr/>
                    <a:lstStyle/>
                    <a:p>
                      <a:r>
                        <a:rPr lang="en-US" sz="1800" b="0" i="0" u="none" strike="noStrike" kern="1200" baseline="0" dirty="0" smtClean="0">
                          <a:solidFill>
                            <a:schemeClr val="dk1"/>
                          </a:solidFill>
                          <a:latin typeface="+mn-lt"/>
                          <a:ea typeface="+mn-ea"/>
                          <a:cs typeface="+mn-cs"/>
                        </a:rPr>
                        <a:t>4.45</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ENBIK 2016</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4709384" y="3017204"/>
            <a:ext cx="2507470" cy="3890587"/>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7237704" y="2629025"/>
            <a:ext cx="2669685" cy="4228975"/>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5322017" y="-74090"/>
            <a:ext cx="3159114" cy="2900890"/>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8854566" y="-29337"/>
            <a:ext cx="3385290" cy="4256112"/>
          </a:xfrm>
          <a:prstGeom prst="rect">
            <a:avLst/>
          </a:prstGeom>
        </p:spPr>
      </p:pic>
      <p:sp>
        <p:nvSpPr>
          <p:cNvPr id="11" name="Rectangle 10"/>
          <p:cNvSpPr/>
          <p:nvPr/>
        </p:nvSpPr>
        <p:spPr>
          <a:xfrm>
            <a:off x="4917261" y="2618725"/>
            <a:ext cx="1298753" cy="646331"/>
          </a:xfrm>
          <a:prstGeom prst="rect">
            <a:avLst/>
          </a:prstGeom>
        </p:spPr>
        <p:txBody>
          <a:bodyPr wrap="none">
            <a:spAutoFit/>
          </a:bodyPr>
          <a:lstStyle/>
          <a:p>
            <a:r>
              <a:rPr lang="en-US" b="1" dirty="0" smtClean="0"/>
              <a:t>RMSD 5.34</a:t>
            </a:r>
          </a:p>
          <a:p>
            <a:endParaRPr lang="en-US" b="1" dirty="0"/>
          </a:p>
        </p:txBody>
      </p:sp>
      <p:sp>
        <p:nvSpPr>
          <p:cNvPr id="12" name="Rectangle 11"/>
          <p:cNvSpPr/>
          <p:nvPr/>
        </p:nvSpPr>
        <p:spPr>
          <a:xfrm>
            <a:off x="8423808" y="877204"/>
            <a:ext cx="1407758" cy="646331"/>
          </a:xfrm>
          <a:prstGeom prst="rect">
            <a:avLst/>
          </a:prstGeom>
        </p:spPr>
        <p:txBody>
          <a:bodyPr wrap="none">
            <a:spAutoFit/>
          </a:bodyPr>
          <a:lstStyle/>
          <a:p>
            <a:r>
              <a:rPr lang="en-US" b="1" dirty="0" smtClean="0"/>
              <a:t>RMSD 35.58</a:t>
            </a:r>
          </a:p>
          <a:p>
            <a:endParaRPr lang="en-US" b="1" dirty="0"/>
          </a:p>
        </p:txBody>
      </p:sp>
      <p:sp>
        <p:nvSpPr>
          <p:cNvPr id="13" name="Rectangle 12"/>
          <p:cNvSpPr/>
          <p:nvPr/>
        </p:nvSpPr>
        <p:spPr>
          <a:xfrm>
            <a:off x="4454780" y="5929175"/>
            <a:ext cx="1390124" cy="646331"/>
          </a:xfrm>
          <a:prstGeom prst="rect">
            <a:avLst/>
          </a:prstGeom>
        </p:spPr>
        <p:txBody>
          <a:bodyPr wrap="none">
            <a:spAutoFit/>
          </a:bodyPr>
          <a:lstStyle/>
          <a:p>
            <a:r>
              <a:rPr lang="en-US" b="1" dirty="0" smtClean="0"/>
              <a:t>RMSD 12.03</a:t>
            </a:r>
          </a:p>
          <a:p>
            <a:endParaRPr lang="en-US" b="1" dirty="0"/>
          </a:p>
        </p:txBody>
      </p:sp>
      <p:sp>
        <p:nvSpPr>
          <p:cNvPr id="14" name="Rectangle 13"/>
          <p:cNvSpPr/>
          <p:nvPr/>
        </p:nvSpPr>
        <p:spPr>
          <a:xfrm>
            <a:off x="9666680" y="6017608"/>
            <a:ext cx="1281120" cy="369332"/>
          </a:xfrm>
          <a:prstGeom prst="rect">
            <a:avLst/>
          </a:prstGeom>
        </p:spPr>
        <p:txBody>
          <a:bodyPr wrap="none">
            <a:spAutoFit/>
          </a:bodyPr>
          <a:lstStyle/>
          <a:p>
            <a:r>
              <a:rPr lang="en-US" b="1" dirty="0" smtClean="0"/>
              <a:t>RMSD 1.68</a:t>
            </a:r>
            <a:endParaRPr lang="en-US" b="1" dirty="0"/>
          </a:p>
        </p:txBody>
      </p:sp>
    </p:spTree>
    <p:extLst>
      <p:ext uri="{BB962C8B-B14F-4D97-AF65-F5344CB8AC3E}">
        <p14:creationId xmlns:p14="http://schemas.microsoft.com/office/powerpoint/2010/main" val="2599448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RNAs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22456216"/>
              </p:ext>
            </p:extLst>
          </p:nvPr>
        </p:nvGraphicFramePr>
        <p:xfrm>
          <a:off x="427290" y="2718491"/>
          <a:ext cx="5826980" cy="1854200"/>
        </p:xfrm>
        <a:graphic>
          <a:graphicData uri="http://schemas.openxmlformats.org/drawingml/2006/table">
            <a:tbl>
              <a:tblPr firstRow="1" bandRow="1">
                <a:tableStyleId>{5C22544A-7EE6-4342-B048-85BDC9FD1C3A}</a:tableStyleId>
              </a:tblPr>
              <a:tblGrid>
                <a:gridCol w="991312"/>
                <a:gridCol w="922945"/>
                <a:gridCol w="1581931"/>
                <a:gridCol w="1165396"/>
                <a:gridCol w="1165396"/>
              </a:tblGrid>
              <a:tr h="370840">
                <a:tc>
                  <a:txBody>
                    <a:bodyPr/>
                    <a:lstStyle/>
                    <a:p>
                      <a:r>
                        <a:rPr lang="en-US" dirty="0" smtClean="0"/>
                        <a:t>Target</a:t>
                      </a:r>
                      <a:endParaRPr lang="en-US" dirty="0"/>
                    </a:p>
                  </a:txBody>
                  <a:tcPr/>
                </a:tc>
                <a:tc>
                  <a:txBody>
                    <a:bodyPr/>
                    <a:lstStyle/>
                    <a:p>
                      <a:pPr algn="ctr"/>
                      <a:r>
                        <a:rPr lang="en-US" dirty="0" smtClean="0"/>
                        <a:t>Length</a:t>
                      </a:r>
                      <a:endParaRPr lang="en-US" dirty="0"/>
                    </a:p>
                  </a:txBody>
                  <a:tcPr/>
                </a:tc>
                <a:tc>
                  <a:txBody>
                    <a:bodyPr/>
                    <a:lstStyle/>
                    <a:p>
                      <a:pPr algn="ctr"/>
                      <a:r>
                        <a:rPr lang="en-US" dirty="0" smtClean="0"/>
                        <a:t>Similarity (%)</a:t>
                      </a:r>
                      <a:endParaRPr lang="en-US" dirty="0"/>
                    </a:p>
                  </a:txBody>
                  <a:tcPr/>
                </a:tc>
                <a:tc>
                  <a:txBody>
                    <a:bodyPr/>
                    <a:lstStyle/>
                    <a:p>
                      <a:pPr algn="ctr"/>
                      <a:r>
                        <a:rPr lang="en-US" dirty="0" smtClean="0"/>
                        <a:t>Gap (%)</a:t>
                      </a:r>
                      <a:endParaRPr lang="en-US" dirty="0"/>
                    </a:p>
                  </a:txBody>
                  <a:tcPr/>
                </a:tc>
                <a:tc>
                  <a:txBody>
                    <a:bodyPr/>
                    <a:lstStyle/>
                    <a:p>
                      <a:pPr algn="ctr"/>
                      <a:r>
                        <a:rPr lang="en-US" dirty="0" smtClean="0"/>
                        <a:t>RMSD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3DG0</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2904</a:t>
                      </a:r>
                      <a:endParaRPr lang="en-US" dirty="0"/>
                    </a:p>
                  </a:txBody>
                  <a:tcPr/>
                </a:tc>
                <a:tc>
                  <a:txBody>
                    <a:bodyPr/>
                    <a:lstStyle/>
                    <a:p>
                      <a:pPr algn="ctr"/>
                      <a:r>
                        <a:rPr lang="en-US" dirty="0" smtClean="0"/>
                        <a:t>68</a:t>
                      </a:r>
                      <a:endParaRPr lang="en-US" dirty="0"/>
                    </a:p>
                  </a:txBody>
                  <a:tcPr/>
                </a:tc>
                <a:tc>
                  <a:txBody>
                    <a:bodyPr/>
                    <a:lstStyle/>
                    <a:p>
                      <a:pPr algn="ctr"/>
                      <a:r>
                        <a:rPr lang="en-US" dirty="0" smtClean="0"/>
                        <a:t>15.3</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13.62</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4JI1</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1522</a:t>
                      </a:r>
                      <a:endParaRPr lang="en-US" dirty="0"/>
                    </a:p>
                  </a:txBody>
                  <a:tcPr/>
                </a:tc>
                <a:tc>
                  <a:txBody>
                    <a:bodyPr/>
                    <a:lstStyle/>
                    <a:p>
                      <a:pPr algn="ctr"/>
                      <a:r>
                        <a:rPr lang="en-US" dirty="0" smtClean="0"/>
                        <a:t>71.6</a:t>
                      </a:r>
                      <a:endParaRPr lang="en-US" dirty="0"/>
                    </a:p>
                  </a:txBody>
                  <a:tcPr/>
                </a:tc>
                <a:tc>
                  <a:txBody>
                    <a:bodyPr/>
                    <a:lstStyle/>
                    <a:p>
                      <a:pPr algn="ctr"/>
                      <a:r>
                        <a:rPr lang="en-US" dirty="0" smtClean="0"/>
                        <a:t>14.1</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14.5</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4V6W</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1995</a:t>
                      </a:r>
                      <a:endParaRPr lang="en-US" dirty="0"/>
                    </a:p>
                  </a:txBody>
                  <a:tcPr/>
                </a:tc>
                <a:tc>
                  <a:txBody>
                    <a:bodyPr/>
                    <a:lstStyle/>
                    <a:p>
                      <a:pPr algn="ctr"/>
                      <a:r>
                        <a:rPr lang="en-US" dirty="0" smtClean="0"/>
                        <a:t>68.3</a:t>
                      </a:r>
                      <a:endParaRPr lang="en-US" dirty="0"/>
                    </a:p>
                  </a:txBody>
                  <a:tcPr/>
                </a:tc>
                <a:tc>
                  <a:txBody>
                    <a:bodyPr/>
                    <a:lstStyle/>
                    <a:p>
                      <a:pPr algn="ctr"/>
                      <a:r>
                        <a:rPr lang="en-US" dirty="0" smtClean="0"/>
                        <a:t>19.9</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32.7</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3J2G</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1533</a:t>
                      </a:r>
                      <a:endParaRPr lang="en-US" dirty="0"/>
                    </a:p>
                  </a:txBody>
                  <a:tcPr/>
                </a:tc>
                <a:tc>
                  <a:txBody>
                    <a:bodyPr/>
                    <a:lstStyle/>
                    <a:p>
                      <a:pPr algn="ctr"/>
                      <a:r>
                        <a:rPr lang="en-US" dirty="0" smtClean="0"/>
                        <a:t>99.4</a:t>
                      </a:r>
                      <a:endParaRPr lang="en-US" dirty="0"/>
                    </a:p>
                  </a:txBody>
                  <a:tcPr/>
                </a:tc>
                <a:tc>
                  <a:txBody>
                    <a:bodyPr/>
                    <a:lstStyle/>
                    <a:p>
                      <a:pPr algn="ctr"/>
                      <a:r>
                        <a:rPr lang="en-US" dirty="0" smtClean="0"/>
                        <a:t>0.6</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9.6</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dirty="0" smtClean="0"/>
              <a:t>ENBIK 2016</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6557497" y="1419614"/>
            <a:ext cx="5634503" cy="4336138"/>
          </a:xfrm>
          <a:prstGeom prst="rect">
            <a:avLst/>
          </a:prstGeom>
        </p:spPr>
      </p:pic>
      <p:sp>
        <p:nvSpPr>
          <p:cNvPr id="6" name="Rectangle 5"/>
          <p:cNvSpPr/>
          <p:nvPr/>
        </p:nvSpPr>
        <p:spPr>
          <a:xfrm>
            <a:off x="8919912" y="5755752"/>
            <a:ext cx="1460656" cy="369332"/>
          </a:xfrm>
          <a:prstGeom prst="rect">
            <a:avLst/>
          </a:prstGeom>
        </p:spPr>
        <p:txBody>
          <a:bodyPr wrap="none">
            <a:spAutoFit/>
          </a:bodyPr>
          <a:lstStyle/>
          <a:p>
            <a:r>
              <a:rPr lang="en-US" b="1" dirty="0" smtClean="0"/>
              <a:t>4JI1 (1522 </a:t>
            </a:r>
            <a:r>
              <a:rPr lang="en-US" b="1" dirty="0" err="1" smtClean="0"/>
              <a:t>nt</a:t>
            </a:r>
            <a:r>
              <a:rPr lang="en-US" b="1" dirty="0" smtClean="0"/>
              <a:t>)</a:t>
            </a:r>
            <a:endParaRPr lang="en-US" b="1" dirty="0"/>
          </a:p>
        </p:txBody>
      </p:sp>
    </p:spTree>
    <p:extLst>
      <p:ext uri="{BB962C8B-B14F-4D97-AF65-F5344CB8AC3E}">
        <p14:creationId xmlns:p14="http://schemas.microsoft.com/office/powerpoint/2010/main" val="184408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FARFAR</a:t>
            </a: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pic>
        <p:nvPicPr>
          <p:cNvPr id="5" name="Picture 4"/>
          <p:cNvPicPr>
            <a:picLocks noChangeAspect="1"/>
          </p:cNvPicPr>
          <p:nvPr/>
        </p:nvPicPr>
        <p:blipFill>
          <a:blip r:embed="rId3"/>
          <a:stretch>
            <a:fillRect/>
          </a:stretch>
        </p:blipFill>
        <p:spPr>
          <a:xfrm>
            <a:off x="1222049" y="1545409"/>
            <a:ext cx="4485283" cy="3726936"/>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5983956" y="267722"/>
            <a:ext cx="4879704" cy="5018631"/>
          </a:xfrm>
          <a:prstGeom prst="rect">
            <a:avLst/>
          </a:prstGeom>
        </p:spPr>
      </p:pic>
      <p:sp>
        <p:nvSpPr>
          <p:cNvPr id="7" name="Rectangle 6"/>
          <p:cNvSpPr/>
          <p:nvPr/>
        </p:nvSpPr>
        <p:spPr>
          <a:xfrm>
            <a:off x="7764505" y="5383756"/>
            <a:ext cx="1531188" cy="1200329"/>
          </a:xfrm>
          <a:prstGeom prst="rect">
            <a:avLst/>
          </a:prstGeom>
        </p:spPr>
        <p:txBody>
          <a:bodyPr wrap="none">
            <a:spAutoFit/>
          </a:bodyPr>
          <a:lstStyle/>
          <a:p>
            <a:r>
              <a:rPr lang="en-US" b="1" dirty="0" smtClean="0"/>
              <a:t>4QK8</a:t>
            </a:r>
            <a:r>
              <a:rPr lang="en-US" dirty="0" smtClean="0"/>
              <a:t> </a:t>
            </a:r>
            <a:r>
              <a:rPr lang="en-US" b="1" dirty="0" smtClean="0"/>
              <a:t>(122 </a:t>
            </a:r>
            <a:r>
              <a:rPr lang="en-US" b="1" dirty="0" err="1" smtClean="0"/>
              <a:t>nt</a:t>
            </a:r>
            <a:r>
              <a:rPr lang="en-US" b="1" dirty="0" smtClean="0"/>
              <a:t>)</a:t>
            </a:r>
          </a:p>
          <a:p>
            <a:r>
              <a:rPr lang="en-US" b="1" dirty="0">
                <a:solidFill>
                  <a:srgbClr val="C00000"/>
                </a:solidFill>
              </a:rPr>
              <a:t>RMSD 6.48</a:t>
            </a:r>
          </a:p>
          <a:p>
            <a:r>
              <a:rPr lang="en-US" b="1" dirty="0">
                <a:solidFill>
                  <a:schemeClr val="accent5"/>
                </a:solidFill>
              </a:rPr>
              <a:t>RMSD 28.43</a:t>
            </a:r>
          </a:p>
          <a:p>
            <a:endParaRPr lang="en-US" b="1" dirty="0"/>
          </a:p>
        </p:txBody>
      </p:sp>
      <p:sp>
        <p:nvSpPr>
          <p:cNvPr id="8" name="Rectangle 7"/>
          <p:cNvSpPr/>
          <p:nvPr/>
        </p:nvSpPr>
        <p:spPr>
          <a:xfrm>
            <a:off x="731909" y="1701547"/>
            <a:ext cx="1894173" cy="923330"/>
          </a:xfrm>
          <a:prstGeom prst="rect">
            <a:avLst/>
          </a:prstGeom>
        </p:spPr>
        <p:txBody>
          <a:bodyPr wrap="none">
            <a:spAutoFit/>
          </a:bodyPr>
          <a:lstStyle/>
          <a:p>
            <a:r>
              <a:rPr lang="en-US" b="1" dirty="0" smtClean="0">
                <a:solidFill>
                  <a:schemeClr val="accent6"/>
                </a:solidFill>
              </a:rPr>
              <a:t>EXPERIMENT</a:t>
            </a:r>
          </a:p>
          <a:p>
            <a:r>
              <a:rPr lang="en-US" b="1" dirty="0" smtClean="0">
                <a:solidFill>
                  <a:srgbClr val="C00000"/>
                </a:solidFill>
              </a:rPr>
              <a:t>COMPARATIVE</a:t>
            </a:r>
            <a:endParaRPr lang="en-US" b="1" dirty="0">
              <a:solidFill>
                <a:srgbClr val="C00000"/>
              </a:solidFill>
            </a:endParaRPr>
          </a:p>
          <a:p>
            <a:r>
              <a:rPr lang="en-US" b="1" dirty="0">
                <a:solidFill>
                  <a:schemeClr val="accent5"/>
                </a:solidFill>
              </a:rPr>
              <a:t>FARFAR</a:t>
            </a:r>
          </a:p>
        </p:txBody>
      </p:sp>
      <p:sp>
        <p:nvSpPr>
          <p:cNvPr id="10" name="Rectangle 9"/>
          <p:cNvSpPr/>
          <p:nvPr/>
        </p:nvSpPr>
        <p:spPr>
          <a:xfrm>
            <a:off x="2699096" y="5338583"/>
            <a:ext cx="1497526" cy="1200329"/>
          </a:xfrm>
          <a:prstGeom prst="rect">
            <a:avLst/>
          </a:prstGeom>
        </p:spPr>
        <p:txBody>
          <a:bodyPr wrap="none">
            <a:spAutoFit/>
          </a:bodyPr>
          <a:lstStyle/>
          <a:p>
            <a:r>
              <a:rPr lang="en-US" b="1" dirty="0" smtClean="0"/>
              <a:t>2QUW(57 </a:t>
            </a:r>
            <a:r>
              <a:rPr lang="en-US" b="1" dirty="0" err="1" smtClean="0"/>
              <a:t>nt</a:t>
            </a:r>
            <a:r>
              <a:rPr lang="en-US" b="1" dirty="0" smtClean="0"/>
              <a:t>)</a:t>
            </a:r>
          </a:p>
          <a:p>
            <a:r>
              <a:rPr lang="en-US" b="1" dirty="0">
                <a:solidFill>
                  <a:srgbClr val="C00000"/>
                </a:solidFill>
              </a:rPr>
              <a:t>RMSD </a:t>
            </a:r>
            <a:r>
              <a:rPr lang="en-US" b="1" dirty="0" smtClean="0">
                <a:solidFill>
                  <a:srgbClr val="C00000"/>
                </a:solidFill>
              </a:rPr>
              <a:t>4.95</a:t>
            </a:r>
            <a:endParaRPr lang="en-US" b="1" dirty="0">
              <a:solidFill>
                <a:srgbClr val="C00000"/>
              </a:solidFill>
            </a:endParaRPr>
          </a:p>
          <a:p>
            <a:r>
              <a:rPr lang="en-US" b="1" dirty="0">
                <a:solidFill>
                  <a:schemeClr val="accent5"/>
                </a:solidFill>
              </a:rPr>
              <a:t>RMSD </a:t>
            </a:r>
            <a:r>
              <a:rPr lang="en-US" b="1" dirty="0" smtClean="0">
                <a:solidFill>
                  <a:schemeClr val="accent5"/>
                </a:solidFill>
              </a:rPr>
              <a:t>21.59</a:t>
            </a:r>
            <a:endParaRPr lang="en-US" b="1" dirty="0">
              <a:solidFill>
                <a:schemeClr val="accent5"/>
              </a:solidFill>
            </a:endParaRPr>
          </a:p>
          <a:p>
            <a:endParaRPr lang="en-US" b="1" dirty="0"/>
          </a:p>
        </p:txBody>
      </p:sp>
    </p:spTree>
    <p:extLst>
      <p:ext uri="{BB962C8B-B14F-4D97-AF65-F5344CB8AC3E}">
        <p14:creationId xmlns:p14="http://schemas.microsoft.com/office/powerpoint/2010/main" val="3105153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t>
            </a:r>
            <a:r>
              <a:rPr lang="en-US" dirty="0" err="1" smtClean="0"/>
              <a:t>ModeRNA</a:t>
            </a: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sp>
        <p:nvSpPr>
          <p:cNvPr id="7" name="Rectangle 6"/>
          <p:cNvSpPr/>
          <p:nvPr/>
        </p:nvSpPr>
        <p:spPr>
          <a:xfrm>
            <a:off x="7764505" y="5383756"/>
            <a:ext cx="1531188" cy="1200329"/>
          </a:xfrm>
          <a:prstGeom prst="rect">
            <a:avLst/>
          </a:prstGeom>
        </p:spPr>
        <p:txBody>
          <a:bodyPr wrap="none">
            <a:spAutoFit/>
          </a:bodyPr>
          <a:lstStyle/>
          <a:p>
            <a:r>
              <a:rPr lang="en-US" b="1" dirty="0" smtClean="0"/>
              <a:t>4QK8</a:t>
            </a:r>
            <a:r>
              <a:rPr lang="en-US" dirty="0" smtClean="0"/>
              <a:t> </a:t>
            </a:r>
            <a:r>
              <a:rPr lang="en-US" b="1" dirty="0" smtClean="0"/>
              <a:t>(122 </a:t>
            </a:r>
            <a:r>
              <a:rPr lang="en-US" b="1" dirty="0" err="1" smtClean="0"/>
              <a:t>nt</a:t>
            </a:r>
            <a:r>
              <a:rPr lang="en-US" b="1" dirty="0" smtClean="0"/>
              <a:t>)</a:t>
            </a:r>
          </a:p>
          <a:p>
            <a:r>
              <a:rPr lang="en-US" b="1" dirty="0">
                <a:solidFill>
                  <a:srgbClr val="C00000"/>
                </a:solidFill>
              </a:rPr>
              <a:t>RMSD 6.48</a:t>
            </a:r>
          </a:p>
          <a:p>
            <a:r>
              <a:rPr lang="en-US" b="1" dirty="0">
                <a:solidFill>
                  <a:schemeClr val="accent5"/>
                </a:solidFill>
              </a:rPr>
              <a:t>RMSD </a:t>
            </a:r>
            <a:r>
              <a:rPr lang="en-US" b="1" dirty="0" smtClean="0">
                <a:solidFill>
                  <a:schemeClr val="accent5"/>
                </a:solidFill>
              </a:rPr>
              <a:t>9.3</a:t>
            </a:r>
            <a:endParaRPr lang="en-US" b="1" dirty="0">
              <a:solidFill>
                <a:schemeClr val="accent5"/>
              </a:solidFill>
            </a:endParaRPr>
          </a:p>
          <a:p>
            <a:endParaRPr lang="en-US" b="1" dirty="0"/>
          </a:p>
        </p:txBody>
      </p:sp>
      <p:sp>
        <p:nvSpPr>
          <p:cNvPr id="8" name="Rectangle 7"/>
          <p:cNvSpPr/>
          <p:nvPr/>
        </p:nvSpPr>
        <p:spPr>
          <a:xfrm>
            <a:off x="731909" y="1701547"/>
            <a:ext cx="1894173" cy="923330"/>
          </a:xfrm>
          <a:prstGeom prst="rect">
            <a:avLst/>
          </a:prstGeom>
        </p:spPr>
        <p:txBody>
          <a:bodyPr wrap="none">
            <a:spAutoFit/>
          </a:bodyPr>
          <a:lstStyle/>
          <a:p>
            <a:r>
              <a:rPr lang="en-US" b="1" dirty="0" smtClean="0">
                <a:solidFill>
                  <a:schemeClr val="accent6"/>
                </a:solidFill>
              </a:rPr>
              <a:t>EXPERIMENT</a:t>
            </a:r>
          </a:p>
          <a:p>
            <a:r>
              <a:rPr lang="en-US" b="1" dirty="0" smtClean="0">
                <a:solidFill>
                  <a:srgbClr val="C00000"/>
                </a:solidFill>
              </a:rPr>
              <a:t>COMPARATIVE</a:t>
            </a:r>
            <a:endParaRPr lang="en-US" b="1" dirty="0">
              <a:solidFill>
                <a:srgbClr val="C00000"/>
              </a:solidFill>
            </a:endParaRPr>
          </a:p>
          <a:p>
            <a:r>
              <a:rPr lang="en-US" b="1" dirty="0" smtClean="0">
                <a:solidFill>
                  <a:schemeClr val="accent5"/>
                </a:solidFill>
              </a:rPr>
              <a:t>MODERNA</a:t>
            </a:r>
            <a:endParaRPr lang="en-US" b="1" dirty="0">
              <a:solidFill>
                <a:schemeClr val="accent5"/>
              </a:solidFill>
            </a:endParaRPr>
          </a:p>
        </p:txBody>
      </p:sp>
      <p:sp>
        <p:nvSpPr>
          <p:cNvPr id="10" name="Rectangle 9"/>
          <p:cNvSpPr/>
          <p:nvPr/>
        </p:nvSpPr>
        <p:spPr>
          <a:xfrm>
            <a:off x="2699096" y="5338583"/>
            <a:ext cx="1497526" cy="1200329"/>
          </a:xfrm>
          <a:prstGeom prst="rect">
            <a:avLst/>
          </a:prstGeom>
        </p:spPr>
        <p:txBody>
          <a:bodyPr wrap="none">
            <a:spAutoFit/>
          </a:bodyPr>
          <a:lstStyle/>
          <a:p>
            <a:r>
              <a:rPr lang="en-US" b="1" dirty="0" smtClean="0"/>
              <a:t>2QUW(57 </a:t>
            </a:r>
            <a:r>
              <a:rPr lang="en-US" b="1" dirty="0" err="1" smtClean="0"/>
              <a:t>nt</a:t>
            </a:r>
            <a:r>
              <a:rPr lang="en-US" b="1" dirty="0" smtClean="0"/>
              <a:t>)</a:t>
            </a:r>
          </a:p>
          <a:p>
            <a:r>
              <a:rPr lang="en-US" b="1" dirty="0">
                <a:solidFill>
                  <a:srgbClr val="C00000"/>
                </a:solidFill>
              </a:rPr>
              <a:t>RMSD </a:t>
            </a:r>
            <a:r>
              <a:rPr lang="en-US" b="1" dirty="0" smtClean="0">
                <a:solidFill>
                  <a:srgbClr val="C00000"/>
                </a:solidFill>
              </a:rPr>
              <a:t>5.18</a:t>
            </a:r>
            <a:endParaRPr lang="en-US" b="1" dirty="0">
              <a:solidFill>
                <a:srgbClr val="C00000"/>
              </a:solidFill>
            </a:endParaRPr>
          </a:p>
          <a:p>
            <a:r>
              <a:rPr lang="en-US" b="1" dirty="0">
                <a:solidFill>
                  <a:schemeClr val="accent5"/>
                </a:solidFill>
              </a:rPr>
              <a:t>RMSD </a:t>
            </a:r>
            <a:r>
              <a:rPr lang="en-US" b="1" dirty="0" smtClean="0">
                <a:solidFill>
                  <a:schemeClr val="accent5"/>
                </a:solidFill>
              </a:rPr>
              <a:t>5.89</a:t>
            </a:r>
            <a:endParaRPr lang="en-US" b="1" dirty="0">
              <a:solidFill>
                <a:schemeClr val="accent5"/>
              </a:solidFill>
            </a:endParaRPr>
          </a:p>
          <a:p>
            <a:endParaRPr lang="en-US" b="1" dirty="0"/>
          </a:p>
        </p:txBody>
      </p:sp>
      <p:pic>
        <p:nvPicPr>
          <p:cNvPr id="9" name="Picture 8"/>
          <p:cNvPicPr>
            <a:picLocks noChangeAspect="1"/>
          </p:cNvPicPr>
          <p:nvPr/>
        </p:nvPicPr>
        <p:blipFill>
          <a:blip r:embed="rId3"/>
          <a:stretch>
            <a:fillRect/>
          </a:stretch>
        </p:blipFill>
        <p:spPr>
          <a:xfrm>
            <a:off x="5375808" y="1745206"/>
            <a:ext cx="6096000" cy="3638550"/>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1838826" y="2163212"/>
            <a:ext cx="3831753" cy="3110242"/>
          </a:xfrm>
          <a:prstGeom prst="rect">
            <a:avLst/>
          </a:prstGeom>
        </p:spPr>
      </p:pic>
    </p:spTree>
    <p:extLst>
      <p:ext uri="{BB962C8B-B14F-4D97-AF65-F5344CB8AC3E}">
        <p14:creationId xmlns:p14="http://schemas.microsoft.com/office/powerpoint/2010/main" val="308978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endParaRPr lang="en-US" dirty="0" smtClean="0"/>
          </a:p>
          <a:p>
            <a:r>
              <a:rPr lang="en-US" dirty="0" smtClean="0"/>
              <a:t>Detail analysis of incorrectly predicted regions</a:t>
            </a:r>
          </a:p>
          <a:p>
            <a:endParaRPr lang="en-US" dirty="0" smtClean="0"/>
          </a:p>
          <a:p>
            <a:r>
              <a:rPr lang="en-US" dirty="0"/>
              <a:t>Possible inclusion of secondary structure</a:t>
            </a:r>
          </a:p>
          <a:p>
            <a:endParaRPr lang="en-US" dirty="0" smtClean="0"/>
          </a:p>
          <a:p>
            <a:r>
              <a:rPr lang="en-US" dirty="0" smtClean="0"/>
              <a:t>Software tool</a:t>
            </a:r>
          </a:p>
          <a:p>
            <a:endParaRPr lang="en-US" dirty="0" smtClean="0"/>
          </a:p>
          <a:p>
            <a:r>
              <a:rPr lang="en-US" dirty="0" smtClean="0"/>
              <a:t>Large-scale evaluation</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spTree>
    <p:extLst>
      <p:ext uri="{BB962C8B-B14F-4D97-AF65-F5344CB8AC3E}">
        <p14:creationId xmlns:p14="http://schemas.microsoft.com/office/powerpoint/2010/main" val="1626027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a:t>
            </a:r>
            <a:endParaRPr lang="en-US" noProof="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pic>
        <p:nvPicPr>
          <p:cNvPr id="4098" name="Picture 2" descr="homer-end-is-n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387" y="2227459"/>
            <a:ext cx="4723226" cy="354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84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prediction approaches</a:t>
            </a:r>
            <a:endParaRPr lang="en-US" dirty="0"/>
          </a:p>
        </p:txBody>
      </p:sp>
      <p:sp>
        <p:nvSpPr>
          <p:cNvPr id="3" name="Content Placeholder 2"/>
          <p:cNvSpPr>
            <a:spLocks noGrp="1"/>
          </p:cNvSpPr>
          <p:nvPr>
            <p:ph idx="1"/>
          </p:nvPr>
        </p:nvSpPr>
        <p:spPr/>
        <p:txBody>
          <a:bodyPr anchor="ctr"/>
          <a:lstStyle/>
          <a:p>
            <a:r>
              <a:rPr lang="en-US" dirty="0" smtClean="0"/>
              <a:t>De novo prediction</a:t>
            </a:r>
          </a:p>
          <a:p>
            <a:pPr lvl="1"/>
            <a:r>
              <a:rPr lang="en-US" dirty="0" smtClean="0"/>
              <a:t>Simulation of the biophysical process</a:t>
            </a:r>
          </a:p>
          <a:p>
            <a:pPr lvl="1"/>
            <a:r>
              <a:rPr lang="en-US" dirty="0" smtClean="0"/>
              <a:t>Possibly using coarse-grained models or fragments</a:t>
            </a:r>
          </a:p>
          <a:p>
            <a:endParaRPr lang="en-US" dirty="0" smtClean="0"/>
          </a:p>
          <a:p>
            <a:r>
              <a:rPr lang="en-US" dirty="0" smtClean="0"/>
              <a:t>Comparative modeling</a:t>
            </a:r>
          </a:p>
          <a:p>
            <a:pPr lvl="1"/>
            <a:r>
              <a:rPr lang="en-US" dirty="0" smtClean="0"/>
              <a:t>Sequence-structure correlation</a:t>
            </a:r>
          </a:p>
          <a:p>
            <a:pPr lvl="1"/>
            <a:r>
              <a:rPr lang="en-US" dirty="0" smtClean="0"/>
              <a:t>Suitable for large structures</a:t>
            </a: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spTree>
    <p:extLst>
      <p:ext uri="{BB962C8B-B14F-4D97-AF65-F5344CB8AC3E}">
        <p14:creationId xmlns:p14="http://schemas.microsoft.com/office/powerpoint/2010/main" val="154756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approaches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5385530"/>
              </p:ext>
            </p:extLst>
          </p:nvPr>
        </p:nvGraphicFramePr>
        <p:xfrm>
          <a:off x="1325311" y="2150366"/>
          <a:ext cx="9015101" cy="2494280"/>
        </p:xfrm>
        <a:graphic>
          <a:graphicData uri="http://schemas.openxmlformats.org/drawingml/2006/table">
            <a:tbl>
              <a:tblPr firstRow="1" bandRow="1">
                <a:tableStyleId>{5C22544A-7EE6-4342-B048-85BDC9FD1C3A}</a:tableStyleId>
              </a:tblPr>
              <a:tblGrid>
                <a:gridCol w="2755801"/>
                <a:gridCol w="4716379"/>
                <a:gridCol w="1542921"/>
              </a:tblGrid>
              <a:tr h="370840">
                <a:tc>
                  <a:txBody>
                    <a:bodyPr/>
                    <a:lstStyle/>
                    <a:p>
                      <a:r>
                        <a:rPr lang="en-US" dirty="0" smtClean="0"/>
                        <a:t>Method</a:t>
                      </a:r>
                      <a:endParaRPr lang="en-US" dirty="0"/>
                    </a:p>
                  </a:txBody>
                  <a:tcPr/>
                </a:tc>
                <a:tc>
                  <a:txBody>
                    <a:bodyPr/>
                    <a:lstStyle/>
                    <a:p>
                      <a:r>
                        <a:rPr lang="en-US" dirty="0" smtClean="0"/>
                        <a:t>Principle</a:t>
                      </a:r>
                      <a:endParaRPr lang="en-US" dirty="0"/>
                    </a:p>
                  </a:txBody>
                  <a:tcPr/>
                </a:tc>
                <a:tc>
                  <a:txBody>
                    <a:bodyPr/>
                    <a:lstStyle/>
                    <a:p>
                      <a:r>
                        <a:rPr lang="en-US" dirty="0" smtClean="0"/>
                        <a:t>Note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iFoldRNA</a:t>
                      </a:r>
                      <a:endParaRPr lang="en-US" dirty="0" smtClean="0"/>
                    </a:p>
                  </a:txBody>
                  <a:tcPr/>
                </a:tc>
                <a:tc>
                  <a:txBody>
                    <a:bodyPr/>
                    <a:lstStyle/>
                    <a:p>
                      <a:r>
                        <a:rPr lang="en-US" dirty="0" smtClean="0"/>
                        <a:t>Corse-grained de</a:t>
                      </a:r>
                      <a:r>
                        <a:rPr lang="en-US" baseline="0" dirty="0" smtClean="0"/>
                        <a:t> novo</a:t>
                      </a:r>
                      <a:endParaRPr lang="en-US" dirty="0"/>
                    </a:p>
                  </a:txBody>
                  <a:tcPr/>
                </a:tc>
                <a:tc>
                  <a:txBody>
                    <a:bodyPr/>
                    <a:lstStyle/>
                    <a:p>
                      <a:endParaRPr lang="en-US" dirty="0"/>
                    </a:p>
                  </a:txBody>
                  <a:tcPr/>
                </a:tc>
              </a:tr>
              <a:tr h="370840">
                <a:tc>
                  <a:txBody>
                    <a:bodyPr/>
                    <a:lstStyle/>
                    <a:p>
                      <a:r>
                        <a:rPr lang="en-US" dirty="0" smtClean="0"/>
                        <a:t>FARFAR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Knowledge-based de novo (</a:t>
                      </a:r>
                      <a:r>
                        <a:rPr lang="en-US" baseline="0" dirty="0" smtClean="0"/>
                        <a:t>Rosetta framework)</a:t>
                      </a:r>
                      <a:endParaRPr lang="en-US" dirty="0" smtClean="0"/>
                    </a:p>
                  </a:txBody>
                  <a:tcPr/>
                </a:tc>
                <a:tc>
                  <a:txBody>
                    <a:bodyPr/>
                    <a:lstStyle/>
                    <a:p>
                      <a:endParaRPr lang="en-US" dirty="0"/>
                    </a:p>
                  </a:txBody>
                  <a:tcPr/>
                </a:tc>
              </a:tr>
              <a:tr h="370840">
                <a:tc>
                  <a:txBody>
                    <a:bodyPr/>
                    <a:lstStyle/>
                    <a:p>
                      <a:r>
                        <a:rPr lang="en-US" dirty="0" smtClean="0"/>
                        <a:t>MC-Fold/MC-</a:t>
                      </a:r>
                      <a:r>
                        <a:rPr lang="en-US" dirty="0" err="1" smtClean="0"/>
                        <a:t>Sym</a:t>
                      </a:r>
                      <a:r>
                        <a:rPr lang="en-US" dirty="0" smtClean="0"/>
                        <a:t> Pipeline</a:t>
                      </a:r>
                      <a:endParaRPr lang="en-US" dirty="0"/>
                    </a:p>
                  </a:txBody>
                  <a:tcPr/>
                </a:tc>
                <a:tc>
                  <a:txBody>
                    <a:bodyPr/>
                    <a:lstStyle/>
                    <a:p>
                      <a:r>
                        <a:rPr lang="en-US" dirty="0" smtClean="0"/>
                        <a:t>Secondary</a:t>
                      </a:r>
                      <a:r>
                        <a:rPr lang="en-US" baseline="0" dirty="0" smtClean="0"/>
                        <a:t> </a:t>
                      </a:r>
                      <a:r>
                        <a:rPr lang="en-US" dirty="0" smtClean="0"/>
                        <a:t>structure-based de</a:t>
                      </a:r>
                      <a:r>
                        <a:rPr lang="en-US" baseline="0" dirty="0" smtClean="0"/>
                        <a:t> novo</a:t>
                      </a:r>
                      <a:endParaRPr lang="en-US" dirty="0"/>
                    </a:p>
                  </a:txBody>
                  <a:tcPr/>
                </a:tc>
                <a:tc>
                  <a:txBody>
                    <a:bodyPr/>
                    <a:lstStyle/>
                    <a:p>
                      <a:endParaRPr lang="en-US"/>
                    </a:p>
                  </a:txBody>
                  <a:tcPr/>
                </a:tc>
              </a:tr>
              <a:tr h="370840">
                <a:tc>
                  <a:txBody>
                    <a:bodyPr/>
                    <a:lstStyle/>
                    <a:p>
                      <a:r>
                        <a:rPr lang="en-US" dirty="0" err="1" smtClean="0"/>
                        <a:t>RNAComposer</a:t>
                      </a:r>
                      <a:endParaRPr lang="en-US" dirty="0"/>
                    </a:p>
                  </a:txBody>
                  <a:tcPr/>
                </a:tc>
                <a:tc>
                  <a:txBody>
                    <a:bodyPr/>
                    <a:lstStyle/>
                    <a:p>
                      <a:r>
                        <a:rPr lang="en-US" dirty="0" smtClean="0"/>
                        <a:t>3D </a:t>
                      </a:r>
                      <a:r>
                        <a:rPr lang="en-US" baseline="0" dirty="0" smtClean="0"/>
                        <a:t>structure elements (s</a:t>
                      </a:r>
                      <a:r>
                        <a:rPr lang="en-US" dirty="0" smtClean="0"/>
                        <a:t>econdary</a:t>
                      </a:r>
                      <a:r>
                        <a:rPr lang="en-US" baseline="0" dirty="0" smtClean="0"/>
                        <a:t> </a:t>
                      </a:r>
                      <a:r>
                        <a:rPr lang="en-US" dirty="0" smtClean="0"/>
                        <a:t>structure-based</a:t>
                      </a:r>
                      <a:r>
                        <a:rPr lang="en-US" baseline="0" dirty="0" smtClean="0"/>
                        <a:t>) dictionary </a:t>
                      </a:r>
                      <a:r>
                        <a:rPr lang="en-US" dirty="0" smtClean="0"/>
                        <a:t>de</a:t>
                      </a:r>
                      <a:r>
                        <a:rPr lang="en-US" baseline="0" dirty="0" smtClean="0"/>
                        <a:t> novo</a:t>
                      </a:r>
                      <a:endParaRPr lang="en-US" dirty="0"/>
                    </a:p>
                  </a:txBody>
                  <a:tcPr/>
                </a:tc>
                <a:tc>
                  <a:txBody>
                    <a:bodyPr/>
                    <a:lstStyle/>
                    <a:p>
                      <a:r>
                        <a:rPr lang="en-US" dirty="0" smtClean="0"/>
                        <a:t>&lt;= 500 </a:t>
                      </a:r>
                      <a:r>
                        <a:rPr lang="en-US" dirty="0" err="1" smtClean="0"/>
                        <a:t>nt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ModeRNA</a:t>
                      </a:r>
                      <a:endParaRPr lang="en-US" dirty="0" smtClean="0"/>
                    </a:p>
                  </a:txBody>
                  <a:tcPr/>
                </a:tc>
                <a:tc>
                  <a:txBody>
                    <a:bodyPr/>
                    <a:lstStyle/>
                    <a:p>
                      <a:r>
                        <a:rPr lang="en-US" dirty="0" smtClean="0"/>
                        <a:t>Fragment-based comparative modeling</a:t>
                      </a:r>
                      <a:endParaRPr lang="en-US" dirty="0"/>
                    </a:p>
                  </a:txBody>
                  <a:tcPr/>
                </a:tc>
                <a:tc>
                  <a:txBody>
                    <a:bodyPr/>
                    <a:lstStyle/>
                    <a:p>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ENBIK 2016</a:t>
            </a:r>
            <a:endParaRPr lang="en-US" dirty="0"/>
          </a:p>
        </p:txBody>
      </p:sp>
    </p:spTree>
    <p:extLst>
      <p:ext uri="{BB962C8B-B14F-4D97-AF65-F5344CB8AC3E}">
        <p14:creationId xmlns:p14="http://schemas.microsoft.com/office/powerpoint/2010/main" val="1691444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algorithm</a:t>
            </a:r>
            <a:endParaRPr lang="en-US" dirty="0"/>
          </a:p>
        </p:txBody>
      </p:sp>
      <p:sp>
        <p:nvSpPr>
          <p:cNvPr id="3" name="Content Placeholder 2"/>
          <p:cNvSpPr>
            <a:spLocks noGrp="1"/>
          </p:cNvSpPr>
          <p:nvPr>
            <p:ph idx="1"/>
          </p:nvPr>
        </p:nvSpPr>
        <p:spPr/>
        <p:txBody>
          <a:bodyPr/>
          <a:lstStyle/>
          <a:p>
            <a:pPr marL="0" indent="0">
              <a:buNone/>
            </a:pPr>
            <a:r>
              <a:rPr lang="en-US" b="1" dirty="0" smtClean="0"/>
              <a:t>Input</a:t>
            </a:r>
            <a:r>
              <a:rPr lang="en-US" dirty="0" smtClean="0"/>
              <a:t>: 	sequences of target, sequence and structure of template</a:t>
            </a:r>
          </a:p>
          <a:p>
            <a:pPr marL="0" indent="0">
              <a:buNone/>
            </a:pPr>
            <a:r>
              <a:rPr lang="en-US" b="1" dirty="0" smtClean="0"/>
              <a:t>Output:	</a:t>
            </a:r>
            <a:r>
              <a:rPr lang="en-US" dirty="0" smtClean="0"/>
              <a:t>structure of target</a:t>
            </a:r>
          </a:p>
          <a:p>
            <a:pPr marL="0" indent="0">
              <a:buNone/>
            </a:pPr>
            <a:endParaRPr lang="en-US" dirty="0"/>
          </a:p>
          <a:p>
            <a:pPr marL="514350" indent="-514350">
              <a:buFont typeface="+mj-lt"/>
              <a:buAutoNum type="arabicPeriod"/>
            </a:pPr>
            <a:r>
              <a:rPr lang="en-US" dirty="0" smtClean="0"/>
              <a:t>Sequence alignment and </a:t>
            </a:r>
            <a:r>
              <a:rPr lang="en-US" b="1" dirty="0" smtClean="0"/>
              <a:t>identification </a:t>
            </a:r>
            <a:r>
              <a:rPr lang="en-US" b="1" dirty="0"/>
              <a:t>of regions </a:t>
            </a:r>
            <a:r>
              <a:rPr lang="en-US" b="1" dirty="0" smtClean="0"/>
              <a:t>with high sequence </a:t>
            </a:r>
            <a:r>
              <a:rPr lang="en-US" b="1" dirty="0"/>
              <a:t>similarity </a:t>
            </a:r>
            <a:endParaRPr lang="en-US" b="1" dirty="0" smtClean="0"/>
          </a:p>
          <a:p>
            <a:pPr marL="514350" indent="-514350">
              <a:buFont typeface="+mj-lt"/>
              <a:buAutoNum type="arabicPeriod"/>
            </a:pPr>
            <a:r>
              <a:rPr lang="en-US" b="1" dirty="0" smtClean="0"/>
              <a:t>Copy</a:t>
            </a:r>
            <a:r>
              <a:rPr lang="en-US" dirty="0" smtClean="0"/>
              <a:t> parts of structure corresponding to similar regions</a:t>
            </a:r>
          </a:p>
          <a:p>
            <a:pPr marL="514350" indent="-514350">
              <a:buFont typeface="+mj-lt"/>
              <a:buAutoNum type="arabicPeriod"/>
            </a:pPr>
            <a:r>
              <a:rPr lang="en-US" b="1" dirty="0" smtClean="0"/>
              <a:t>Predict</a:t>
            </a:r>
            <a:r>
              <a:rPr lang="en-US" dirty="0" smtClean="0"/>
              <a:t> low </a:t>
            </a:r>
            <a:r>
              <a:rPr lang="cs-CZ" dirty="0" err="1" smtClean="0"/>
              <a:t>dissimilar</a:t>
            </a:r>
            <a:r>
              <a:rPr lang="cs-CZ" dirty="0" smtClean="0"/>
              <a:t> </a:t>
            </a:r>
            <a:r>
              <a:rPr lang="en-US" dirty="0" smtClean="0"/>
              <a:t>parts de novo</a:t>
            </a:r>
          </a:p>
          <a:p>
            <a:pPr marL="514350" indent="-514350">
              <a:buFont typeface="+mj-lt"/>
              <a:buAutoNum type="arabicPeriod"/>
            </a:pPr>
            <a:r>
              <a:rPr lang="cs-CZ" b="1" dirty="0" err="1" smtClean="0"/>
              <a:t>Combine</a:t>
            </a:r>
            <a:r>
              <a:rPr lang="cs-CZ" b="1" dirty="0" smtClean="0"/>
              <a:t> </a:t>
            </a:r>
            <a:r>
              <a:rPr lang="en-US" dirty="0" smtClean="0"/>
              <a:t>the predicted substructures</a:t>
            </a:r>
          </a:p>
          <a:p>
            <a:pPr marL="514350" indent="-514350">
              <a:buFont typeface="+mj-lt"/>
              <a:buAutoNum type="arabicPeriod"/>
            </a:pPr>
            <a:endParaRPr lang="en-US" dirty="0" smtClean="0"/>
          </a:p>
          <a:p>
            <a:pPr marL="0" indent="0">
              <a:buNone/>
            </a:pPr>
            <a:endParaRPr lang="en-US" dirty="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spTree>
    <p:extLst>
      <p:ext uri="{BB962C8B-B14F-4D97-AF65-F5344CB8AC3E}">
        <p14:creationId xmlns:p14="http://schemas.microsoft.com/office/powerpoint/2010/main" val="34547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regions identification</a:t>
            </a:r>
            <a:endParaRPr lang="en-US" dirty="0"/>
          </a:p>
        </p:txBody>
      </p:sp>
      <p:sp>
        <p:nvSpPr>
          <p:cNvPr id="3" name="Content Placeholder 2"/>
          <p:cNvSpPr>
            <a:spLocks noGrp="1"/>
          </p:cNvSpPr>
          <p:nvPr>
            <p:ph idx="1"/>
          </p:nvPr>
        </p:nvSpPr>
        <p:spPr>
          <a:xfrm>
            <a:off x="838200" y="1825625"/>
            <a:ext cx="5687728" cy="4351338"/>
          </a:xfrm>
        </p:spPr>
        <p:txBody>
          <a:bodyPr>
            <a:normAutofit/>
          </a:bodyPr>
          <a:lstStyle/>
          <a:p>
            <a:r>
              <a:rPr lang="en-US" dirty="0" smtClean="0"/>
              <a:t>Sequence alignment using EMBOSS Needle</a:t>
            </a:r>
          </a:p>
          <a:p>
            <a:endParaRPr lang="en-US" dirty="0" smtClean="0"/>
          </a:p>
          <a:p>
            <a:r>
              <a:rPr lang="en-US" dirty="0" smtClean="0"/>
              <a:t>Sliding window technique </a:t>
            </a:r>
            <a:r>
              <a:rPr lang="cs-CZ" dirty="0"/>
              <a:t>→ </a:t>
            </a:r>
            <a:r>
              <a:rPr lang="en-US" dirty="0" smtClean="0"/>
              <a:t>sequence identity percentage</a:t>
            </a:r>
          </a:p>
          <a:p>
            <a:endParaRPr lang="en-US" dirty="0" smtClean="0"/>
          </a:p>
          <a:p>
            <a:r>
              <a:rPr lang="cs-CZ" dirty="0" smtClean="0"/>
              <a:t>Use </a:t>
            </a:r>
            <a:r>
              <a:rPr lang="cs-CZ" dirty="0" err="1" smtClean="0"/>
              <a:t>template</a:t>
            </a:r>
            <a:r>
              <a:rPr lang="cs-CZ" dirty="0" smtClean="0"/>
              <a:t> </a:t>
            </a:r>
            <a:r>
              <a:rPr lang="cs-CZ" dirty="0" err="1" smtClean="0"/>
              <a:t>substructures</a:t>
            </a:r>
            <a:r>
              <a:rPr lang="cs-CZ" dirty="0" smtClean="0"/>
              <a:t> </a:t>
            </a:r>
            <a:r>
              <a:rPr lang="cs-CZ" dirty="0" err="1" smtClean="0"/>
              <a:t>corresponding</a:t>
            </a:r>
            <a:r>
              <a:rPr lang="cs-CZ" dirty="0" smtClean="0"/>
              <a:t> to </a:t>
            </a:r>
            <a:r>
              <a:rPr lang="cs-CZ" dirty="0" err="1" smtClean="0"/>
              <a:t>conserved</a:t>
            </a:r>
            <a:r>
              <a:rPr lang="cs-CZ" dirty="0" smtClean="0"/>
              <a:t> </a:t>
            </a:r>
            <a:r>
              <a:rPr lang="cs-CZ" dirty="0" err="1" smtClean="0"/>
              <a:t>regions</a:t>
            </a:r>
            <a:r>
              <a:rPr lang="cs-CZ" dirty="0" smtClean="0"/>
              <a:t> as </a:t>
            </a:r>
            <a:r>
              <a:rPr lang="cs-CZ" dirty="0" err="1" smtClean="0"/>
              <a:t>prediction</a:t>
            </a: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122695" y="758174"/>
            <a:ext cx="5213684" cy="5598176"/>
          </a:xfrm>
          <a:prstGeom prst="rect">
            <a:avLst/>
          </a:prstGeom>
        </p:spPr>
      </p:pic>
    </p:spTree>
    <p:extLst>
      <p:ext uri="{BB962C8B-B14F-4D97-AF65-F5344CB8AC3E}">
        <p14:creationId xmlns:p14="http://schemas.microsoft.com/office/powerpoint/2010/main" val="3219102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Dissimilar regions de novo prediction</a:t>
            </a:r>
            <a:endParaRPr lang="en-US" dirty="0"/>
          </a:p>
        </p:txBody>
      </p:sp>
      <p:sp>
        <p:nvSpPr>
          <p:cNvPr id="3" name="Content Placeholder 2"/>
          <p:cNvSpPr>
            <a:spLocks noGrp="1"/>
          </p:cNvSpPr>
          <p:nvPr>
            <p:ph idx="1"/>
          </p:nvPr>
        </p:nvSpPr>
        <p:spPr>
          <a:xfrm>
            <a:off x="838200" y="1825625"/>
            <a:ext cx="7076651" cy="4351338"/>
          </a:xfrm>
        </p:spPr>
        <p:txBody>
          <a:bodyPr>
            <a:normAutofit fontScale="92500" lnSpcReduction="20000"/>
          </a:bodyPr>
          <a:lstStyle/>
          <a:p>
            <a:r>
              <a:rPr lang="cs-CZ" dirty="0" smtClean="0"/>
              <a:t>FARFAR</a:t>
            </a:r>
          </a:p>
          <a:p>
            <a:pPr lvl="1"/>
            <a:r>
              <a:rPr lang="cs-CZ" dirty="0" smtClean="0"/>
              <a:t>De novo </a:t>
            </a:r>
            <a:r>
              <a:rPr lang="cs-CZ" dirty="0" err="1" smtClean="0"/>
              <a:t>prediction</a:t>
            </a:r>
            <a:r>
              <a:rPr lang="cs-CZ" dirty="0" smtClean="0"/>
              <a:t> </a:t>
            </a:r>
            <a:r>
              <a:rPr lang="cs-CZ" dirty="0" err="1" smtClean="0"/>
              <a:t>tool</a:t>
            </a:r>
            <a:r>
              <a:rPr lang="cs-CZ" dirty="0" smtClean="0"/>
              <a:t> </a:t>
            </a:r>
            <a:r>
              <a:rPr lang="en-US" dirty="0" smtClean="0"/>
              <a:t>allowing </a:t>
            </a:r>
            <a:r>
              <a:rPr lang="cs-CZ" dirty="0" smtClean="0"/>
              <a:t>to use </a:t>
            </a:r>
            <a:r>
              <a:rPr lang="cs-CZ" dirty="0" err="1" smtClean="0"/>
              <a:t>constraints</a:t>
            </a:r>
            <a:endParaRPr lang="en-US" dirty="0" smtClean="0"/>
          </a:p>
          <a:p>
            <a:pPr marL="457200" lvl="1" indent="0">
              <a:buNone/>
            </a:pPr>
            <a:endParaRPr lang="cs-CZ" dirty="0" smtClean="0"/>
          </a:p>
          <a:p>
            <a:r>
              <a:rPr lang="cs-CZ" b="1" dirty="0" smtClean="0"/>
              <a:t>Gap </a:t>
            </a:r>
            <a:r>
              <a:rPr lang="cs-CZ" b="1" dirty="0" err="1" smtClean="0"/>
              <a:t>treatment</a:t>
            </a:r>
            <a:endParaRPr lang="cs-CZ" b="1" dirty="0" smtClean="0"/>
          </a:p>
          <a:p>
            <a:endParaRPr lang="cs-CZ" b="1" dirty="0"/>
          </a:p>
          <a:p>
            <a:r>
              <a:rPr lang="en-US" b="1" dirty="0"/>
              <a:t>Short vs long regions</a:t>
            </a:r>
            <a:endParaRPr lang="cs-CZ" b="1" dirty="0"/>
          </a:p>
          <a:p>
            <a:pPr lvl="1"/>
            <a:r>
              <a:rPr lang="en-US" dirty="0"/>
              <a:t>Edge residues </a:t>
            </a:r>
            <a:r>
              <a:rPr lang="cs-CZ" dirty="0"/>
              <a:t>→</a:t>
            </a:r>
            <a:r>
              <a:rPr lang="en-US" dirty="0"/>
              <a:t> </a:t>
            </a:r>
            <a:r>
              <a:rPr lang="en-US" dirty="0" err="1" smtClean="0"/>
              <a:t>unconserved</a:t>
            </a:r>
            <a:endParaRPr lang="en-US" dirty="0"/>
          </a:p>
          <a:p>
            <a:pPr lvl="1"/>
            <a:r>
              <a:rPr lang="en-US" dirty="0" smtClean="0"/>
              <a:t>Residues </a:t>
            </a:r>
            <a:r>
              <a:rPr lang="en-US" dirty="0"/>
              <a:t>in ball </a:t>
            </a:r>
            <a:r>
              <a:rPr lang="cs-CZ" dirty="0"/>
              <a:t>→ </a:t>
            </a:r>
            <a:r>
              <a:rPr lang="cs-CZ" dirty="0" err="1" smtClean="0"/>
              <a:t>constraint</a:t>
            </a:r>
            <a:endParaRPr lang="en-US" dirty="0" smtClean="0"/>
          </a:p>
          <a:p>
            <a:pPr marL="457200" lvl="1" indent="0">
              <a:buNone/>
            </a:pPr>
            <a:endParaRPr lang="en-US" dirty="0" smtClean="0"/>
          </a:p>
          <a:p>
            <a:r>
              <a:rPr lang="en-US" b="1" dirty="0" smtClean="0"/>
              <a:t>Parallelization</a:t>
            </a:r>
            <a:endParaRPr lang="en-US" b="1" dirty="0"/>
          </a:p>
          <a:p>
            <a:pPr lvl="1"/>
            <a:r>
              <a:rPr lang="en-US" b="1" dirty="0" smtClean="0"/>
              <a:t>Sequence split</a:t>
            </a:r>
            <a:r>
              <a:rPr lang="en-US" dirty="0" smtClean="0"/>
              <a:t> to equal-length parts</a:t>
            </a:r>
          </a:p>
          <a:p>
            <a:pPr lvl="1"/>
            <a:r>
              <a:rPr lang="en-US" b="1" dirty="0" smtClean="0"/>
              <a:t>Long </a:t>
            </a:r>
            <a:r>
              <a:rPr lang="en-US" dirty="0" smtClean="0"/>
              <a:t>dissimilar </a:t>
            </a:r>
            <a:r>
              <a:rPr lang="en-US" b="1" dirty="0" smtClean="0"/>
              <a:t>regions </a:t>
            </a:r>
            <a:r>
              <a:rPr lang="en-US" dirty="0" smtClean="0"/>
              <a:t>predicted </a:t>
            </a:r>
            <a:r>
              <a:rPr lang="en-US" b="1" dirty="0" smtClean="0"/>
              <a:t>independently</a:t>
            </a:r>
          </a:p>
          <a:p>
            <a:pPr lvl="1"/>
            <a:endParaRPr lang="en-US" dirty="0" smtClean="0"/>
          </a:p>
        </p:txBody>
      </p:sp>
      <p:sp>
        <p:nvSpPr>
          <p:cNvPr id="4" name="Footer Placeholder 3"/>
          <p:cNvSpPr>
            <a:spLocks noGrp="1"/>
          </p:cNvSpPr>
          <p:nvPr>
            <p:ph type="ftr" sz="quarter" idx="11"/>
          </p:nvPr>
        </p:nvSpPr>
        <p:spPr/>
        <p:txBody>
          <a:bodyPr/>
          <a:lstStyle/>
          <a:p>
            <a:r>
              <a:rPr lang="en-US" smtClean="0"/>
              <a:t>ENBIK 2016</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49045" y="4102998"/>
            <a:ext cx="3842955" cy="2618477"/>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7684903" y="1918773"/>
            <a:ext cx="3307260" cy="1639713"/>
          </a:xfrm>
          <a:prstGeom prst="rect">
            <a:avLst/>
          </a:prstGeom>
        </p:spPr>
      </p:pic>
      <p:sp>
        <p:nvSpPr>
          <p:cNvPr id="8" name="TextBox 7"/>
          <p:cNvSpPr txBox="1"/>
          <p:nvPr/>
        </p:nvSpPr>
        <p:spPr>
          <a:xfrm>
            <a:off x="10992163" y="1994815"/>
            <a:ext cx="1071127" cy="646331"/>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AG-G-GA</a:t>
            </a:r>
          </a:p>
          <a:p>
            <a:r>
              <a:rPr lang="en-US" dirty="0" smtClean="0">
                <a:latin typeface="Consolas" panose="020B0609020204030204" pitchFamily="49" charset="0"/>
                <a:cs typeface="Consolas" panose="020B0609020204030204" pitchFamily="49" charset="0"/>
              </a:rPr>
              <a:t>AGGGGGA</a:t>
            </a:r>
            <a:endParaRPr lang="en-US" dirty="0">
              <a:latin typeface="Consolas" panose="020B0609020204030204" pitchFamily="49" charset="0"/>
              <a:cs typeface="Consolas" panose="020B0609020204030204" pitchFamily="49" charset="0"/>
            </a:endParaRPr>
          </a:p>
        </p:txBody>
      </p:sp>
      <p:sp>
        <p:nvSpPr>
          <p:cNvPr id="9" name="TextBox 8"/>
          <p:cNvSpPr txBox="1"/>
          <p:nvPr/>
        </p:nvSpPr>
        <p:spPr>
          <a:xfrm>
            <a:off x="11185615" y="2829374"/>
            <a:ext cx="817853" cy="646331"/>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AGGGA</a:t>
            </a:r>
          </a:p>
          <a:p>
            <a:r>
              <a:rPr lang="en-US" dirty="0" smtClean="0">
                <a:latin typeface="Consolas" panose="020B0609020204030204" pitchFamily="49" charset="0"/>
                <a:cs typeface="Consolas" panose="020B0609020204030204" pitchFamily="49" charset="0"/>
              </a:rPr>
              <a:t>A--GA</a:t>
            </a:r>
            <a:endParaRPr lang="en-US" dirty="0">
              <a:latin typeface="Consolas" panose="020B0609020204030204" pitchFamily="49" charset="0"/>
              <a:cs typeface="Consolas" panose="020B0609020204030204" pitchFamily="49" charset="0"/>
            </a:endParaRPr>
          </a:p>
        </p:txBody>
      </p:sp>
      <p:sp>
        <p:nvSpPr>
          <p:cNvPr id="11" name="TextBox 10"/>
          <p:cNvSpPr txBox="1"/>
          <p:nvPr/>
        </p:nvSpPr>
        <p:spPr>
          <a:xfrm>
            <a:off x="7684903" y="1456293"/>
            <a:ext cx="1481496" cy="369332"/>
          </a:xfrm>
          <a:prstGeom prst="rect">
            <a:avLst/>
          </a:prstGeom>
          <a:noFill/>
        </p:spPr>
        <p:txBody>
          <a:bodyPr wrap="none" rtlCol="0">
            <a:spAutoFit/>
          </a:bodyPr>
          <a:lstStyle/>
          <a:p>
            <a:r>
              <a:rPr lang="en-US" b="1" dirty="0"/>
              <a:t>TEMPLATE</a:t>
            </a:r>
          </a:p>
        </p:txBody>
      </p:sp>
      <p:sp>
        <p:nvSpPr>
          <p:cNvPr id="13" name="TextBox 12"/>
          <p:cNvSpPr txBox="1"/>
          <p:nvPr/>
        </p:nvSpPr>
        <p:spPr>
          <a:xfrm>
            <a:off x="9617666" y="1456293"/>
            <a:ext cx="1124923" cy="369332"/>
          </a:xfrm>
          <a:prstGeom prst="rect">
            <a:avLst/>
          </a:prstGeom>
          <a:noFill/>
        </p:spPr>
        <p:txBody>
          <a:bodyPr wrap="none" rtlCol="0">
            <a:spAutoFit/>
          </a:bodyPr>
          <a:lstStyle/>
          <a:p>
            <a:r>
              <a:rPr lang="en-US" b="1" dirty="0" smtClean="0"/>
              <a:t>TARGET</a:t>
            </a:r>
            <a:endParaRPr lang="en-US" b="1" dirty="0"/>
          </a:p>
        </p:txBody>
      </p:sp>
    </p:spTree>
    <p:extLst>
      <p:ext uri="{BB962C8B-B14F-4D97-AF65-F5344CB8AC3E}">
        <p14:creationId xmlns:p14="http://schemas.microsoft.com/office/powerpoint/2010/main" val="206876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predicted substructures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cs-CZ" dirty="0" err="1" smtClean="0"/>
              <a:t>Join</a:t>
            </a:r>
            <a:r>
              <a:rPr lang="cs-CZ" dirty="0" smtClean="0"/>
              <a:t> </a:t>
            </a:r>
            <a:r>
              <a:rPr lang="cs-CZ" dirty="0" err="1" smtClean="0"/>
              <a:t>of</a:t>
            </a:r>
            <a:r>
              <a:rPr lang="cs-CZ" dirty="0" smtClean="0"/>
              <a:t> </a:t>
            </a:r>
            <a:r>
              <a:rPr lang="cs-CZ" dirty="0" err="1" smtClean="0"/>
              <a:t>copied</a:t>
            </a:r>
            <a:r>
              <a:rPr lang="cs-CZ" dirty="0" smtClean="0"/>
              <a:t> </a:t>
            </a:r>
            <a:r>
              <a:rPr lang="en-US" dirty="0" smtClean="0"/>
              <a:t>(similar)</a:t>
            </a:r>
            <a:r>
              <a:rPr lang="cs-CZ" dirty="0" smtClean="0"/>
              <a:t> and p</a:t>
            </a:r>
            <a:r>
              <a:rPr lang="en-US" dirty="0" err="1" smtClean="0"/>
              <a:t>redicted</a:t>
            </a:r>
            <a:r>
              <a:rPr lang="en-US" dirty="0" smtClean="0"/>
              <a:t> (dissimilar) parts</a:t>
            </a:r>
          </a:p>
          <a:p>
            <a:endParaRPr lang="en-US" dirty="0" smtClean="0"/>
          </a:p>
          <a:p>
            <a:endParaRPr lang="en-US" dirty="0" smtClean="0"/>
          </a:p>
          <a:p>
            <a:r>
              <a:rPr lang="en-US" dirty="0" smtClean="0"/>
              <a:t>Removal of duplicate residues</a:t>
            </a: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spTree>
    <p:extLst>
      <p:ext uri="{BB962C8B-B14F-4D97-AF65-F5344CB8AC3E}">
        <p14:creationId xmlns:p14="http://schemas.microsoft.com/office/powerpoint/2010/main" val="1907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Technical</a:t>
            </a:r>
            <a:r>
              <a:rPr lang="cs-CZ" dirty="0" smtClean="0"/>
              <a:t> </a:t>
            </a:r>
            <a:r>
              <a:rPr lang="cs-CZ" dirty="0" err="1" smtClean="0"/>
              <a:t>solution</a:t>
            </a:r>
            <a:endParaRPr lang="en-US" dirty="0"/>
          </a:p>
        </p:txBody>
      </p:sp>
      <p:sp>
        <p:nvSpPr>
          <p:cNvPr id="3" name="Content Placeholder 2"/>
          <p:cNvSpPr>
            <a:spLocks noGrp="1"/>
          </p:cNvSpPr>
          <p:nvPr>
            <p:ph idx="1"/>
          </p:nvPr>
        </p:nvSpPr>
        <p:spPr/>
        <p:txBody>
          <a:bodyPr>
            <a:normAutofit lnSpcReduction="10000"/>
          </a:bodyPr>
          <a:lstStyle/>
          <a:p>
            <a:r>
              <a:rPr lang="en-US" dirty="0"/>
              <a:t>(</a:t>
            </a:r>
            <a:r>
              <a:rPr lang="en-US" dirty="0" smtClean="0"/>
              <a:t>Bio)Python</a:t>
            </a:r>
          </a:p>
          <a:p>
            <a:endParaRPr lang="en-US" dirty="0"/>
          </a:p>
          <a:p>
            <a:r>
              <a:rPr lang="en-US" dirty="0"/>
              <a:t>Emboss </a:t>
            </a:r>
            <a:r>
              <a:rPr lang="en-US" dirty="0" smtClean="0"/>
              <a:t>Needle</a:t>
            </a:r>
          </a:p>
          <a:p>
            <a:endParaRPr lang="en-US" dirty="0" smtClean="0"/>
          </a:p>
          <a:p>
            <a:r>
              <a:rPr lang="en-US" dirty="0" smtClean="0"/>
              <a:t>FARFAR libraries</a:t>
            </a:r>
          </a:p>
          <a:p>
            <a:endParaRPr lang="en-US" dirty="0" smtClean="0"/>
          </a:p>
          <a:p>
            <a:r>
              <a:rPr lang="en-US" dirty="0" err="1" smtClean="0"/>
              <a:t>Metacentrum</a:t>
            </a:r>
            <a:endParaRPr lang="en-US" dirty="0" smtClean="0"/>
          </a:p>
          <a:p>
            <a:endParaRPr lang="en-US" dirty="0"/>
          </a:p>
          <a:p>
            <a:r>
              <a:rPr lang="en-US" dirty="0" err="1" smtClean="0"/>
              <a:t>Pymol</a:t>
            </a:r>
            <a:endParaRPr lang="en-US" dirty="0"/>
          </a:p>
        </p:txBody>
      </p:sp>
      <p:sp>
        <p:nvSpPr>
          <p:cNvPr id="4" name="Footer Placeholder 3"/>
          <p:cNvSpPr>
            <a:spLocks noGrp="1"/>
          </p:cNvSpPr>
          <p:nvPr>
            <p:ph type="ftr" sz="quarter" idx="11"/>
          </p:nvPr>
        </p:nvSpPr>
        <p:spPr/>
        <p:txBody>
          <a:bodyPr/>
          <a:lstStyle/>
          <a:p>
            <a:r>
              <a:rPr lang="en-US" smtClean="0"/>
              <a:t>ENBIK 2016</a:t>
            </a:r>
            <a:endParaRPr lang="en-US" dirty="0"/>
          </a:p>
        </p:txBody>
      </p:sp>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808" y="3175000"/>
            <a:ext cx="2428875" cy="742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pyth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486" y="949560"/>
            <a:ext cx="2555474" cy="718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mboss.sourceforge.net/images/emb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505" y="1786035"/>
            <a:ext cx="28575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metacentrum.cz/export/system/modules/cz.metacentrum.www/resources/cesnet/img/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804" y="4387917"/>
            <a:ext cx="4891004" cy="908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9080223" y="5145840"/>
            <a:ext cx="2145347" cy="844071"/>
          </a:xfrm>
          <a:prstGeom prst="rect">
            <a:avLst/>
          </a:prstGeom>
        </p:spPr>
      </p:pic>
    </p:spTree>
    <p:extLst>
      <p:ext uri="{BB962C8B-B14F-4D97-AF65-F5344CB8AC3E}">
        <p14:creationId xmlns:p14="http://schemas.microsoft.com/office/powerpoint/2010/main" val="2932002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a:t>e</a:t>
            </a:r>
            <a:r>
              <a:rPr lang="en-US" dirty="0" smtClean="0"/>
              <a:t>xperimental results</a:t>
            </a:r>
            <a:endParaRPr lang="en-US" dirty="0"/>
          </a:p>
        </p:txBody>
      </p:sp>
      <p:sp>
        <p:nvSpPr>
          <p:cNvPr id="3" name="Content Placeholder 2"/>
          <p:cNvSpPr>
            <a:spLocks noGrp="1"/>
          </p:cNvSpPr>
          <p:nvPr>
            <p:ph idx="1"/>
          </p:nvPr>
        </p:nvSpPr>
        <p:spPr>
          <a:xfrm>
            <a:off x="838200" y="1825625"/>
            <a:ext cx="7150768" cy="4351338"/>
          </a:xfrm>
        </p:spPr>
        <p:txBody>
          <a:bodyPr>
            <a:normAutofit lnSpcReduction="10000"/>
          </a:bodyPr>
          <a:lstStyle/>
          <a:p>
            <a:r>
              <a:rPr lang="en-US" dirty="0" smtClean="0"/>
              <a:t>PDB structures split into categories based on length</a:t>
            </a:r>
          </a:p>
          <a:p>
            <a:endParaRPr lang="en-US" dirty="0"/>
          </a:p>
          <a:p>
            <a:r>
              <a:rPr lang="en-US" dirty="0" smtClean="0"/>
              <a:t>Evaluation</a:t>
            </a:r>
          </a:p>
          <a:p>
            <a:pPr lvl="1"/>
            <a:endParaRPr lang="en-US" dirty="0" smtClean="0"/>
          </a:p>
          <a:p>
            <a:pPr lvl="1"/>
            <a:r>
              <a:rPr lang="en-US" dirty="0" smtClean="0"/>
              <a:t>RMSD superposition → score</a:t>
            </a:r>
          </a:p>
          <a:p>
            <a:pPr lvl="1"/>
            <a:endParaRPr lang="en-US" dirty="0" smtClean="0"/>
          </a:p>
          <a:p>
            <a:pPr lvl="1"/>
            <a:r>
              <a:rPr lang="en-US" dirty="0" smtClean="0"/>
              <a:t>Impact of</a:t>
            </a:r>
          </a:p>
          <a:p>
            <a:pPr lvl="2"/>
            <a:r>
              <a:rPr lang="en-US" dirty="0" smtClean="0"/>
              <a:t>Similarity</a:t>
            </a:r>
          </a:p>
          <a:p>
            <a:pPr lvl="2"/>
            <a:r>
              <a:rPr lang="en-US" dirty="0" smtClean="0"/>
              <a:t>Gap count</a:t>
            </a:r>
          </a:p>
          <a:p>
            <a:pPr lvl="2"/>
            <a:r>
              <a:rPr lang="en-US" dirty="0" smtClean="0"/>
              <a:t>Sequence size</a:t>
            </a:r>
          </a:p>
        </p:txBody>
      </p:sp>
      <p:sp>
        <p:nvSpPr>
          <p:cNvPr id="4" name="Footer Placeholder 3"/>
          <p:cNvSpPr>
            <a:spLocks noGrp="1"/>
          </p:cNvSpPr>
          <p:nvPr>
            <p:ph type="ftr" sz="quarter" idx="11"/>
          </p:nvPr>
        </p:nvSpPr>
        <p:spPr/>
        <p:txBody>
          <a:bodyPr/>
          <a:lstStyle/>
          <a:p>
            <a:r>
              <a:rPr lang="en-US" smtClean="0"/>
              <a:t>ENBIK 2016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5174673"/>
              </p:ext>
            </p:extLst>
          </p:nvPr>
        </p:nvGraphicFramePr>
        <p:xfrm>
          <a:off x="8069117" y="1825625"/>
          <a:ext cx="3451552" cy="2595880"/>
        </p:xfrm>
        <a:graphic>
          <a:graphicData uri="http://schemas.openxmlformats.org/drawingml/2006/table">
            <a:tbl>
              <a:tblPr firstRow="1" bandRow="1">
                <a:tableStyleId>{5C22544A-7EE6-4342-B048-85BDC9FD1C3A}</a:tableStyleId>
              </a:tblPr>
              <a:tblGrid>
                <a:gridCol w="1725776"/>
                <a:gridCol w="1725776"/>
              </a:tblGrid>
              <a:tr h="370840">
                <a:tc>
                  <a:txBody>
                    <a:bodyPr/>
                    <a:lstStyle/>
                    <a:p>
                      <a:r>
                        <a:rPr lang="en-US" dirty="0" smtClean="0"/>
                        <a:t>#</a:t>
                      </a:r>
                      <a:r>
                        <a:rPr lang="en-US" baseline="0" dirty="0" smtClean="0"/>
                        <a:t> nucleotides</a:t>
                      </a:r>
                      <a:endParaRPr lang="en-US" dirty="0"/>
                    </a:p>
                  </a:txBody>
                  <a:tcPr/>
                </a:tc>
                <a:tc>
                  <a:txBody>
                    <a:bodyPr/>
                    <a:lstStyle/>
                    <a:p>
                      <a:r>
                        <a:rPr lang="en-US" dirty="0" smtClean="0"/>
                        <a:t># structures</a:t>
                      </a:r>
                      <a:endParaRPr lang="en-US" dirty="0"/>
                    </a:p>
                  </a:txBody>
                  <a:tcPr/>
                </a:tc>
              </a:tr>
              <a:tr h="370840">
                <a:tc>
                  <a:txBody>
                    <a:bodyPr/>
                    <a:lstStyle/>
                    <a:p>
                      <a:r>
                        <a:rPr lang="en-US" dirty="0" smtClean="0"/>
                        <a:t>1-50</a:t>
                      </a:r>
                      <a:endParaRPr lang="en-US" dirty="0"/>
                    </a:p>
                  </a:txBody>
                  <a:tcPr/>
                </a:tc>
                <a:tc>
                  <a:txBody>
                    <a:bodyPr/>
                    <a:lstStyle/>
                    <a:p>
                      <a:r>
                        <a:rPr lang="en-US" dirty="0" smtClean="0"/>
                        <a:t>1664</a:t>
                      </a:r>
                      <a:endParaRPr lang="en-US" dirty="0"/>
                    </a:p>
                  </a:txBody>
                  <a:tcPr/>
                </a:tc>
              </a:tr>
              <a:tr h="370840">
                <a:tc>
                  <a:txBody>
                    <a:bodyPr/>
                    <a:lstStyle/>
                    <a:p>
                      <a:r>
                        <a:rPr lang="en-US" dirty="0" smtClean="0"/>
                        <a:t>51 - 100</a:t>
                      </a:r>
                      <a:endParaRPr lang="en-US" dirty="0"/>
                    </a:p>
                  </a:txBody>
                  <a:tcPr/>
                </a:tc>
                <a:tc>
                  <a:txBody>
                    <a:bodyPr/>
                    <a:lstStyle/>
                    <a:p>
                      <a:r>
                        <a:rPr lang="en-US" dirty="0" smtClean="0"/>
                        <a:t>259</a:t>
                      </a:r>
                      <a:endParaRPr lang="en-US" dirty="0"/>
                    </a:p>
                  </a:txBody>
                  <a:tcPr/>
                </a:tc>
              </a:tr>
              <a:tr h="370840">
                <a:tc>
                  <a:txBody>
                    <a:bodyPr/>
                    <a:lstStyle/>
                    <a:p>
                      <a:r>
                        <a:rPr lang="en-US" dirty="0" smtClean="0"/>
                        <a:t>101 - 500</a:t>
                      </a:r>
                      <a:endParaRPr lang="en-US" dirty="0"/>
                    </a:p>
                  </a:txBody>
                  <a:tcPr/>
                </a:tc>
                <a:tc>
                  <a:txBody>
                    <a:bodyPr/>
                    <a:lstStyle/>
                    <a:p>
                      <a:r>
                        <a:rPr lang="en-US" dirty="0" smtClean="0"/>
                        <a:t>128</a:t>
                      </a:r>
                      <a:endParaRPr lang="en-US" dirty="0"/>
                    </a:p>
                  </a:txBody>
                  <a:tcPr/>
                </a:tc>
              </a:tr>
              <a:tr h="370840">
                <a:tc>
                  <a:txBody>
                    <a:bodyPr/>
                    <a:lstStyle/>
                    <a:p>
                      <a:r>
                        <a:rPr lang="en-US" dirty="0" smtClean="0"/>
                        <a:t>501 – 1000</a:t>
                      </a:r>
                      <a:endParaRPr lang="en-US" dirty="0"/>
                    </a:p>
                  </a:txBody>
                  <a:tcPr/>
                </a:tc>
                <a:tc>
                  <a:txBody>
                    <a:bodyPr/>
                    <a:lstStyle/>
                    <a:p>
                      <a:r>
                        <a:rPr lang="en-US" dirty="0" smtClean="0"/>
                        <a:t>3</a:t>
                      </a:r>
                      <a:endParaRPr lang="en-US" dirty="0"/>
                    </a:p>
                  </a:txBody>
                  <a:tcPr/>
                </a:tc>
              </a:tr>
              <a:tr h="370840">
                <a:tc>
                  <a:txBody>
                    <a:bodyPr/>
                    <a:lstStyle/>
                    <a:p>
                      <a:r>
                        <a:rPr lang="en-US" dirty="0" smtClean="0"/>
                        <a:t>1001 – 2000</a:t>
                      </a:r>
                      <a:endParaRPr lang="en-US" dirty="0"/>
                    </a:p>
                  </a:txBody>
                  <a:tcPr/>
                </a:tc>
                <a:tc>
                  <a:txBody>
                    <a:bodyPr/>
                    <a:lstStyle/>
                    <a:p>
                      <a:r>
                        <a:rPr lang="en-US" dirty="0" smtClean="0"/>
                        <a:t>13</a:t>
                      </a:r>
                      <a:endParaRPr lang="en-US" dirty="0"/>
                    </a:p>
                  </a:txBody>
                  <a:tcPr/>
                </a:tc>
              </a:tr>
              <a:tr h="370840">
                <a:tc>
                  <a:txBody>
                    <a:bodyPr/>
                    <a:lstStyle/>
                    <a:p>
                      <a:r>
                        <a:rPr lang="en-US" dirty="0" smtClean="0"/>
                        <a:t>2001 - </a:t>
                      </a:r>
                      <a:endParaRPr lang="en-US" dirty="0"/>
                    </a:p>
                  </a:txBody>
                  <a:tcPr/>
                </a:tc>
                <a:tc>
                  <a:txBody>
                    <a:bodyPr/>
                    <a:lstStyle/>
                    <a:p>
                      <a:r>
                        <a:rPr lang="en-US" dirty="0" smtClean="0"/>
                        <a:t>14</a:t>
                      </a:r>
                      <a:endParaRPr lang="en-US" dirty="0"/>
                    </a:p>
                  </a:txBody>
                  <a:tcPr/>
                </a:tc>
              </a:tr>
            </a:tbl>
          </a:graphicData>
        </a:graphic>
      </p:graphicFrame>
    </p:spTree>
    <p:extLst>
      <p:ext uri="{BB962C8B-B14F-4D97-AF65-F5344CB8AC3E}">
        <p14:creationId xmlns:p14="http://schemas.microsoft.com/office/powerpoint/2010/main" val="56757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10588</TotalTime>
  <Words>845</Words>
  <Application>Microsoft Office PowerPoint</Application>
  <PresentationFormat>Widescreen</PresentationFormat>
  <Paragraphs>241</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Consolas</vt:lpstr>
      <vt:lpstr>Garamond</vt:lpstr>
      <vt:lpstr>Office Theme</vt:lpstr>
      <vt:lpstr>Comparative-based RNA tertiary structure prediction</vt:lpstr>
      <vt:lpstr>Structure prediction approaches</vt:lpstr>
      <vt:lpstr>Existing approaches</vt:lpstr>
      <vt:lpstr>Outline of the algorithm</vt:lpstr>
      <vt:lpstr>Similar regions identification</vt:lpstr>
      <vt:lpstr>Dissimilar regions de novo prediction</vt:lpstr>
      <vt:lpstr>Connecting predicted substructures</vt:lpstr>
      <vt:lpstr>Technical solution</vt:lpstr>
      <vt:lpstr>Preliminary experimental results</vt:lpstr>
      <vt:lpstr>PowerPoint Presentation</vt:lpstr>
      <vt:lpstr>Results 51 - 100</vt:lpstr>
      <vt:lpstr>Large RNAs</vt:lpstr>
      <vt:lpstr>Comparison to FARFAR</vt:lpstr>
      <vt:lpstr>Comparison to ModeRNA</vt:lpstr>
      <vt:lpstr>Future work</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 prediction</dc:title>
  <dc:creator>David Hoksza</dc:creator>
  <cp:lastModifiedBy>David Hoksza</cp:lastModifiedBy>
  <cp:revision>254</cp:revision>
  <dcterms:created xsi:type="dcterms:W3CDTF">2013-10-29T18:22:16Z</dcterms:created>
  <dcterms:modified xsi:type="dcterms:W3CDTF">2016-06-14T13:01:37Z</dcterms:modified>
</cp:coreProperties>
</file>