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handoutMasterIdLst>
    <p:handoutMasterId r:id="rId108"/>
  </p:handoutMasterIdLst>
  <p:sldIdLst>
    <p:sldId id="256" r:id="rId2"/>
    <p:sldId id="275" r:id="rId3"/>
    <p:sldId id="634" r:id="rId4"/>
    <p:sldId id="538" r:id="rId5"/>
    <p:sldId id="585" r:id="rId6"/>
    <p:sldId id="586" r:id="rId7"/>
    <p:sldId id="635" r:id="rId8"/>
    <p:sldId id="526" r:id="rId9"/>
    <p:sldId id="566" r:id="rId10"/>
    <p:sldId id="636" r:id="rId11"/>
    <p:sldId id="642" r:id="rId12"/>
    <p:sldId id="644" r:id="rId13"/>
    <p:sldId id="643" r:id="rId14"/>
    <p:sldId id="520" r:id="rId15"/>
    <p:sldId id="507" r:id="rId16"/>
    <p:sldId id="510" r:id="rId17"/>
    <p:sldId id="514" r:id="rId18"/>
    <p:sldId id="547" r:id="rId19"/>
    <p:sldId id="508" r:id="rId20"/>
    <p:sldId id="550" r:id="rId21"/>
    <p:sldId id="551" r:id="rId22"/>
    <p:sldId id="509" r:id="rId23"/>
    <p:sldId id="552" r:id="rId24"/>
    <p:sldId id="553" r:id="rId25"/>
    <p:sldId id="554" r:id="rId26"/>
    <p:sldId id="512" r:id="rId27"/>
    <p:sldId id="519" r:id="rId28"/>
    <p:sldId id="506" r:id="rId29"/>
    <p:sldId id="518" r:id="rId30"/>
    <p:sldId id="515" r:id="rId31"/>
    <p:sldId id="567" r:id="rId32"/>
    <p:sldId id="559" r:id="rId33"/>
    <p:sldId id="505" r:id="rId34"/>
    <p:sldId id="568" r:id="rId35"/>
    <p:sldId id="569" r:id="rId36"/>
    <p:sldId id="570" r:id="rId37"/>
    <p:sldId id="593" r:id="rId38"/>
    <p:sldId id="571" r:id="rId39"/>
    <p:sldId id="580" r:id="rId40"/>
    <p:sldId id="645" r:id="rId41"/>
    <p:sldId id="587" r:id="rId42"/>
    <p:sldId id="596" r:id="rId43"/>
    <p:sldId id="597" r:id="rId44"/>
    <p:sldId id="598" r:id="rId45"/>
    <p:sldId id="588" r:id="rId46"/>
    <p:sldId id="594" r:id="rId47"/>
    <p:sldId id="595" r:id="rId48"/>
    <p:sldId id="637" r:id="rId49"/>
    <p:sldId id="537" r:id="rId50"/>
    <p:sldId id="591" r:id="rId51"/>
    <p:sldId id="574" r:id="rId52"/>
    <p:sldId id="590" r:id="rId53"/>
    <p:sldId id="575" r:id="rId54"/>
    <p:sldId id="589" r:id="rId55"/>
    <p:sldId id="583" r:id="rId56"/>
    <p:sldId id="576" r:id="rId57"/>
    <p:sldId id="581" r:id="rId58"/>
    <p:sldId id="582" r:id="rId59"/>
    <p:sldId id="579" r:id="rId60"/>
    <p:sldId id="584" r:id="rId61"/>
    <p:sldId id="639" r:id="rId62"/>
    <p:sldId id="486" r:id="rId63"/>
    <p:sldId id="599" r:id="rId64"/>
    <p:sldId id="542" r:id="rId65"/>
    <p:sldId id="640" r:id="rId66"/>
    <p:sldId id="600" r:id="rId67"/>
    <p:sldId id="658" r:id="rId68"/>
    <p:sldId id="543" r:id="rId69"/>
    <p:sldId id="548" r:id="rId70"/>
    <p:sldId id="549" r:id="rId71"/>
    <p:sldId id="555" r:id="rId72"/>
    <p:sldId id="540" r:id="rId73"/>
    <p:sldId id="557" r:id="rId74"/>
    <p:sldId id="544" r:id="rId75"/>
    <p:sldId id="601" r:id="rId76"/>
    <p:sldId id="602" r:id="rId77"/>
    <p:sldId id="545" r:id="rId78"/>
    <p:sldId id="603" r:id="rId79"/>
    <p:sldId id="541" r:id="rId80"/>
    <p:sldId id="641" r:id="rId81"/>
    <p:sldId id="605" r:id="rId82"/>
    <p:sldId id="656" r:id="rId83"/>
    <p:sldId id="657" r:id="rId84"/>
    <p:sldId id="606" r:id="rId85"/>
    <p:sldId id="621" r:id="rId86"/>
    <p:sldId id="620" r:id="rId87"/>
    <p:sldId id="619" r:id="rId88"/>
    <p:sldId id="612" r:id="rId89"/>
    <p:sldId id="646" r:id="rId90"/>
    <p:sldId id="647" r:id="rId91"/>
    <p:sldId id="648" r:id="rId92"/>
    <p:sldId id="615" r:id="rId93"/>
    <p:sldId id="649" r:id="rId94"/>
    <p:sldId id="650" r:id="rId95"/>
    <p:sldId id="651" r:id="rId96"/>
    <p:sldId id="654" r:id="rId97"/>
    <p:sldId id="653" r:id="rId98"/>
    <p:sldId id="655" r:id="rId99"/>
    <p:sldId id="617" r:id="rId100"/>
    <p:sldId id="626" r:id="rId101"/>
    <p:sldId id="627" r:id="rId102"/>
    <p:sldId id="628" r:id="rId103"/>
    <p:sldId id="623" r:id="rId104"/>
    <p:sldId id="625" r:id="rId105"/>
    <p:sldId id="560" r:id="rId106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iza" initials="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776"/>
    <a:srgbClr val="003366"/>
    <a:srgbClr val="FF0066"/>
    <a:srgbClr val="FFBE00"/>
    <a:srgbClr val="66CCFF"/>
    <a:srgbClr val="FFCC00"/>
    <a:srgbClr val="003399"/>
    <a:srgbClr val="33CC33"/>
    <a:srgbClr val="002D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Střední styl 4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40" autoAdjust="0"/>
    <p:restoredTop sz="99281" autoAdjust="0"/>
  </p:normalViewPr>
  <p:slideViewPr>
    <p:cSldViewPr>
      <p:cViewPr varScale="1">
        <p:scale>
          <a:sx n="91" d="100"/>
          <a:sy n="91" d="100"/>
        </p:scale>
        <p:origin x="-180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748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commentAuthors" Target="commentAuthor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8" tIns="47779" rIns="95558" bIns="47779" numCol="1" anchor="t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8" tIns="47779" rIns="95558" bIns="47779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8" tIns="47779" rIns="95558" bIns="47779" numCol="1" anchor="b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8" tIns="47779" rIns="95558" bIns="47779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Arial" charset="0"/>
              </a:defRPr>
            </a:lvl1pPr>
          </a:lstStyle>
          <a:p>
            <a:pPr>
              <a:defRPr/>
            </a:pPr>
            <a:fld id="{B145F1AC-F890-4191-944E-11A1FDCECE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791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8" tIns="47779" rIns="95558" bIns="47779" numCol="1" anchor="t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8" tIns="47779" rIns="95558" bIns="47779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4875"/>
            <a:ext cx="5437187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8" tIns="47779" rIns="95558" bIns="47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8" tIns="47779" rIns="95558" bIns="47779" numCol="1" anchor="b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8" tIns="47779" rIns="95558" bIns="47779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Arial" charset="0"/>
              </a:defRPr>
            </a:lvl1pPr>
          </a:lstStyle>
          <a:p>
            <a:pPr>
              <a:defRPr/>
            </a:pPr>
            <a:fld id="{E71828F6-47A9-49D7-8F9B-A3C194CADD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89069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828F6-47A9-49D7-8F9B-A3C194CADD3C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029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PPT-podklad-mod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6" b="14282"/>
          <a:stretch>
            <a:fillRect/>
          </a:stretch>
        </p:blipFill>
        <p:spPr bwMode="auto">
          <a:xfrm>
            <a:off x="0" y="0"/>
            <a:ext cx="91440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0" y="6354763"/>
            <a:ext cx="9140825" cy="503237"/>
          </a:xfrm>
          <a:prstGeom prst="rect">
            <a:avLst/>
          </a:prstGeom>
          <a:solidFill>
            <a:srgbClr val="0096FA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6" name="Picture 14" descr="LL_logo_neg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2875"/>
            <a:ext cx="5430838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303213" y="449262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cs-CZ" sz="3200" smtClean="0"/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19138" y="2159000"/>
            <a:ext cx="7629525" cy="1800225"/>
          </a:xfrm>
        </p:spPr>
        <p:txBody>
          <a:bodyPr anchor="t"/>
          <a:lstStyle>
            <a:lvl1pPr>
              <a:lnSpc>
                <a:spcPct val="90000"/>
              </a:lnSpc>
              <a:defRPr sz="4200">
                <a:solidFill>
                  <a:srgbClr val="002776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719138" y="4138613"/>
            <a:ext cx="7629525" cy="1439862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900">
                <a:solidFill>
                  <a:srgbClr val="0096FA"/>
                </a:solidFill>
              </a:defRPr>
            </a:lvl1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92302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5DAF9-218D-4647-B085-352D9D22821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983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442075" y="179388"/>
            <a:ext cx="1906588" cy="593725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19138" y="179388"/>
            <a:ext cx="5570537" cy="593725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21646-1B48-4DFD-A1E4-43CA5EB2E35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1727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719138" y="179388"/>
            <a:ext cx="7629525" cy="593725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F17F7-A05E-4FDF-B7FB-D3265650F64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7347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279F2-CBBA-4E5D-94A8-D64E44B0F06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1609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D413C-A37A-4FDC-AB4E-884A1578DEE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46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19138" y="1258888"/>
            <a:ext cx="3738562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10100" y="1258888"/>
            <a:ext cx="3738563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8AFA8-6094-4590-B5B8-8F4C17C5F86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116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D77D2-B6B7-4B32-954F-887ABB23C41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801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9F91A-7FE1-43A0-9B6D-66D4C263088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777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FCDCF-27E2-4698-BFC4-58AD66B648A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4722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8A857-1978-4904-82C8-C5FE56DC6F9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90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84FBD-8E8A-4833-8E6D-FA403D8EC9B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5967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PPT-podklad-modr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02" b="17139"/>
          <a:stretch>
            <a:fillRect/>
          </a:stretch>
        </p:blipFill>
        <p:spPr bwMode="auto">
          <a:xfrm>
            <a:off x="0" y="0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6354763"/>
            <a:ext cx="9140825" cy="503237"/>
          </a:xfrm>
          <a:prstGeom prst="rect">
            <a:avLst/>
          </a:prstGeom>
          <a:solidFill>
            <a:srgbClr val="0096FA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179388"/>
            <a:ext cx="75930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258888"/>
            <a:ext cx="762952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69050" y="6383338"/>
            <a:ext cx="21590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72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BBD779B-5CDF-489F-85D3-99A80761C28A}" type="slidenum">
              <a:rPr lang="cs-CZ"/>
              <a:pPr>
                <a:defRPr/>
              </a:pPr>
              <a:t>‹#›</a:t>
            </a:fld>
            <a:r>
              <a:rPr lang="cs-CZ" dirty="0"/>
              <a:t>/XYZ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2600">
          <a:solidFill>
            <a:srgbClr val="00277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2200">
          <a:solidFill>
            <a:srgbClr val="002776"/>
          </a:solidFill>
          <a:latin typeface="+mn-lt"/>
        </a:defRPr>
      </a:lvl2pPr>
      <a:lvl3pPr marL="11430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3pPr>
      <a:lvl4pPr marL="16002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4pPr>
      <a:lvl5pPr marL="20574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Relationship Id="rId9" Type="http://schemas.openxmlformats.org/officeDocument/2006/relationships/image" Target="../media/image56.em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79512" y="5832648"/>
            <a:ext cx="8784976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US" b="1" dirty="0" smtClean="0">
                <a:solidFill>
                  <a:srgbClr val="002776"/>
                </a:solidFill>
                <a:latin typeface="Calibri" pitchFamily="34" charset="0"/>
              </a:rPr>
              <a:t>J. </a:t>
            </a:r>
            <a:r>
              <a:rPr lang="en-US" b="1" dirty="0" err="1" smtClean="0">
                <a:solidFill>
                  <a:srgbClr val="002776"/>
                </a:solidFill>
                <a:latin typeface="Calibri" pitchFamily="34" charset="0"/>
              </a:rPr>
              <a:t>Brezovský</a:t>
            </a:r>
            <a:r>
              <a:rPr lang="en-US" dirty="0" smtClean="0">
                <a:solidFill>
                  <a:srgbClr val="002776"/>
                </a:solidFill>
                <a:latin typeface="Calibri" pitchFamily="34" charset="0"/>
              </a:rPr>
              <a:t>, L. Daniel, D. </a:t>
            </a:r>
            <a:r>
              <a:rPr lang="en-US" dirty="0" err="1" smtClean="0">
                <a:solidFill>
                  <a:srgbClr val="002776"/>
                </a:solidFill>
                <a:latin typeface="Calibri" pitchFamily="34" charset="0"/>
              </a:rPr>
              <a:t>Bednář</a:t>
            </a:r>
            <a:r>
              <a:rPr lang="en-US" dirty="0" smtClean="0">
                <a:solidFill>
                  <a:srgbClr val="002776"/>
                </a:solidFill>
                <a:latin typeface="Calibri" pitchFamily="34" charset="0"/>
              </a:rPr>
              <a:t>, J. </a:t>
            </a:r>
            <a:r>
              <a:rPr lang="en-US" dirty="0" err="1" smtClean="0">
                <a:solidFill>
                  <a:srgbClr val="002776"/>
                </a:solidFill>
                <a:latin typeface="Calibri" pitchFamily="34" charset="0"/>
              </a:rPr>
              <a:t>Bendl</a:t>
            </a:r>
            <a:r>
              <a:rPr lang="en-US" dirty="0" smtClean="0">
                <a:solidFill>
                  <a:srgbClr val="002776"/>
                </a:solidFill>
                <a:latin typeface="Calibri" pitchFamily="34" charset="0"/>
              </a:rPr>
              <a:t>, M. </a:t>
            </a:r>
            <a:r>
              <a:rPr lang="en-US" dirty="0" err="1" smtClean="0">
                <a:solidFill>
                  <a:srgbClr val="002776"/>
                </a:solidFill>
                <a:latin typeface="Calibri" pitchFamily="34" charset="0"/>
              </a:rPr>
              <a:t>Grulich</a:t>
            </a:r>
            <a:r>
              <a:rPr lang="en-US" dirty="0" smtClean="0">
                <a:solidFill>
                  <a:srgbClr val="002776"/>
                </a:solidFill>
                <a:latin typeface="Calibri" pitchFamily="34" charset="0"/>
              </a:rPr>
              <a:t>, E. </a:t>
            </a:r>
            <a:r>
              <a:rPr lang="en-US" dirty="0" err="1" smtClean="0">
                <a:solidFill>
                  <a:srgbClr val="002776"/>
                </a:solidFill>
                <a:latin typeface="Calibri" pitchFamily="34" charset="0"/>
              </a:rPr>
              <a:t>Šebestová</a:t>
            </a:r>
            <a:r>
              <a:rPr lang="en-US" dirty="0" smtClean="0">
                <a:solidFill>
                  <a:srgbClr val="002776"/>
                </a:solidFill>
                <a:latin typeface="Calibri" pitchFamily="34" charset="0"/>
              </a:rPr>
              <a:t>, J. </a:t>
            </a:r>
            <a:r>
              <a:rPr lang="en-US" dirty="0" err="1" smtClean="0">
                <a:solidFill>
                  <a:srgbClr val="002776"/>
                </a:solidFill>
                <a:latin typeface="Calibri" pitchFamily="34" charset="0"/>
              </a:rPr>
              <a:t>Damborský</a:t>
            </a:r>
            <a:r>
              <a:rPr lang="en-US" dirty="0" smtClean="0">
                <a:solidFill>
                  <a:srgbClr val="002776"/>
                </a:solidFill>
                <a:latin typeface="Calibri" pitchFamily="34" charset="0"/>
              </a:rPr>
              <a:t/>
            </a:r>
            <a:br>
              <a:rPr lang="en-US" dirty="0" smtClean="0">
                <a:solidFill>
                  <a:srgbClr val="002776"/>
                </a:solidFill>
                <a:latin typeface="Calibri" pitchFamily="34" charset="0"/>
              </a:rPr>
            </a:br>
            <a:endParaRPr lang="en-US" dirty="0" smtClean="0">
              <a:solidFill>
                <a:srgbClr val="002776"/>
              </a:solidFill>
              <a:latin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</a:pPr>
            <a:endParaRPr lang="en-US" sz="1200" dirty="0">
              <a:solidFill>
                <a:srgbClr val="002776"/>
              </a:solidFill>
              <a:latin typeface="Calibri" pitchFamily="34" charset="0"/>
            </a:endParaRPr>
          </a:p>
        </p:txBody>
      </p:sp>
      <p:sp>
        <p:nvSpPr>
          <p:cNvPr id="1433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250825" y="2985690"/>
            <a:ext cx="8642350" cy="1595438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3200" b="1" dirty="0" err="1">
                <a:latin typeface="Calibri" pitchFamily="34" charset="0"/>
              </a:rPr>
              <a:t>Efektivní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</a:rPr>
              <a:t>stabilizace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</a:rPr>
              <a:t>proteinů</a:t>
            </a:r>
            <a:r>
              <a:rPr lang="en-US" sz="3200" b="1" dirty="0">
                <a:latin typeface="Calibri" pitchFamily="34" charset="0"/>
              </a:rPr>
              <a:t> a </a:t>
            </a:r>
            <a:r>
              <a:rPr lang="en-US" sz="3200" b="1" dirty="0" err="1">
                <a:latin typeface="Calibri" pitchFamily="34" charset="0"/>
              </a:rPr>
              <a:t>identifikace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</a:rPr>
              <a:t>nových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</a:rPr>
              <a:t>substrátů</a:t>
            </a:r>
            <a:r>
              <a:rPr lang="en-US" sz="3200" b="1" dirty="0">
                <a:latin typeface="Calibri" pitchFamily="34" charset="0"/>
              </a:rPr>
              <a:t> pro </a:t>
            </a:r>
            <a:r>
              <a:rPr lang="en-US" sz="3200" b="1" dirty="0" err="1">
                <a:latin typeface="Calibri" pitchFamily="34" charset="0"/>
              </a:rPr>
              <a:t>biotechnologie</a:t>
            </a:r>
            <a:r>
              <a:rPr lang="en-US" sz="3200" b="1" dirty="0">
                <a:latin typeface="Calibri" pitchFamily="34" charset="0"/>
              </a:rPr>
              <a:t>: </a:t>
            </a:r>
            <a:r>
              <a:rPr lang="en-US" sz="3200" b="1" dirty="0" smtClean="0">
                <a:latin typeface="Calibri" pitchFamily="34" charset="0"/>
              </a:rPr>
              <a:t/>
            </a:r>
            <a:br>
              <a:rPr lang="en-US" sz="3200" b="1" dirty="0" smtClean="0">
                <a:latin typeface="Calibri" pitchFamily="34" charset="0"/>
              </a:rPr>
            </a:br>
            <a:r>
              <a:rPr lang="en-US" sz="2800" dirty="0" err="1" smtClean="0">
                <a:latin typeface="Calibri" pitchFamily="34" charset="0"/>
              </a:rPr>
              <a:t>hybridní</a:t>
            </a: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</a:rPr>
              <a:t>experimentální</a:t>
            </a:r>
            <a:r>
              <a:rPr lang="en-US" sz="2800" dirty="0">
                <a:latin typeface="Calibri" pitchFamily="34" charset="0"/>
              </a:rPr>
              <a:t> a </a:t>
            </a:r>
            <a:r>
              <a:rPr lang="en-US" sz="2800" dirty="0" err="1">
                <a:latin typeface="Calibri" pitchFamily="34" charset="0"/>
              </a:rPr>
              <a:t>výpočetní</a:t>
            </a: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</a:rPr>
              <a:t>přístupy</a:t>
            </a:r>
            <a:r>
              <a:rPr lang="en-US" sz="2800" dirty="0">
                <a:latin typeface="Calibri" pitchFamily="34" charset="0"/>
              </a:rPr>
              <a:t> </a:t>
            </a:r>
            <a:endParaRPr lang="cs-CZ" sz="14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Osnova</a:t>
            </a:r>
            <a:endParaRPr lang="cs-CZ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064500" cy="38010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faktory určující použitelnost enzymů</a:t>
            </a: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stabilizace proteinů</a:t>
            </a:r>
          </a:p>
          <a:p>
            <a:pPr marL="857250" lvl="2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dirty="0" smtClean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metoda </a:t>
            </a:r>
            <a:r>
              <a:rPr lang="cs-CZ" dirty="0" err="1" smtClean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FireProt</a:t>
            </a:r>
            <a:endParaRPr lang="cs-CZ" dirty="0" smtClean="0">
              <a:solidFill>
                <a:srgbClr val="002776"/>
              </a:solidFill>
              <a:latin typeface="Calibri" pitchFamily="34" charset="0"/>
              <a:cs typeface="Tahoma" pitchFamily="34" charset="0"/>
            </a:endParaRPr>
          </a:p>
          <a:p>
            <a:pPr marL="857250" lvl="2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stabilizace modelových proteinů</a:t>
            </a: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hledání nových substrátů enzymů</a:t>
            </a: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nové substráty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halogenalkandehalogenasy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DmmA</a:t>
            </a:r>
            <a:endParaRPr lang="cs-CZ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enantioselektivita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 penicilin G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acylasy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PGA</a:t>
            </a:r>
            <a:endParaRPr lang="cs-CZ" baseline="30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endParaRPr lang="en-US" sz="2200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69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mechanismus účinku mutace Phe24</a:t>
            </a:r>
            <a:r>
              <a:rPr lang="el-GR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β</a:t>
            </a:r>
            <a:r>
              <a:rPr lang="cs-CZ" sz="2200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Cys</a:t>
            </a: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95536" y="2780928"/>
            <a:ext cx="835292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547936" y="4437112"/>
            <a:ext cx="835292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4" y="1627632"/>
            <a:ext cx="4572000" cy="4572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7632"/>
            <a:ext cx="4572000" cy="4572000"/>
          </a:xfrm>
          <a:prstGeom prst="rect">
            <a:avLst/>
          </a:prstGeom>
        </p:spPr>
      </p:pic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</p:spTree>
    <p:extLst>
      <p:ext uri="{BB962C8B-B14F-4D97-AF65-F5344CB8AC3E}">
        <p14:creationId xmlns:p14="http://schemas.microsoft.com/office/powerpoint/2010/main" val="409946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mechanismus účinku mutace Phe24</a:t>
            </a:r>
            <a:r>
              <a:rPr lang="el-GR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β</a:t>
            </a:r>
            <a:r>
              <a:rPr lang="cs-CZ" sz="2200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Cys</a:t>
            </a: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95536" y="2780928"/>
            <a:ext cx="835292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547936" y="4437112"/>
            <a:ext cx="835292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4" y="1627862"/>
            <a:ext cx="4572000" cy="4572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7632"/>
            <a:ext cx="4572000" cy="4572000"/>
          </a:xfrm>
          <a:prstGeom prst="rect">
            <a:avLst/>
          </a:prstGeom>
        </p:spPr>
      </p:pic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</p:spTree>
    <p:extLst>
      <p:ext uri="{BB962C8B-B14F-4D97-AF65-F5344CB8AC3E}">
        <p14:creationId xmlns:p14="http://schemas.microsoft.com/office/powerpoint/2010/main" val="356670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mechanismus účinku mutace Phe24</a:t>
            </a:r>
            <a:r>
              <a:rPr lang="el-GR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β</a:t>
            </a:r>
            <a:r>
              <a:rPr lang="cs-CZ" sz="2200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Cys</a:t>
            </a: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95536" y="2780928"/>
            <a:ext cx="835292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547936" y="4437112"/>
            <a:ext cx="835292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4" y="1627632"/>
            <a:ext cx="4572000" cy="4572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7632"/>
            <a:ext cx="4572000" cy="4572000"/>
          </a:xfrm>
          <a:prstGeom prst="rect">
            <a:avLst/>
          </a:prstGeom>
        </p:spPr>
      </p:pic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</p:spTree>
    <p:extLst>
      <p:ext uri="{BB962C8B-B14F-4D97-AF65-F5344CB8AC3E}">
        <p14:creationId xmlns:p14="http://schemas.microsoft.com/office/powerpoint/2010/main" val="243927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mechanismus účinku mutace Phe24</a:t>
            </a:r>
            <a:r>
              <a:rPr lang="el-GR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β</a:t>
            </a:r>
            <a:r>
              <a:rPr lang="cs-CZ" sz="2200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Cys</a:t>
            </a: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95536" y="2780928"/>
            <a:ext cx="835292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547936" y="4437112"/>
            <a:ext cx="835292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4" y="1627632"/>
            <a:ext cx="4572000" cy="4572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7632"/>
            <a:ext cx="4572000" cy="4572000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>
            <a:off x="1475656" y="3717032"/>
            <a:ext cx="576064" cy="7200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5940152" y="3835257"/>
            <a:ext cx="576064" cy="7200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</p:spTree>
    <p:extLst>
      <p:ext uri="{BB962C8B-B14F-4D97-AF65-F5344CB8AC3E}">
        <p14:creationId xmlns:p14="http://schemas.microsoft.com/office/powerpoint/2010/main" val="109389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Shrnutí metody hledání nových substrátů</a:t>
            </a: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28315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cs-CZ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 algn="ctr">
              <a:spcBef>
                <a:spcPct val="50000"/>
              </a:spcBef>
            </a:pPr>
            <a:r>
              <a:rPr lang="cs-CZ" sz="24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metoda </a:t>
            </a:r>
            <a:r>
              <a:rPr lang="cs-CZ" sz="24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virtuálního </a:t>
            </a:r>
            <a:r>
              <a:rPr lang="cs-CZ" sz="2400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screeningu</a:t>
            </a:r>
            <a:r>
              <a:rPr lang="cs-CZ" sz="24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doplněná geometrickými </a:t>
            </a:r>
            <a:r>
              <a:rPr lang="cs-CZ" sz="24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kritérii</a:t>
            </a:r>
            <a:endParaRPr lang="cs-CZ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457200" lvl="1" indent="0">
              <a:spcBef>
                <a:spcPct val="50000"/>
              </a:spcBef>
            </a:pP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identifikaci nových neočekávaných substrátů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dvoustavové predikce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enantioselektivity</a:t>
            </a:r>
            <a:endParaRPr lang="cs-CZ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použitelné i na hodnocení vlivu mutací</a:t>
            </a:r>
            <a:endParaRPr lang="en-US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6" name="Picture 17" descr="TOC2_tiff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9442" y="2612747"/>
            <a:ext cx="3412919" cy="36090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536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9155520" cy="3657240"/>
          </a:xfrm>
          <a:prstGeom prst="rect">
            <a:avLst/>
          </a:prstGeom>
          <a:ln>
            <a:noFill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67" y="5157192"/>
            <a:ext cx="4546133" cy="1089993"/>
          </a:xfrm>
          <a:prstGeom prst="rect">
            <a:avLst/>
          </a:prstGeom>
          <a:ln>
            <a:noFill/>
          </a:ln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17998" y="5229200"/>
            <a:ext cx="2608339" cy="936104"/>
          </a:xfrm>
          <a:prstGeom prst="rect">
            <a:avLst/>
          </a:prstGeom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t="11015" b="6675"/>
          <a:stretch/>
        </p:blipFill>
        <p:spPr bwMode="auto">
          <a:xfrm>
            <a:off x="4788024" y="5061548"/>
            <a:ext cx="1296144" cy="124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18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064500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metoda využívá dva komplementární přístupy</a:t>
            </a:r>
            <a:endParaRPr lang="en-US" sz="2200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47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78" y="1628800"/>
            <a:ext cx="2724918" cy="4626873"/>
          </a:xfrm>
          <a:prstGeom prst="rect">
            <a:avLst/>
          </a:prstGeom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064500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metoda využívá dva komplementární přístupy</a:t>
            </a:r>
            <a:endParaRPr lang="en-US" sz="2200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3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78" y="1628800"/>
            <a:ext cx="2724918" cy="462687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14" y="1631848"/>
            <a:ext cx="2724918" cy="4623825"/>
          </a:xfrm>
          <a:prstGeom prst="rect">
            <a:avLst/>
          </a:prstGeom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064500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metoda využívá dva komplementární přístupy</a:t>
            </a:r>
            <a:endParaRPr lang="en-US" sz="2200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3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059832" y="1203102"/>
            <a:ext cx="5688632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saturace 300 aminokyselin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/>
            </a:r>
            <a:b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</a:b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=&gt;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cca 5 700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mutantů</a:t>
            </a:r>
            <a:endParaRPr lang="en-US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60848"/>
            <a:ext cx="3810000" cy="42862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98"/>
          <a:stretch/>
        </p:blipFill>
        <p:spPr>
          <a:xfrm>
            <a:off x="251520" y="1250399"/>
            <a:ext cx="2724918" cy="1175301"/>
          </a:xfrm>
          <a:prstGeom prst="rect">
            <a:avLst/>
          </a:prstGeom>
        </p:spPr>
      </p:pic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9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3275856" y="2540236"/>
            <a:ext cx="5455607" cy="1800200"/>
            <a:chOff x="3580889" y="1988840"/>
            <a:chExt cx="5455607" cy="1800200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-278" r="13873" b="75505"/>
            <a:stretch/>
          </p:blipFill>
          <p:spPr bwMode="auto">
            <a:xfrm>
              <a:off x="3580890" y="3248841"/>
              <a:ext cx="5455606" cy="54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25573" r="13873" b="15123"/>
            <a:stretch/>
          </p:blipFill>
          <p:spPr bwMode="auto">
            <a:xfrm>
              <a:off x="3580889" y="1988840"/>
              <a:ext cx="5455606" cy="129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9" t="1108" r="83205" b="87891"/>
            <a:stretch/>
          </p:blipFill>
          <p:spPr bwMode="auto">
            <a:xfrm>
              <a:off x="3787200" y="3546000"/>
              <a:ext cx="193556" cy="23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7" t="945" r="75122" b="86997"/>
            <a:stretch/>
          </p:blipFill>
          <p:spPr bwMode="auto">
            <a:xfrm>
              <a:off x="4372860" y="2754000"/>
              <a:ext cx="199140" cy="26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059832" y="1203102"/>
            <a:ext cx="5688632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analýza vícenásobného přiložení příbuzných proteinů</a:t>
            </a:r>
            <a:endParaRPr lang="en-US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2"/>
          <a:stretch/>
        </p:blipFill>
        <p:spPr>
          <a:xfrm>
            <a:off x="251520" y="1250399"/>
            <a:ext cx="2724918" cy="2013501"/>
          </a:xfrm>
          <a:prstGeom prst="rect">
            <a:avLst/>
          </a:prstGeom>
        </p:spPr>
      </p:pic>
      <p:sp>
        <p:nvSpPr>
          <p:cNvPr id="1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4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3275856" y="2540236"/>
            <a:ext cx="5455607" cy="1800200"/>
            <a:chOff x="3580889" y="1988840"/>
            <a:chExt cx="5455607" cy="1800200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-278" r="13873" b="75505"/>
            <a:stretch/>
          </p:blipFill>
          <p:spPr bwMode="auto">
            <a:xfrm>
              <a:off x="3580890" y="3248841"/>
              <a:ext cx="5455606" cy="54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25573" r="13873" b="15123"/>
            <a:stretch/>
          </p:blipFill>
          <p:spPr bwMode="auto">
            <a:xfrm>
              <a:off x="3580889" y="1988840"/>
              <a:ext cx="5455606" cy="129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9" t="1108" r="83205" b="87891"/>
            <a:stretch/>
          </p:blipFill>
          <p:spPr bwMode="auto">
            <a:xfrm>
              <a:off x="3787200" y="3546000"/>
              <a:ext cx="193556" cy="23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7" t="945" r="75122" b="86997"/>
            <a:stretch/>
          </p:blipFill>
          <p:spPr bwMode="auto">
            <a:xfrm>
              <a:off x="4372860" y="2754000"/>
              <a:ext cx="199140" cy="26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4843031" y="2540236"/>
            <a:ext cx="3487384" cy="1808480"/>
            <a:chOff x="5148064" y="1988840"/>
            <a:chExt cx="3487384" cy="1808480"/>
          </a:xfrm>
        </p:grpSpPr>
        <p:sp>
          <p:nvSpPr>
            <p:cNvPr id="49" name="Rectangle 48"/>
            <p:cNvSpPr/>
            <p:nvPr/>
          </p:nvSpPr>
          <p:spPr>
            <a:xfrm>
              <a:off x="5148064" y="1997120"/>
              <a:ext cx="216024" cy="1800200"/>
            </a:xfrm>
            <a:prstGeom prst="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508104" y="1988840"/>
              <a:ext cx="800588" cy="1800200"/>
            </a:xfrm>
            <a:prstGeom prst="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247688" y="1988840"/>
              <a:ext cx="216024" cy="1800200"/>
            </a:xfrm>
            <a:prstGeom prst="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843936" y="1988840"/>
              <a:ext cx="216024" cy="1800200"/>
            </a:xfrm>
            <a:prstGeom prst="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244408" y="1988840"/>
              <a:ext cx="391040" cy="1800200"/>
            </a:xfrm>
            <a:prstGeom prst="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059832" y="1203102"/>
            <a:ext cx="5688632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analýza vícenásobného přiložení příbuzných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proteinů – 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konzervované pozice</a:t>
            </a:r>
            <a:endParaRPr lang="en-US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2"/>
          <a:stretch/>
        </p:blipFill>
        <p:spPr>
          <a:xfrm>
            <a:off x="251520" y="1250399"/>
            <a:ext cx="2724918" cy="2013501"/>
          </a:xfrm>
          <a:prstGeom prst="rect">
            <a:avLst/>
          </a:prstGeom>
        </p:spPr>
      </p:pic>
      <p:sp>
        <p:nvSpPr>
          <p:cNvPr id="2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76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275856" y="2540236"/>
            <a:ext cx="5455607" cy="1800200"/>
            <a:chOff x="3580889" y="1988840"/>
            <a:chExt cx="5455607" cy="180020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-278" r="13873" b="75505"/>
            <a:stretch/>
          </p:blipFill>
          <p:spPr bwMode="auto">
            <a:xfrm>
              <a:off x="3580890" y="3248841"/>
              <a:ext cx="5455606" cy="54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25573" r="13873" b="15123"/>
            <a:stretch/>
          </p:blipFill>
          <p:spPr bwMode="auto">
            <a:xfrm>
              <a:off x="3580889" y="1988840"/>
              <a:ext cx="5455606" cy="129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9" t="1108" r="83205" b="87891"/>
            <a:stretch/>
          </p:blipFill>
          <p:spPr bwMode="auto">
            <a:xfrm>
              <a:off x="3787200" y="3546000"/>
              <a:ext cx="193556" cy="23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7" t="945" r="75122" b="86997"/>
            <a:stretch/>
          </p:blipFill>
          <p:spPr bwMode="auto">
            <a:xfrm>
              <a:off x="4372860" y="2754000"/>
              <a:ext cx="199140" cy="26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4843031" y="2540236"/>
            <a:ext cx="3487384" cy="1808480"/>
            <a:chOff x="5148064" y="1988840"/>
            <a:chExt cx="3487384" cy="1808480"/>
          </a:xfrm>
        </p:grpSpPr>
        <p:sp>
          <p:nvSpPr>
            <p:cNvPr id="2" name="Rectangle 1"/>
            <p:cNvSpPr/>
            <p:nvPr/>
          </p:nvSpPr>
          <p:spPr>
            <a:xfrm>
              <a:off x="5148064" y="1997120"/>
              <a:ext cx="216024" cy="1800200"/>
            </a:xfrm>
            <a:prstGeom prst="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08104" y="1988840"/>
              <a:ext cx="800588" cy="1800200"/>
            </a:xfrm>
            <a:prstGeom prst="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47688" y="1988840"/>
              <a:ext cx="216024" cy="1800200"/>
            </a:xfrm>
            <a:prstGeom prst="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43936" y="1988840"/>
              <a:ext cx="216024" cy="1800200"/>
            </a:xfrm>
            <a:prstGeom prst="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244408" y="1988840"/>
              <a:ext cx="391040" cy="1800200"/>
            </a:xfrm>
            <a:prstGeom prst="rect">
              <a:avLst/>
            </a:prstGeom>
            <a:noFill/>
            <a:ln w="508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82167" y="2536741"/>
            <a:ext cx="793242" cy="1821617"/>
            <a:chOff x="3787200" y="1985345"/>
            <a:chExt cx="793242" cy="1821617"/>
          </a:xfrm>
        </p:grpSpPr>
        <p:sp>
          <p:nvSpPr>
            <p:cNvPr id="23" name="Rectangle 22"/>
            <p:cNvSpPr/>
            <p:nvPr/>
          </p:nvSpPr>
          <p:spPr>
            <a:xfrm>
              <a:off x="3787200" y="1985345"/>
              <a:ext cx="216024" cy="1800200"/>
            </a:xfrm>
            <a:prstGeom prst="rect">
              <a:avLst/>
            </a:prstGeom>
            <a:noFill/>
            <a:ln w="508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64418" y="2006762"/>
              <a:ext cx="216024" cy="1800200"/>
            </a:xfrm>
            <a:prstGeom prst="rect">
              <a:avLst/>
            </a:prstGeom>
            <a:noFill/>
            <a:ln w="508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3059832" y="1203102"/>
            <a:ext cx="5688632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analýza vícenásobného přiložení příbuzných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proteinů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– 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korelované pozice</a:t>
            </a:r>
            <a:endParaRPr lang="en-US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32" name="Obrázek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2"/>
          <a:stretch/>
        </p:blipFill>
        <p:spPr>
          <a:xfrm>
            <a:off x="251520" y="1250399"/>
            <a:ext cx="2724918" cy="2013501"/>
          </a:xfrm>
          <a:prstGeom prst="rect">
            <a:avLst/>
          </a:prstGeom>
        </p:spPr>
      </p:pic>
      <p:sp>
        <p:nvSpPr>
          <p:cNvPr id="2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0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059832" y="1203102"/>
            <a:ext cx="5688632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20-30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% </a:t>
            </a:r>
            <a:r>
              <a:rPr lang="en-US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pozic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konzervované či korelované </a:t>
            </a:r>
            <a:b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</a:b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=&gt; 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cca 4 00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0 mutant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ů</a:t>
            </a:r>
            <a:endParaRPr lang="en-US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57400"/>
            <a:ext cx="3810000" cy="42862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2"/>
          <a:stretch/>
        </p:blipFill>
        <p:spPr>
          <a:xfrm>
            <a:off x="251520" y="1250399"/>
            <a:ext cx="2724918" cy="2013501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68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059832" y="1203102"/>
            <a:ext cx="5688632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rychlý predikční nástroj </a:t>
            </a:r>
            <a:b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</a:b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=&gt; 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stovky </a:t>
            </a:r>
            <a:r>
              <a:rPr lang="en-US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mutac</a:t>
            </a:r>
            <a:r>
              <a:rPr lang="cs-CZ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í predikováno jako stabilizující </a:t>
            </a:r>
            <a:endParaRPr lang="en-US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59200"/>
            <a:ext cx="3810000" cy="428625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07"/>
          <a:stretch/>
        </p:blipFill>
        <p:spPr>
          <a:xfrm>
            <a:off x="251520" y="1250399"/>
            <a:ext cx="2724918" cy="2623101"/>
          </a:xfrm>
          <a:prstGeom prst="rect">
            <a:avLst/>
          </a:prstGeom>
        </p:spPr>
      </p:pic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4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Osnova</a:t>
            </a:r>
            <a:endParaRPr lang="cs-CZ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064500" cy="38010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faktory určující použitelnost enzymů</a:t>
            </a: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stabilizace proteinů</a:t>
            </a:r>
          </a:p>
          <a:p>
            <a:pPr marL="857250" lvl="2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dirty="0" smtClean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metoda </a:t>
            </a:r>
            <a:r>
              <a:rPr lang="cs-CZ" dirty="0" err="1" smtClean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FireProt</a:t>
            </a:r>
            <a:endParaRPr lang="cs-CZ" dirty="0" smtClean="0">
              <a:solidFill>
                <a:srgbClr val="002776"/>
              </a:solidFill>
              <a:latin typeface="Calibri" pitchFamily="34" charset="0"/>
              <a:cs typeface="Tahoma" pitchFamily="34" charset="0"/>
            </a:endParaRPr>
          </a:p>
          <a:p>
            <a:pPr marL="857250" lvl="2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dirty="0" smtClean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stabilizace modelových proteinů</a:t>
            </a: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hledání nových substrátů enzymů</a:t>
            </a: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nové substráty </a:t>
            </a:r>
            <a:r>
              <a:rPr lang="cs-CZ" dirty="0" err="1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halogenalkandehalogenasy</a:t>
            </a:r>
            <a:r>
              <a:rPr lang="cs-CZ" dirty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DmmA</a:t>
            </a: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enantioselektivita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penicilin G </a:t>
            </a:r>
            <a:r>
              <a:rPr lang="cs-CZ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acylasy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PGA</a:t>
            </a:r>
            <a:endParaRPr lang="cs-CZ" baseline="300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endParaRPr lang="en-US" sz="2200" dirty="0">
              <a:solidFill>
                <a:srgbClr val="002776"/>
              </a:solidFill>
              <a:latin typeface="Calibri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059832" y="1203102"/>
            <a:ext cx="5688632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pomalý predikční 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nástroj </a:t>
            </a:r>
            <a:b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</a:b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=&gt; </a:t>
            </a:r>
            <a:r>
              <a:rPr lang="cs-CZ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desítky </a:t>
            </a:r>
            <a:r>
              <a:rPr lang="en-US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mutac</a:t>
            </a:r>
            <a:r>
              <a:rPr lang="cs-CZ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í predikováno jako stabilizující </a:t>
            </a:r>
            <a:endParaRPr lang="en-US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59200"/>
            <a:ext cx="3811200" cy="42876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8"/>
          <a:stretch/>
        </p:blipFill>
        <p:spPr>
          <a:xfrm>
            <a:off x="251520" y="1250399"/>
            <a:ext cx="2724918" cy="3131101"/>
          </a:xfrm>
          <a:prstGeom prst="rect">
            <a:avLst/>
          </a:prstGeom>
        </p:spPr>
      </p:pic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059832" y="1203102"/>
            <a:ext cx="568863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</a:t>
            </a:r>
            <a:r>
              <a:rPr lang="en-US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yřazení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mutací</a:t>
            </a:r>
            <a:r>
              <a:rPr lang="en-US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na</a:t>
            </a:r>
            <a:r>
              <a:rPr lang="en-US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rušujících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důležité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interakce</a:t>
            </a:r>
            <a:endParaRPr lang="en-US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59200"/>
            <a:ext cx="3811200" cy="4287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708979">
            <a:off x="5815704" y="2852983"/>
            <a:ext cx="720080" cy="56681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3"/>
          <a:stretch/>
        </p:blipFill>
        <p:spPr>
          <a:xfrm>
            <a:off x="4860032" y="1944683"/>
            <a:ext cx="3034603" cy="227790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72"/>
          <a:stretch/>
        </p:blipFill>
        <p:spPr>
          <a:xfrm>
            <a:off x="251520" y="1250399"/>
            <a:ext cx="2724918" cy="360100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10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59200"/>
            <a:ext cx="3811200" cy="4287600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059832" y="1203102"/>
            <a:ext cx="568863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</a:t>
            </a:r>
            <a:r>
              <a:rPr lang="en-US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ombinovatelnost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všech dvojic </a:t>
            </a:r>
            <a:r>
              <a:rPr lang="en-US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muta</a:t>
            </a:r>
            <a:r>
              <a:rPr lang="cs-CZ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cí</a:t>
            </a:r>
            <a:endParaRPr lang="en-US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 rot="1708979">
            <a:off x="4738390" y="2852984"/>
            <a:ext cx="720080" cy="56681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82648"/>
            <a:ext cx="2514600" cy="251460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3"/>
          <a:stretch/>
        </p:blipFill>
        <p:spPr>
          <a:xfrm>
            <a:off x="251520" y="1250399"/>
            <a:ext cx="2724918" cy="410900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4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059832" y="1203102"/>
            <a:ext cx="568863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</a:t>
            </a:r>
            <a:r>
              <a:rPr lang="en-US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ombinovatelnost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všech dvojic </a:t>
            </a:r>
            <a:r>
              <a:rPr lang="en-US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muta</a:t>
            </a:r>
            <a:r>
              <a:rPr lang="cs-CZ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cí</a:t>
            </a:r>
            <a:endParaRPr lang="en-US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59200"/>
            <a:ext cx="3811200" cy="428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00" y="1882800"/>
            <a:ext cx="2514600" cy="251460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3"/>
          <a:stretch/>
        </p:blipFill>
        <p:spPr>
          <a:xfrm>
            <a:off x="251520" y="1250399"/>
            <a:ext cx="2724918" cy="4109001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5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059832" y="1203102"/>
            <a:ext cx="568863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</a:t>
            </a:r>
            <a:r>
              <a:rPr lang="en-US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ombinovatelnost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všech dvojic </a:t>
            </a:r>
            <a:r>
              <a:rPr lang="en-US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muta</a:t>
            </a:r>
            <a:r>
              <a:rPr lang="cs-CZ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cí</a:t>
            </a:r>
            <a:endParaRPr lang="en-US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59200"/>
            <a:ext cx="3811200" cy="428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00" y="1882800"/>
            <a:ext cx="2514600" cy="25146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3"/>
          <a:stretch/>
        </p:blipFill>
        <p:spPr>
          <a:xfrm>
            <a:off x="251520" y="1250399"/>
            <a:ext cx="2724918" cy="4109001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5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059832" y="1203102"/>
            <a:ext cx="568863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</a:t>
            </a:r>
            <a:r>
              <a:rPr lang="en-US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ombinovatelnost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všech dvojic </a:t>
            </a:r>
            <a:r>
              <a:rPr lang="en-US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muta</a:t>
            </a:r>
            <a:r>
              <a:rPr lang="cs-CZ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cí</a:t>
            </a:r>
            <a:endParaRPr lang="en-US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59200"/>
            <a:ext cx="3811200" cy="428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00" y="1882800"/>
            <a:ext cx="2514600" cy="25146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3"/>
          <a:stretch/>
        </p:blipFill>
        <p:spPr>
          <a:xfrm>
            <a:off x="251520" y="1250399"/>
            <a:ext cx="2724918" cy="4109001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3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50399"/>
            <a:ext cx="2724918" cy="462687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048644"/>
            <a:ext cx="4071449" cy="4193648"/>
          </a:xfrm>
          <a:prstGeom prst="rect">
            <a:avLst/>
          </a:prstGeom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059832" y="1203102"/>
            <a:ext cx="5688632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jeden mutant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nesoucí 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1-10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vzájemně kombinovatelných stabilizujících 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substitucí</a:t>
            </a:r>
            <a:endParaRPr lang="en-US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2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275856" y="2540236"/>
            <a:ext cx="5455607" cy="1800200"/>
            <a:chOff x="3580889" y="1988840"/>
            <a:chExt cx="5455607" cy="180020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-278" r="13873" b="75505"/>
            <a:stretch/>
          </p:blipFill>
          <p:spPr bwMode="auto">
            <a:xfrm>
              <a:off x="3580890" y="3248841"/>
              <a:ext cx="5455606" cy="54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25573" r="13873" b="15123"/>
            <a:stretch/>
          </p:blipFill>
          <p:spPr bwMode="auto">
            <a:xfrm>
              <a:off x="3580889" y="1988840"/>
              <a:ext cx="5455606" cy="129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9" t="1108" r="83205" b="87891"/>
            <a:stretch/>
          </p:blipFill>
          <p:spPr bwMode="auto">
            <a:xfrm>
              <a:off x="3787200" y="3546000"/>
              <a:ext cx="193556" cy="23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7" t="945" r="75122" b="86997"/>
            <a:stretch/>
          </p:blipFill>
          <p:spPr bwMode="auto">
            <a:xfrm>
              <a:off x="4372860" y="2754000"/>
              <a:ext cx="199140" cy="26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7"/>
          <a:stretch/>
        </p:blipFill>
        <p:spPr>
          <a:xfrm>
            <a:off x="256032" y="1252729"/>
            <a:ext cx="2724918" cy="1185672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5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275856" y="2540236"/>
            <a:ext cx="5455607" cy="1800200"/>
            <a:chOff x="3580889" y="1988840"/>
            <a:chExt cx="5455607" cy="180020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-278" r="13873" b="75505"/>
            <a:stretch/>
          </p:blipFill>
          <p:spPr bwMode="auto">
            <a:xfrm>
              <a:off x="3580890" y="3248841"/>
              <a:ext cx="5455606" cy="54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25573" r="13873" b="15123"/>
            <a:stretch/>
          </p:blipFill>
          <p:spPr bwMode="auto">
            <a:xfrm>
              <a:off x="3580889" y="1988840"/>
              <a:ext cx="5455606" cy="129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9" t="1108" r="83205" b="87891"/>
            <a:stretch/>
          </p:blipFill>
          <p:spPr bwMode="auto">
            <a:xfrm>
              <a:off x="3787200" y="3546000"/>
              <a:ext cx="193556" cy="23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7" t="945" r="75122" b="86997"/>
            <a:stretch/>
          </p:blipFill>
          <p:spPr bwMode="auto">
            <a:xfrm>
              <a:off x="4372860" y="2754000"/>
              <a:ext cx="199140" cy="26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Rectangle 30"/>
          <p:cNvSpPr/>
          <p:nvPr/>
        </p:nvSpPr>
        <p:spPr>
          <a:xfrm>
            <a:off x="3275856" y="2540236"/>
            <a:ext cx="5455607" cy="24517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7"/>
          <a:stretch/>
        </p:blipFill>
        <p:spPr>
          <a:xfrm>
            <a:off x="256032" y="1252729"/>
            <a:ext cx="2724918" cy="1185672"/>
          </a:xfrm>
          <a:prstGeom prst="rect">
            <a:avLst/>
          </a:prstGeom>
        </p:spPr>
      </p:pic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275856" y="2540236"/>
            <a:ext cx="5455607" cy="1800200"/>
            <a:chOff x="3580889" y="1988840"/>
            <a:chExt cx="5455607" cy="180020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-278" r="13873" b="75505"/>
            <a:stretch/>
          </p:blipFill>
          <p:spPr bwMode="auto">
            <a:xfrm>
              <a:off x="3580890" y="3248841"/>
              <a:ext cx="5455606" cy="54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25573" r="13873" b="15123"/>
            <a:stretch/>
          </p:blipFill>
          <p:spPr bwMode="auto">
            <a:xfrm>
              <a:off x="3580889" y="1988840"/>
              <a:ext cx="5455606" cy="129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9" t="1108" r="83205" b="87891"/>
            <a:stretch/>
          </p:blipFill>
          <p:spPr bwMode="auto">
            <a:xfrm>
              <a:off x="3787200" y="3546000"/>
              <a:ext cx="193556" cy="23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7" t="945" r="75122" b="86997"/>
            <a:stretch/>
          </p:blipFill>
          <p:spPr bwMode="auto">
            <a:xfrm>
              <a:off x="4372860" y="2754000"/>
              <a:ext cx="199140" cy="26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3" name="Straight Arrow Connector 22"/>
          <p:cNvCxnSpPr/>
          <p:nvPr/>
        </p:nvCxnSpPr>
        <p:spPr>
          <a:xfrm>
            <a:off x="3384000" y="2086627"/>
            <a:ext cx="0" cy="423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130000" y="2086627"/>
            <a:ext cx="0" cy="423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604448" y="2069816"/>
            <a:ext cx="0" cy="423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275856" y="2540236"/>
            <a:ext cx="5455607" cy="24517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58367" y="1700808"/>
            <a:ext cx="649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M1L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16016" y="1686517"/>
            <a:ext cx="809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N10D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175489" y="1669706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M28L</a:t>
            </a:r>
            <a:endParaRPr lang="en-US" dirty="0"/>
          </a:p>
        </p:txBody>
      </p:sp>
      <p:grpSp>
        <p:nvGrpSpPr>
          <p:cNvPr id="7" name="Skupina 6"/>
          <p:cNvGrpSpPr/>
          <p:nvPr/>
        </p:nvGrpSpPr>
        <p:grpSpPr>
          <a:xfrm>
            <a:off x="256032" y="1252729"/>
            <a:ext cx="2724918" cy="2068259"/>
            <a:chOff x="256032" y="1252729"/>
            <a:chExt cx="2724918" cy="2068259"/>
          </a:xfrm>
        </p:grpSpPr>
        <p:pic>
          <p:nvPicPr>
            <p:cNvPr id="32" name="Obrázek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607"/>
            <a:stretch/>
          </p:blipFill>
          <p:spPr>
            <a:xfrm>
              <a:off x="256032" y="1252729"/>
              <a:ext cx="2724918" cy="2052668"/>
            </a:xfrm>
            <a:prstGeom prst="rect">
              <a:avLst/>
            </a:prstGeom>
          </p:spPr>
        </p:pic>
        <p:sp>
          <p:nvSpPr>
            <p:cNvPr id="6" name="Obdélník 5"/>
            <p:cNvSpPr/>
            <p:nvPr/>
          </p:nvSpPr>
          <p:spPr>
            <a:xfrm>
              <a:off x="1547664" y="3248980"/>
              <a:ext cx="144016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Osnova</a:t>
            </a:r>
            <a:endParaRPr lang="cs-CZ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064500" cy="426270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faktory určující použitelnost enzymů</a:t>
            </a: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stabilizace proteinů</a:t>
            </a:r>
          </a:p>
          <a:p>
            <a:pPr marL="857250" lvl="2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metoda </a:t>
            </a:r>
            <a:r>
              <a:rPr lang="cs-CZ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FireProt</a:t>
            </a:r>
            <a:endParaRPr lang="cs-CZ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cs typeface="Tahoma" pitchFamily="34" charset="0"/>
            </a:endParaRPr>
          </a:p>
          <a:p>
            <a:pPr marL="857250" lvl="2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stabilizace modelových proteinů</a:t>
            </a: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hledání nových substrátů enzymů</a:t>
            </a: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nové substráty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halogenalkandehalogenasy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DmmA</a:t>
            </a:r>
            <a:endParaRPr lang="cs-CZ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enantioselektivita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 penicilin G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acylasy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PGA</a:t>
            </a:r>
            <a:endParaRPr lang="cs-CZ" baseline="30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endParaRPr lang="cs-CZ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cs typeface="Tahoma" pitchFamily="34" charset="0"/>
            </a:endParaRP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endParaRPr lang="en-US" sz="2200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2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059832" y="1203102"/>
            <a:ext cx="5688632" cy="86177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odstranění potenciálně destabilizujících mutací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en-US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20"/>
          <a:stretch/>
        </p:blipFill>
        <p:spPr>
          <a:xfrm>
            <a:off x="256032" y="1252729"/>
            <a:ext cx="2724918" cy="2620772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8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059832" y="1203102"/>
            <a:ext cx="5688632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odstranění potenciálně destabilizujících mutací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</a:t>
            </a:r>
            <a:r>
              <a:rPr lang="en-US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yřazení</a:t>
            </a:r>
            <a:r>
              <a:rPr lang="en-US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mutací</a:t>
            </a:r>
            <a:r>
              <a:rPr lang="en-US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na</a:t>
            </a:r>
            <a:r>
              <a:rPr lang="en-US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rušujících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důležité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interakce</a:t>
            </a:r>
            <a:endParaRPr lang="en-US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en-US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7"/>
          <a:stretch/>
        </p:blipFill>
        <p:spPr>
          <a:xfrm>
            <a:off x="256032" y="1252729"/>
            <a:ext cx="2724918" cy="3611372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1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1252728"/>
            <a:ext cx="2724918" cy="462382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048256"/>
            <a:ext cx="4139148" cy="4197096"/>
          </a:xfrm>
          <a:prstGeom prst="rect">
            <a:avLst/>
          </a:prstGeom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059832" y="1203102"/>
            <a:ext cx="5688632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několik mutantů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nesoucí 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jednotky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back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-to-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consensus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substitucí</a:t>
            </a:r>
            <a:endParaRPr lang="en-US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7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24744"/>
            <a:ext cx="6190501" cy="4645161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24744"/>
            <a:ext cx="6190501" cy="4645161"/>
          </a:xfrm>
          <a:prstGeom prst="rect">
            <a:avLst/>
          </a:prstGeom>
        </p:spPr>
      </p:pic>
      <p:sp>
        <p:nvSpPr>
          <p:cNvPr id="6" name="Mrak 5"/>
          <p:cNvSpPr/>
          <p:nvPr/>
        </p:nvSpPr>
        <p:spPr>
          <a:xfrm>
            <a:off x="3342678" y="3501008"/>
            <a:ext cx="1008112" cy="7200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dirty="0" err="1">
                <a:latin typeface="Calibri" pitchFamily="34" charset="0"/>
              </a:rPr>
              <a:t>Metoda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err="1">
                <a:latin typeface="Calibri" pitchFamily="34" charset="0"/>
              </a:rPr>
              <a:t>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5" name="Mrak 4"/>
          <p:cNvSpPr/>
          <p:nvPr/>
        </p:nvSpPr>
        <p:spPr>
          <a:xfrm>
            <a:off x="6228184" y="3212976"/>
            <a:ext cx="1008112" cy="7200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2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kern="1200" dirty="0" smtClean="0">
                <a:latin typeface="Calibri" pitchFamily="34" charset="0"/>
              </a:rPr>
              <a:t>V</a:t>
            </a:r>
            <a:r>
              <a:rPr lang="cs-CZ" sz="2800" b="1" kern="1200" dirty="0" err="1" smtClean="0">
                <a:latin typeface="Calibri" pitchFamily="34" charset="0"/>
              </a:rPr>
              <a:t>ýběr</a:t>
            </a:r>
            <a:r>
              <a:rPr lang="cs-CZ" sz="2800" b="1" kern="1200" dirty="0" smtClean="0">
                <a:latin typeface="Calibri" pitchFamily="34" charset="0"/>
              </a:rPr>
              <a:t> nástrojů pro predikci </a:t>
            </a:r>
            <a:r>
              <a:rPr lang="el-GR" sz="2800" b="1" kern="1200" dirty="0" smtClean="0">
                <a:latin typeface="Calibri" pitchFamily="34" charset="0"/>
              </a:rPr>
              <a:t>ΔΔ</a:t>
            </a:r>
            <a:r>
              <a:rPr lang="cs-CZ" sz="2800" b="1" kern="1200" dirty="0" smtClean="0">
                <a:latin typeface="Calibri" pitchFamily="34" charset="0"/>
              </a:rPr>
              <a:t>G</a:t>
            </a:r>
            <a:endParaRPr lang="en-US" sz="280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652758"/>
              </p:ext>
            </p:extLst>
          </p:nvPr>
        </p:nvGraphicFramePr>
        <p:xfrm>
          <a:off x="539552" y="1748752"/>
          <a:ext cx="8352930" cy="4416552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008112"/>
                <a:gridCol w="2088234"/>
                <a:gridCol w="864096"/>
                <a:gridCol w="1368152"/>
                <a:gridCol w="1632181"/>
                <a:gridCol w="1392155"/>
              </a:tblGrid>
              <a:tr h="0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PDB ID</a:t>
                      </a:r>
                      <a:endParaRPr lang="cs-CZ" sz="1800" b="1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Protein</a:t>
                      </a:r>
                      <a:endParaRPr lang="cs-CZ" sz="1800" b="1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5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Počet mutací</a:t>
                      </a:r>
                      <a:endParaRPr lang="cs-CZ" sz="1800" b="1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5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Počet pozic</a:t>
                      </a:r>
                      <a:endParaRPr lang="cs-CZ" sz="1800" b="1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5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  <a:endParaRPr lang="cs-CZ" sz="1800" b="1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5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stabilizující </a:t>
                      </a:r>
                      <a:endParaRPr lang="cs-CZ" sz="1800" b="1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5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destabilizující </a:t>
                      </a:r>
                      <a:endParaRPr lang="cs-CZ" sz="1800" b="1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2LZM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Lysozyme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1BNI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 err="1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Barnase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1LZ1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Lysozyme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1VQB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Gene V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2CI2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Chymotrypsin inhibitor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1CSP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Cold shock protein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2RN2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Ribonuclease HI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1BVC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Myoglobin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1RN1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Ribonuclease T1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4LYZ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Lysozyme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kern="5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Droid Sans Fallback"/>
                          <a:cs typeface="Calibri"/>
                        </a:rPr>
                        <a:t>Celkem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656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537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kern="5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00391" y="1196975"/>
            <a:ext cx="8474112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dataset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– 10 nejvíce </a:t>
            </a:r>
            <a:r>
              <a:rPr lang="cs-CZ" sz="2200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promutovaných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proteinů </a:t>
            </a:r>
            <a:r>
              <a:rPr lang="cs-CZ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z database </a:t>
            </a:r>
            <a:r>
              <a:rPr lang="cs-CZ" sz="2200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ProTherm</a:t>
            </a: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3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kern="1200" dirty="0" smtClean="0">
                <a:latin typeface="Calibri" pitchFamily="34" charset="0"/>
              </a:rPr>
              <a:t>V</a:t>
            </a:r>
            <a:r>
              <a:rPr lang="cs-CZ" sz="2800" b="1" kern="1200" dirty="0" err="1" smtClean="0">
                <a:latin typeface="Calibri" pitchFamily="34" charset="0"/>
              </a:rPr>
              <a:t>ýběr</a:t>
            </a:r>
            <a:r>
              <a:rPr lang="cs-CZ" sz="2800" b="1" kern="1200" dirty="0" smtClean="0">
                <a:latin typeface="Calibri" pitchFamily="34" charset="0"/>
              </a:rPr>
              <a:t> nástrojů pro predikci </a:t>
            </a:r>
            <a:r>
              <a:rPr lang="el-GR" sz="2800" b="1" kern="1200" dirty="0" smtClean="0">
                <a:latin typeface="Calibri" pitchFamily="34" charset="0"/>
              </a:rPr>
              <a:t>ΔΔ</a:t>
            </a:r>
            <a:r>
              <a:rPr lang="cs-CZ" sz="2800" b="1" kern="1200" dirty="0" smtClean="0">
                <a:latin typeface="Calibri" pitchFamily="34" charset="0"/>
              </a:rPr>
              <a:t>G</a:t>
            </a:r>
            <a:endParaRPr lang="en-US" sz="2800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00391" y="1196975"/>
            <a:ext cx="8474112" cy="9387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nástroje – FoldX, </a:t>
            </a:r>
            <a:r>
              <a:rPr lang="cs-CZ" sz="2200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Rosetta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, ERIS a CUPSAT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kritérium –</a:t>
            </a:r>
            <a:r>
              <a:rPr lang="cs-CZ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preciznost</a:t>
            </a:r>
            <a:r>
              <a:rPr lang="en-US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=  TP/(TP+FP)</a:t>
            </a: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8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kern="1200" dirty="0" smtClean="0">
                <a:latin typeface="Calibri" pitchFamily="34" charset="0"/>
              </a:rPr>
              <a:t>V</a:t>
            </a:r>
            <a:r>
              <a:rPr lang="cs-CZ" sz="2800" b="1" kern="1200" dirty="0" err="1" smtClean="0">
                <a:latin typeface="Calibri" pitchFamily="34" charset="0"/>
              </a:rPr>
              <a:t>ýběr</a:t>
            </a:r>
            <a:r>
              <a:rPr lang="cs-CZ" sz="2800" b="1" kern="1200" dirty="0" smtClean="0">
                <a:latin typeface="Calibri" pitchFamily="34" charset="0"/>
              </a:rPr>
              <a:t> nástrojů pro predikci </a:t>
            </a:r>
            <a:r>
              <a:rPr lang="el-GR" sz="2800" b="1" kern="1200" dirty="0" smtClean="0">
                <a:latin typeface="Calibri" pitchFamily="34" charset="0"/>
              </a:rPr>
              <a:t>ΔΔ</a:t>
            </a:r>
            <a:r>
              <a:rPr lang="cs-CZ" sz="2800" b="1" kern="1200" dirty="0" smtClean="0">
                <a:latin typeface="Calibri" pitchFamily="34" charset="0"/>
              </a:rPr>
              <a:t>G</a:t>
            </a:r>
            <a:endParaRPr lang="en-US" sz="2800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00391" y="1196975"/>
            <a:ext cx="8474112" cy="9387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nástroje – FoldX, </a:t>
            </a:r>
            <a:r>
              <a:rPr lang="cs-CZ" sz="2200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Rosetta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, ERIS a CUPSAT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kritérium –</a:t>
            </a:r>
            <a:r>
              <a:rPr lang="cs-CZ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preciznost</a:t>
            </a:r>
            <a:r>
              <a:rPr lang="en-US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=  TP/(TP+FP)</a:t>
            </a: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309436"/>
              </p:ext>
            </p:extLst>
          </p:nvPr>
        </p:nvGraphicFramePr>
        <p:xfrm>
          <a:off x="251520" y="2492896"/>
          <a:ext cx="8712967" cy="1949958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008112"/>
                <a:gridCol w="650095"/>
                <a:gridCol w="824884"/>
                <a:gridCol w="824884"/>
                <a:gridCol w="822774"/>
                <a:gridCol w="706742"/>
                <a:gridCol w="706742"/>
                <a:gridCol w="706742"/>
                <a:gridCol w="706742"/>
                <a:gridCol w="588599"/>
                <a:gridCol w="588599"/>
                <a:gridCol w="578052"/>
              </a:tblGrid>
              <a:tr h="306451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r>
                        <a:rPr lang="cs-CZ" sz="1800" b="1" dirty="0" err="1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ástroj</a:t>
                      </a:r>
                      <a:endParaRPr lang="cs-CZ" sz="32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noProof="0" dirty="0" err="1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Rozhodovac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í</a:t>
                      </a:r>
                      <a:r>
                        <a:rPr lang="cs-CZ" sz="1800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 práh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 [kcal/</a:t>
                      </a:r>
                      <a:r>
                        <a:rPr lang="en-US" sz="1800" dirty="0" err="1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mol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64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4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FoldX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64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Rosetta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4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ERIS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4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CUPSAT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7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kern="1200" dirty="0" smtClean="0">
                <a:latin typeface="Calibri" pitchFamily="34" charset="0"/>
              </a:rPr>
              <a:t>V</a:t>
            </a:r>
            <a:r>
              <a:rPr lang="cs-CZ" sz="2800" b="1" kern="1200" dirty="0" err="1" smtClean="0">
                <a:latin typeface="Calibri" pitchFamily="34" charset="0"/>
              </a:rPr>
              <a:t>ýběr</a:t>
            </a:r>
            <a:r>
              <a:rPr lang="cs-CZ" sz="2800" b="1" kern="1200" dirty="0" smtClean="0">
                <a:latin typeface="Calibri" pitchFamily="34" charset="0"/>
              </a:rPr>
              <a:t> nástrojů pro predikci </a:t>
            </a:r>
            <a:r>
              <a:rPr lang="el-GR" sz="2800" b="1" kern="1200" dirty="0" smtClean="0">
                <a:latin typeface="Calibri" pitchFamily="34" charset="0"/>
              </a:rPr>
              <a:t>ΔΔ</a:t>
            </a:r>
            <a:r>
              <a:rPr lang="cs-CZ" sz="2800" b="1" kern="1200" dirty="0" smtClean="0">
                <a:latin typeface="Calibri" pitchFamily="34" charset="0"/>
              </a:rPr>
              <a:t>G</a:t>
            </a:r>
            <a:endParaRPr lang="en-US" sz="2800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00391" y="1196975"/>
            <a:ext cx="8474112" cy="9387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nástroje – FoldX, </a:t>
            </a:r>
            <a:r>
              <a:rPr lang="cs-CZ" sz="2200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Rosetta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, ERIS a CUPSAT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kritérium –</a:t>
            </a:r>
            <a:r>
              <a:rPr lang="cs-CZ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preciznost</a:t>
            </a:r>
            <a:r>
              <a:rPr lang="en-US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=  TP/(TP+FP)</a:t>
            </a: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821137"/>
              </p:ext>
            </p:extLst>
          </p:nvPr>
        </p:nvGraphicFramePr>
        <p:xfrm>
          <a:off x="251520" y="2492896"/>
          <a:ext cx="8712967" cy="1949958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008112"/>
                <a:gridCol w="650095"/>
                <a:gridCol w="824884"/>
                <a:gridCol w="824884"/>
                <a:gridCol w="822774"/>
                <a:gridCol w="706742"/>
                <a:gridCol w="706742"/>
                <a:gridCol w="706742"/>
                <a:gridCol w="706742"/>
                <a:gridCol w="588599"/>
                <a:gridCol w="588599"/>
                <a:gridCol w="578052"/>
              </a:tblGrid>
              <a:tr h="306451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r>
                        <a:rPr lang="cs-CZ" sz="1800" b="1" dirty="0" err="1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ástroj</a:t>
                      </a:r>
                      <a:endParaRPr lang="cs-CZ" sz="32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noProof="0" dirty="0" err="1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Rozhodovac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í</a:t>
                      </a:r>
                      <a:r>
                        <a:rPr lang="cs-CZ" sz="1800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 práh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 [kcal/</a:t>
                      </a:r>
                      <a:r>
                        <a:rPr lang="en-US" sz="1800" dirty="0" err="1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mol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64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4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FoldX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cs-CZ" sz="32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64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Rosetta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  <a:endParaRPr lang="cs-CZ" sz="32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4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ERIS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cs-CZ" sz="32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4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CUPSAT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32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kern="1200" dirty="0" smtClean="0">
                <a:latin typeface="Calibri" pitchFamily="34" charset="0"/>
              </a:rPr>
              <a:t>V</a:t>
            </a:r>
            <a:r>
              <a:rPr lang="cs-CZ" sz="2800" b="1" kern="1200" dirty="0" err="1" smtClean="0">
                <a:latin typeface="Calibri" pitchFamily="34" charset="0"/>
              </a:rPr>
              <a:t>ýběr</a:t>
            </a:r>
            <a:r>
              <a:rPr lang="cs-CZ" sz="2800" b="1" kern="1200" dirty="0" smtClean="0">
                <a:latin typeface="Calibri" pitchFamily="34" charset="0"/>
              </a:rPr>
              <a:t> nástrojů pro predikci </a:t>
            </a:r>
            <a:r>
              <a:rPr lang="el-GR" sz="2800" b="1" kern="1200" dirty="0" smtClean="0">
                <a:latin typeface="Calibri" pitchFamily="34" charset="0"/>
              </a:rPr>
              <a:t>ΔΔ</a:t>
            </a:r>
            <a:r>
              <a:rPr lang="cs-CZ" sz="2800" b="1" kern="1200" dirty="0" smtClean="0">
                <a:latin typeface="Calibri" pitchFamily="34" charset="0"/>
              </a:rPr>
              <a:t>G</a:t>
            </a:r>
            <a:endParaRPr lang="en-US" sz="2800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00391" y="1196975"/>
            <a:ext cx="8474112" cy="9387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nástroje – FoldX, </a:t>
            </a:r>
            <a:r>
              <a:rPr lang="cs-CZ" sz="2200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Rosetta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, ERIS a CUPSAT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kritérium –</a:t>
            </a:r>
            <a:r>
              <a:rPr lang="cs-CZ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preciznost</a:t>
            </a:r>
            <a:r>
              <a:rPr lang="en-US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=  TP/(TP+FP)</a:t>
            </a: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340390"/>
              </p:ext>
            </p:extLst>
          </p:nvPr>
        </p:nvGraphicFramePr>
        <p:xfrm>
          <a:off x="251520" y="2492896"/>
          <a:ext cx="8712967" cy="1949958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008112"/>
                <a:gridCol w="650095"/>
                <a:gridCol w="824884"/>
                <a:gridCol w="824884"/>
                <a:gridCol w="822774"/>
                <a:gridCol w="706742"/>
                <a:gridCol w="706742"/>
                <a:gridCol w="706742"/>
                <a:gridCol w="706742"/>
                <a:gridCol w="588599"/>
                <a:gridCol w="588599"/>
                <a:gridCol w="578052"/>
              </a:tblGrid>
              <a:tr h="274320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r>
                        <a:rPr lang="cs-CZ" sz="1800" b="1" dirty="0" err="1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ástroj</a:t>
                      </a:r>
                      <a:endParaRPr lang="cs-CZ" sz="32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noProof="0" dirty="0" err="1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Rozhodovac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í</a:t>
                      </a:r>
                      <a:r>
                        <a:rPr lang="cs-CZ" sz="1800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 práh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 [kcal/</a:t>
                      </a:r>
                      <a:r>
                        <a:rPr lang="en-US" sz="1800" dirty="0" err="1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mol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FoldX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cs-CZ" sz="32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Rosetta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  <a:endParaRPr lang="cs-CZ" sz="32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ERIS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CUPSAT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Calibri" pitchFamily="34" charset="0"/>
              </a:rPr>
              <a:t>Enzymy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Calibri" pitchFamily="34" charset="0"/>
              </a:rPr>
              <a:t>prakticky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použitelné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39703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stabilita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– </a:t>
            </a:r>
            <a:r>
              <a:rPr lang="cs-CZ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funkční za 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provozních podmínek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vysoké teploty, </a:t>
            </a:r>
            <a:r>
              <a:rPr lang="en-US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extr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é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ní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pH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, přítomnost organických rozpouštědel či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proteas</a:t>
            </a: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stabilita proteinu pak ovlivňuje</a:t>
            </a:r>
          </a:p>
          <a:p>
            <a:pPr lvl="2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použitelnost za přítomnosti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denaturantů</a:t>
            </a:r>
            <a:endParaRPr lang="cs-CZ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2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výtěžek při expresi </a:t>
            </a:r>
          </a:p>
          <a:p>
            <a:pPr lvl="2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dobu přežití v séru</a:t>
            </a:r>
          </a:p>
          <a:p>
            <a:pPr lvl="2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dobu trvanlivosti při skladování</a:t>
            </a:r>
          </a:p>
          <a:p>
            <a:pPr lvl="2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evolvabilitu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při mutagenezi</a:t>
            </a:r>
            <a:endParaRPr lang="en-US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31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en-US" sz="2800" b="1" smtClean="0">
                <a:latin typeface="Calibri" pitchFamily="34" charset="0"/>
              </a:rPr>
              <a:t>Metoda FireProt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42" y="1124744"/>
            <a:ext cx="6190501" cy="4645161"/>
          </a:xfrm>
          <a:prstGeom prst="rect">
            <a:avLst/>
          </a:prstGeom>
        </p:spPr>
      </p:pic>
      <p:sp>
        <p:nvSpPr>
          <p:cNvPr id="9" name="Mrak 8"/>
          <p:cNvSpPr/>
          <p:nvPr/>
        </p:nvSpPr>
        <p:spPr>
          <a:xfrm>
            <a:off x="3311968" y="3501008"/>
            <a:ext cx="1008112" cy="7200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Mrak 9"/>
          <p:cNvSpPr/>
          <p:nvPr/>
        </p:nvSpPr>
        <p:spPr>
          <a:xfrm>
            <a:off x="6372200" y="3212976"/>
            <a:ext cx="1008112" cy="7200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6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 smtClean="0">
                <a:latin typeface="Calibri" pitchFamily="34" charset="0"/>
              </a:rPr>
              <a:t>FireProt na </a:t>
            </a:r>
            <a:r>
              <a:rPr lang="cs-CZ" sz="2800" b="1" kern="1200" dirty="0" err="1" smtClean="0">
                <a:latin typeface="Calibri" pitchFamily="34" charset="0"/>
              </a:rPr>
              <a:t>ProTherm</a:t>
            </a:r>
            <a:r>
              <a:rPr lang="cs-CZ" sz="2800" b="1" kern="1200" dirty="0" smtClean="0">
                <a:latin typeface="Calibri" pitchFamily="34" charset="0"/>
              </a:rPr>
              <a:t> databasi</a:t>
            </a:r>
            <a:endParaRPr lang="en-US" sz="28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493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pro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design vícenásobných mutantů je třeba 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minimalizovat množství falešně positivních predikcí</a:t>
            </a: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cs-CZ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cs-CZ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2286000" lvl="5" indent="0">
              <a:spcBef>
                <a:spcPct val="50000"/>
              </a:spcBef>
            </a:pP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55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 smtClean="0">
                <a:latin typeface="Calibri" pitchFamily="34" charset="0"/>
              </a:rPr>
              <a:t>FireProt na </a:t>
            </a:r>
            <a:r>
              <a:rPr lang="cs-CZ" sz="2800" b="1" kern="1200" dirty="0" err="1" smtClean="0">
                <a:latin typeface="Calibri" pitchFamily="34" charset="0"/>
              </a:rPr>
              <a:t>ProTherm</a:t>
            </a:r>
            <a:r>
              <a:rPr lang="cs-CZ" sz="2800" b="1" kern="1200" dirty="0" smtClean="0">
                <a:latin typeface="Calibri" pitchFamily="34" charset="0"/>
              </a:rPr>
              <a:t> databasi</a:t>
            </a:r>
            <a:endParaRPr lang="en-US" sz="28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493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pro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design vícenásobných mutantů je třeba 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minimalizovat množství falešně positivních predikcí</a:t>
            </a: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cs-CZ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cs-CZ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2286000" lvl="5" indent="0">
              <a:spcBef>
                <a:spcPct val="50000"/>
              </a:spcBef>
            </a:pP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/>
          <a:srcRect b="82435"/>
          <a:stretch/>
        </p:blipFill>
        <p:spPr>
          <a:xfrm rot="16200000">
            <a:off x="-366407" y="3559294"/>
            <a:ext cx="1582984" cy="460683"/>
          </a:xfrm>
          <a:prstGeom prst="rect">
            <a:avLst/>
          </a:prstGeom>
          <a:ln>
            <a:noFill/>
          </a:ln>
        </p:spPr>
      </p:pic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328535"/>
              </p:ext>
            </p:extLst>
          </p:nvPr>
        </p:nvGraphicFramePr>
        <p:xfrm>
          <a:off x="755574" y="2241005"/>
          <a:ext cx="7289745" cy="2571369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348320"/>
                <a:gridCol w="1873420"/>
                <a:gridCol w="1525502"/>
                <a:gridCol w="2542503"/>
              </a:tblGrid>
              <a:tr h="292482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noProof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r>
                        <a:rPr lang="cs-CZ" sz="1800" b="1" dirty="0" err="1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ástroj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Predikováno jako stabilizující 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Z toho ve skutečnosti 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482"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stabilizující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destabilizující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4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FoldX</a:t>
                      </a:r>
                      <a:endParaRPr lang="cs-CZ" sz="18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404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Rosetta</a:t>
                      </a:r>
                      <a:endParaRPr lang="cs-CZ" sz="18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404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FireProt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 smtClean="0">
                <a:latin typeface="Calibri" pitchFamily="34" charset="0"/>
              </a:rPr>
              <a:t>FireProt na </a:t>
            </a:r>
            <a:r>
              <a:rPr lang="cs-CZ" sz="2800" b="1" kern="1200" dirty="0" err="1" smtClean="0">
                <a:latin typeface="Calibri" pitchFamily="34" charset="0"/>
              </a:rPr>
              <a:t>ProTherm</a:t>
            </a:r>
            <a:r>
              <a:rPr lang="cs-CZ" sz="2800" b="1" kern="1200" dirty="0" smtClean="0">
                <a:latin typeface="Calibri" pitchFamily="34" charset="0"/>
              </a:rPr>
              <a:t> databasi</a:t>
            </a:r>
            <a:endParaRPr lang="en-US" sz="28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493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pro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design vícenásobných mutantů je třeba 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minimalizovat množství falešně positivních predikcí</a:t>
            </a: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cs-CZ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cs-CZ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2286000" lvl="5" indent="0">
              <a:spcBef>
                <a:spcPct val="50000"/>
              </a:spcBef>
            </a:pP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/>
          <a:srcRect b="82435"/>
          <a:stretch/>
        </p:blipFill>
        <p:spPr>
          <a:xfrm rot="16200000">
            <a:off x="-366407" y="3559294"/>
            <a:ext cx="1582984" cy="460683"/>
          </a:xfrm>
          <a:prstGeom prst="rect">
            <a:avLst/>
          </a:prstGeom>
          <a:ln>
            <a:noFill/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14"/>
          <a:stretch/>
        </p:blipFill>
        <p:spPr>
          <a:xfrm rot="16200000">
            <a:off x="-374424" y="5303637"/>
            <a:ext cx="1559619" cy="451746"/>
          </a:xfrm>
          <a:prstGeom prst="rect">
            <a:avLst/>
          </a:prstGeom>
        </p:spPr>
      </p:pic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414976"/>
              </p:ext>
            </p:extLst>
          </p:nvPr>
        </p:nvGraphicFramePr>
        <p:xfrm>
          <a:off x="755574" y="2241005"/>
          <a:ext cx="7289745" cy="3852291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348320"/>
                <a:gridCol w="1873420"/>
                <a:gridCol w="1525502"/>
                <a:gridCol w="2542503"/>
              </a:tblGrid>
              <a:tr h="292482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noProof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r>
                        <a:rPr lang="cs-CZ" sz="1800" b="1" dirty="0" err="1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ástroj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Predikováno jako stabilizující 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Z toho ve skutečnosti 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3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482"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stabilizující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destabilizující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4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FoldX</a:t>
                      </a:r>
                      <a:endParaRPr lang="cs-CZ" sz="18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404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Rosetta</a:t>
                      </a:r>
                      <a:endParaRPr lang="cs-CZ" sz="18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6404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FireProt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4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err="1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Back</a:t>
                      </a:r>
                      <a:r>
                        <a:rPr lang="cs-CZ" sz="18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-to</a:t>
                      </a:r>
                      <a:r>
                        <a:rPr lang="cs-CZ" sz="1800" b="0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cs-CZ" sz="1800" b="0" baseline="0" dirty="0" err="1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consensus</a:t>
                      </a:r>
                      <a:endParaRPr lang="cs-CZ" sz="18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404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FireProt</a:t>
                      </a:r>
                      <a:endParaRPr lang="cs-CZ" sz="18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 smtClean="0">
                <a:latin typeface="Calibri" pitchFamily="34" charset="0"/>
              </a:rPr>
              <a:t>FireProt na </a:t>
            </a:r>
            <a:r>
              <a:rPr lang="cs-CZ" sz="2800" b="1" kern="1200" dirty="0" err="1" smtClean="0">
                <a:latin typeface="Calibri" pitchFamily="34" charset="0"/>
              </a:rPr>
              <a:t>ProTherm</a:t>
            </a:r>
            <a:r>
              <a:rPr lang="cs-CZ" sz="2800" b="1" kern="1200" dirty="0" smtClean="0">
                <a:latin typeface="Calibri" pitchFamily="34" charset="0"/>
              </a:rPr>
              <a:t> databasi</a:t>
            </a:r>
            <a:endParaRPr lang="en-US" sz="28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493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pro </a:t>
            </a: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design vícenásobných mutantů je třeba 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identifikovat více mutací na proteinu =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&gt; 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obecná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použitelnost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cs-CZ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cs-CZ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2286000" lvl="5" indent="0">
              <a:spcBef>
                <a:spcPct val="50000"/>
              </a:spcBef>
            </a:pP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4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 smtClean="0">
                <a:latin typeface="Calibri" pitchFamily="34" charset="0"/>
              </a:rPr>
              <a:t>FireProt na </a:t>
            </a:r>
            <a:r>
              <a:rPr lang="cs-CZ" sz="2800" b="1" kern="1200" dirty="0" err="1" smtClean="0">
                <a:latin typeface="Calibri" pitchFamily="34" charset="0"/>
              </a:rPr>
              <a:t>ProTherm</a:t>
            </a:r>
            <a:r>
              <a:rPr lang="cs-CZ" sz="2800" b="1" kern="1200" dirty="0" smtClean="0">
                <a:latin typeface="Calibri" pitchFamily="34" charset="0"/>
              </a:rPr>
              <a:t> databasi</a:t>
            </a:r>
            <a:endParaRPr lang="en-US" sz="28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493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pro </a:t>
            </a: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design vícenásobných mutantů je třeba 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identifikovat více mutací na proteinu =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&gt; 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obecná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použitelnost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cs-CZ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cs-CZ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0" indent="0">
              <a:spcBef>
                <a:spcPct val="50000"/>
              </a:spcBef>
            </a:pPr>
            <a:endParaRPr lang="cs-CZ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2286000" lvl="5" indent="0">
              <a:spcBef>
                <a:spcPct val="50000"/>
              </a:spcBef>
            </a:pP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296922"/>
              </p:ext>
            </p:extLst>
          </p:nvPr>
        </p:nvGraphicFramePr>
        <p:xfrm>
          <a:off x="916017" y="2233258"/>
          <a:ext cx="6248271" cy="4101084"/>
        </p:xfrm>
        <a:graphic>
          <a:graphicData uri="http://schemas.openxmlformats.org/drawingml/2006/table">
            <a:tbl>
              <a:tblPr firstRow="1" firstCol="1" bandRow="1"/>
              <a:tblGrid>
                <a:gridCol w="1826915"/>
                <a:gridCol w="1229825"/>
                <a:gridCol w="1949204"/>
                <a:gridCol w="1242327"/>
              </a:tblGrid>
              <a:tr h="161925">
                <a:tc>
                  <a:txBody>
                    <a:bodyPr/>
                    <a:lstStyle/>
                    <a:p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50" dirty="0" smtClean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Počty mutací predikovaných jako stabilizující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PDB ID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FoldX 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Rosetta 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FireProt 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1BVC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119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105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1LZ1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60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44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1VQB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62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2LZM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106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99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4LYZ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150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1BNI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118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132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1CSP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51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1RN1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207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97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2CI2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48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2RN2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120</a:t>
                      </a:r>
                      <a:endParaRPr lang="cs-CZ" sz="1800" kern="5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111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50" dirty="0" smtClean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Celkem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919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891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5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107</a:t>
                      </a:r>
                      <a:endParaRPr lang="cs-CZ" sz="1800" kern="50" dirty="0">
                        <a:solidFill>
                          <a:srgbClr val="002776"/>
                        </a:solidFill>
                        <a:effectLst/>
                        <a:latin typeface="Calibri"/>
                        <a:ea typeface="Droid Sans Fallback"/>
                        <a:cs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6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5"/>
          <p:cNvSpPr/>
          <p:nvPr/>
        </p:nvSpPr>
        <p:spPr>
          <a:xfrm>
            <a:off x="-36512" y="-99392"/>
            <a:ext cx="9180512" cy="6984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i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13" y="44624"/>
            <a:ext cx="6190501" cy="464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8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5"/>
          <p:cNvSpPr/>
          <p:nvPr/>
        </p:nvSpPr>
        <p:spPr>
          <a:xfrm>
            <a:off x="-36512" y="-99392"/>
            <a:ext cx="9180512" cy="6984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i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13" y="44624"/>
            <a:ext cx="6190501" cy="464516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13" y="4689785"/>
            <a:ext cx="6172213" cy="208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4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Osnova</a:t>
            </a:r>
            <a:endParaRPr lang="cs-CZ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064500" cy="38010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faktory určující použitelnost enzymů</a:t>
            </a: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stabilizace proteinů</a:t>
            </a:r>
          </a:p>
          <a:p>
            <a:pPr marL="857250" lvl="2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metoda </a:t>
            </a:r>
            <a:r>
              <a:rPr lang="cs-CZ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FireProt</a:t>
            </a:r>
            <a:endParaRPr lang="cs-CZ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cs typeface="Tahoma" pitchFamily="34" charset="0"/>
            </a:endParaRPr>
          </a:p>
          <a:p>
            <a:pPr marL="857250" lvl="2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dirty="0" smtClean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stabilizace modelových proteinů</a:t>
            </a: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hledání nových substrátů enzymů</a:t>
            </a: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nové substráty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halogenalkandehalogenasy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DmmA</a:t>
            </a:r>
            <a:endParaRPr lang="cs-CZ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enantioselektivita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 penicilin G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acylasy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PGA</a:t>
            </a:r>
            <a:endParaRPr lang="cs-CZ" baseline="30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endParaRPr lang="en-US" sz="2200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34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t="3059" r="8881"/>
          <a:stretch/>
        </p:blipFill>
        <p:spPr>
          <a:xfrm>
            <a:off x="5759896" y="2260600"/>
            <a:ext cx="3276600" cy="4048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Modelový protein I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03504" y="1196975"/>
            <a:ext cx="8474112" cy="18620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halogenalkandehalogenasa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DhaA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monomer, 294 aminokyselinových zbytků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l-GR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α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/</a:t>
            </a:r>
            <a:r>
              <a:rPr lang="el-GR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β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-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hydrolase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fold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,  dvě domény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4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Calibri" pitchFamily="34" charset="0"/>
              </a:rPr>
              <a:t>Enzymy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Calibri" pitchFamily="34" charset="0"/>
              </a:rPr>
              <a:t>prakticky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použitelné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370870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stabilita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– funkční za provozních podmínek</a:t>
            </a:r>
            <a:endParaRPr lang="en-US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aktivita 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– schopné konvertovat daný substrát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vazba substrátu a následná chemická reakce</a:t>
            </a: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aktivita a selektivita enzymu určuje jeho použití</a:t>
            </a: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2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biokatalýz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</a:t>
            </a: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2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biodegradac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e</a:t>
            </a: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2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biosensing</a:t>
            </a:r>
            <a:endParaRPr lang="cs-CZ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2">
              <a:spcBef>
                <a:spcPct val="50000"/>
              </a:spcBef>
              <a:buFont typeface="Wingdings" pitchFamily="2" charset="2"/>
              <a:buChar char="q"/>
            </a:pP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7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t="3059" r="8881"/>
          <a:stretch/>
        </p:blipFill>
        <p:spPr>
          <a:xfrm>
            <a:off x="5759896" y="2260600"/>
            <a:ext cx="3276600" cy="4048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Modelový protein I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03504" y="1196975"/>
            <a:ext cx="8474112" cy="481670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halogenalkandehalogenasa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DhaA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monomer, 294 aminokyselinových zbytků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l-GR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α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/</a:t>
            </a:r>
            <a:r>
              <a:rPr lang="el-GR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β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-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hydrolase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fold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,  dvě domény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 smtClean="0">
                <a:solidFill>
                  <a:srgbClr val="FF950E"/>
                </a:solidFill>
                <a:latin typeface="Calibri" panose="020F0502020204030204" pitchFamily="34" charset="0"/>
              </a:rPr>
              <a:t>e</a:t>
            </a:r>
            <a:r>
              <a:rPr lang="en-US" sz="2200" b="1" dirty="0" err="1">
                <a:solidFill>
                  <a:srgbClr val="FF950E"/>
                </a:solidFill>
                <a:latin typeface="Calibri" panose="020F0502020204030204" pitchFamily="34" charset="0"/>
              </a:rPr>
              <a:t>nergetický</a:t>
            </a:r>
            <a:r>
              <a:rPr lang="en-US" sz="2200" b="1" dirty="0">
                <a:solidFill>
                  <a:srgbClr val="FF950E"/>
                </a:solidFill>
                <a:latin typeface="Calibri" panose="020F0502020204030204" pitchFamily="34" charset="0"/>
              </a:rPr>
              <a:t> </a:t>
            </a:r>
            <a:r>
              <a:rPr lang="en-US" sz="2200" b="1" dirty="0" smtClean="0">
                <a:solidFill>
                  <a:srgbClr val="FF950E"/>
                </a:solidFill>
                <a:latin typeface="Calibri" panose="020F0502020204030204" pitchFamily="34" charset="0"/>
              </a:rPr>
              <a:t>mutant</a:t>
            </a:r>
            <a:endParaRPr lang="cs-CZ" sz="2200" b="1" dirty="0" smtClean="0">
              <a:solidFill>
                <a:srgbClr val="FF950E"/>
              </a:solidFill>
              <a:latin typeface="Calibri" panose="020F0502020204030204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8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mutací,    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Δ</a:t>
            </a:r>
            <a:r>
              <a:rPr lang="en-US" b="1" i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T</a:t>
            </a:r>
            <a:r>
              <a:rPr lang="cs-CZ" b="1" baseline="-250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= +16 °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</a:t>
            </a:r>
            <a:endParaRPr lang="cs-CZ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>
                <a:solidFill>
                  <a:srgbClr val="0070C0"/>
                </a:solidFill>
                <a:latin typeface="Calibri" panose="020F0502020204030204" pitchFamily="34" charset="0"/>
                <a:ea typeface="Droid Sans Fallback"/>
              </a:rPr>
              <a:t>e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ea typeface="Droid Sans Fallback"/>
              </a:rPr>
              <a:t>voluční</a:t>
            </a: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ea typeface="Droid Sans Fallback"/>
              </a:rPr>
              <a:t> mutant</a:t>
            </a:r>
            <a:r>
              <a:rPr lang="cs-CZ" sz="2200" dirty="0">
                <a:solidFill>
                  <a:srgbClr val="0070C0"/>
                </a:solidFill>
                <a:latin typeface="Calibri" panose="020F0502020204030204" pitchFamily="34" charset="0"/>
                <a:ea typeface="Droid Sans Fallback"/>
              </a:rPr>
              <a:t> </a:t>
            </a:r>
            <a:endParaRPr lang="cs-CZ" sz="2200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3 mutace,   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Δ</a:t>
            </a:r>
            <a:r>
              <a:rPr lang="en-US" b="1" i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T</a:t>
            </a:r>
            <a:r>
              <a:rPr lang="cs-CZ" b="1" baseline="-250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= 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+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9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°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</a:t>
            </a:r>
            <a:endParaRPr lang="cs-CZ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400" b="1" dirty="0" smtClean="0">
                <a:solidFill>
                  <a:srgbClr val="FF950E"/>
                </a:solidFill>
                <a:latin typeface="Calibri" panose="020F0502020204030204" pitchFamily="34" charset="0"/>
                <a:ea typeface="Droid Sans Fallback"/>
              </a:rPr>
              <a:t>k</a:t>
            </a:r>
            <a:r>
              <a:rPr lang="en-US" sz="2400" b="1" dirty="0" err="1">
                <a:solidFill>
                  <a:srgbClr val="FF950E"/>
                </a:solidFill>
                <a:latin typeface="Calibri" panose="020F0502020204030204" pitchFamily="34" charset="0"/>
                <a:ea typeface="Droid Sans Fallback"/>
              </a:rPr>
              <a:t>ombinovaný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Droid Sans Fallback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Droid Sans Fallback"/>
              </a:rPr>
              <a:t>mutant</a:t>
            </a:r>
            <a:endParaRPr lang="cs-CZ" sz="24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11 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mutací,  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Δ</a:t>
            </a:r>
            <a:r>
              <a:rPr lang="en-US" b="1" i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T</a:t>
            </a:r>
            <a:r>
              <a:rPr lang="cs-CZ" b="1" baseline="-250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= 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+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24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°C</a:t>
            </a:r>
            <a:endParaRPr lang="cs-CZ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9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63" y="2332236"/>
            <a:ext cx="3960440" cy="3960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Modelový protein II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00391" y="1196975"/>
            <a:ext cx="8474112" cy="18620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lidský </a:t>
            </a: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fibroblastový růstový faktor FGF2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monomer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, 146 aminokyselinových zbytků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l-GR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β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-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trefoil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fold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,  jedna doména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0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63" y="2332236"/>
            <a:ext cx="3960440" cy="3960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Modelový protein II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00391" y="1196975"/>
            <a:ext cx="8474112" cy="481670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lidský </a:t>
            </a: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fibroblastový růstový faktor FGF2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monomer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, 146 aminokyselinových zbytků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l-GR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β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-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trefoil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fold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,  jedna doména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 smtClean="0">
                <a:solidFill>
                  <a:srgbClr val="FF950E"/>
                </a:solidFill>
                <a:latin typeface="Calibri" panose="020F0502020204030204" pitchFamily="34" charset="0"/>
              </a:rPr>
              <a:t>e</a:t>
            </a:r>
            <a:r>
              <a:rPr lang="en-US" sz="2200" b="1" dirty="0" err="1">
                <a:solidFill>
                  <a:srgbClr val="FF950E"/>
                </a:solidFill>
                <a:latin typeface="Calibri" panose="020F0502020204030204" pitchFamily="34" charset="0"/>
              </a:rPr>
              <a:t>nergetický</a:t>
            </a:r>
            <a:r>
              <a:rPr lang="en-US" sz="2200" b="1" dirty="0">
                <a:solidFill>
                  <a:srgbClr val="FF950E"/>
                </a:solidFill>
                <a:latin typeface="Calibri" panose="020F0502020204030204" pitchFamily="34" charset="0"/>
              </a:rPr>
              <a:t> </a:t>
            </a:r>
            <a:r>
              <a:rPr lang="en-US" sz="2200" b="1" dirty="0" smtClean="0">
                <a:solidFill>
                  <a:srgbClr val="FF950E"/>
                </a:solidFill>
                <a:latin typeface="Calibri" panose="020F0502020204030204" pitchFamily="34" charset="0"/>
              </a:rPr>
              <a:t>mutant</a:t>
            </a:r>
            <a:endParaRPr lang="cs-CZ" sz="2200" b="1" dirty="0" smtClean="0">
              <a:solidFill>
                <a:srgbClr val="FF950E"/>
              </a:solidFill>
              <a:latin typeface="Calibri" panose="020F0502020204030204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4 mutace,   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Δ</a:t>
            </a:r>
            <a:r>
              <a:rPr lang="en-US" b="1" i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T</a:t>
            </a:r>
            <a:r>
              <a:rPr lang="cs-CZ" b="1" baseline="-250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= +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1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1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°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</a:t>
            </a:r>
            <a:endParaRPr lang="cs-CZ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>
                <a:solidFill>
                  <a:srgbClr val="0070C0"/>
                </a:solidFill>
                <a:latin typeface="Calibri" panose="020F0502020204030204" pitchFamily="34" charset="0"/>
                <a:ea typeface="Droid Sans Fallback"/>
              </a:rPr>
              <a:t>e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ea typeface="Droid Sans Fallback"/>
              </a:rPr>
              <a:t>voluční</a:t>
            </a: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ea typeface="Droid Sans Fallback"/>
              </a:rPr>
              <a:t> mutant</a:t>
            </a:r>
            <a:r>
              <a:rPr lang="cs-CZ" sz="2200" dirty="0">
                <a:solidFill>
                  <a:srgbClr val="0070C0"/>
                </a:solidFill>
                <a:latin typeface="Calibri" panose="020F0502020204030204" pitchFamily="34" charset="0"/>
                <a:ea typeface="Droid Sans Fallback"/>
              </a:rPr>
              <a:t> </a:t>
            </a:r>
            <a:endParaRPr lang="cs-CZ" sz="2200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2 mutace,   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Δ</a:t>
            </a:r>
            <a:r>
              <a:rPr lang="en-US" b="1" i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T</a:t>
            </a:r>
            <a:r>
              <a:rPr lang="cs-CZ" b="1" baseline="-250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= 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+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4 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°C</a:t>
            </a:r>
            <a:endParaRPr lang="cs-CZ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400" b="1" dirty="0" smtClean="0">
                <a:solidFill>
                  <a:srgbClr val="FF950E"/>
                </a:solidFill>
                <a:latin typeface="Calibri" panose="020F0502020204030204" pitchFamily="34" charset="0"/>
                <a:ea typeface="Droid Sans Fallback"/>
              </a:rPr>
              <a:t>k</a:t>
            </a:r>
            <a:r>
              <a:rPr lang="en-US" sz="2400" b="1" dirty="0" err="1">
                <a:solidFill>
                  <a:srgbClr val="FF950E"/>
                </a:solidFill>
                <a:latin typeface="Calibri" panose="020F0502020204030204" pitchFamily="34" charset="0"/>
                <a:ea typeface="Droid Sans Fallback"/>
              </a:rPr>
              <a:t>ombinovaný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Droid Sans Fallback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Droid Sans Fallback"/>
              </a:rPr>
              <a:t>mutant</a:t>
            </a:r>
            <a:endParaRPr lang="cs-CZ" sz="24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6 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mutací, 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 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Δ</a:t>
            </a:r>
            <a:r>
              <a:rPr lang="en-US" b="1" i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T</a:t>
            </a:r>
            <a:r>
              <a:rPr lang="cs-CZ" b="1" baseline="-250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= 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+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15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°C</a:t>
            </a:r>
            <a:endParaRPr lang="cs-CZ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85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13883" r="5766" b="3551"/>
          <a:stretch/>
        </p:blipFill>
        <p:spPr>
          <a:xfrm>
            <a:off x="4837446" y="2295160"/>
            <a:ext cx="4271057" cy="4014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Modelový protein III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00391" y="1196975"/>
            <a:ext cx="8474112" cy="18620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l-GR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γ-</a:t>
            </a:r>
            <a:r>
              <a:rPr lang="cs-CZ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hexachlorcyklohexandehydrochlorinasa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LinA</a:t>
            </a:r>
            <a:endParaRPr lang="cs-CZ" sz="2200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homotrimer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,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3 x 156 aminokyselinových 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zbytků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l-GR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α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+</a:t>
            </a:r>
            <a:r>
              <a:rPr lang="el-GR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β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-barrel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fold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,  jedna doména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0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13883" r="5766" b="3551"/>
          <a:stretch/>
        </p:blipFill>
        <p:spPr>
          <a:xfrm>
            <a:off x="4837446" y="2295160"/>
            <a:ext cx="4271057" cy="4014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latin typeface="Calibri" panose="020F0502020204030204" pitchFamily="34" charset="0"/>
              </a:rPr>
              <a:t>Modelový protein III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00391" y="1196975"/>
            <a:ext cx="8474112" cy="430887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l-GR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γ-</a:t>
            </a:r>
            <a:r>
              <a:rPr lang="cs-CZ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hexachlorcyklohexandehydrochlorinasa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LinA</a:t>
            </a:r>
            <a:endParaRPr lang="cs-CZ" sz="2200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homotrimer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,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3 x 156 aminokyselinových 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zbytků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l-GR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α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+</a:t>
            </a:r>
            <a:r>
              <a:rPr lang="el-GR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β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-barrel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fold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,  jedna doména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 smtClean="0">
                <a:solidFill>
                  <a:srgbClr val="FF950E"/>
                </a:solidFill>
                <a:latin typeface="Calibri" panose="020F0502020204030204" pitchFamily="34" charset="0"/>
              </a:rPr>
              <a:t>e</a:t>
            </a:r>
            <a:r>
              <a:rPr lang="en-US" sz="2200" b="1" dirty="0" err="1">
                <a:solidFill>
                  <a:srgbClr val="FF950E"/>
                </a:solidFill>
                <a:latin typeface="Calibri" panose="020F0502020204030204" pitchFamily="34" charset="0"/>
              </a:rPr>
              <a:t>nergetický</a:t>
            </a:r>
            <a:r>
              <a:rPr lang="en-US" sz="2200" b="1" dirty="0">
                <a:solidFill>
                  <a:srgbClr val="FF950E"/>
                </a:solidFill>
                <a:latin typeface="Calibri" panose="020F0502020204030204" pitchFamily="34" charset="0"/>
              </a:rPr>
              <a:t> </a:t>
            </a:r>
            <a:r>
              <a:rPr lang="en-US" sz="2200" b="1" dirty="0" smtClean="0">
                <a:solidFill>
                  <a:srgbClr val="FF950E"/>
                </a:solidFill>
                <a:latin typeface="Calibri" panose="020F0502020204030204" pitchFamily="34" charset="0"/>
              </a:rPr>
              <a:t>mutant</a:t>
            </a:r>
            <a:endParaRPr lang="cs-CZ" sz="2200" b="1" dirty="0" smtClean="0">
              <a:solidFill>
                <a:srgbClr val="FF950E"/>
              </a:solidFill>
              <a:latin typeface="Calibri" panose="020F0502020204030204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4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mutace,   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Δ</a:t>
            </a:r>
            <a:r>
              <a:rPr lang="en-US" b="1" i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T</a:t>
            </a:r>
            <a:r>
              <a:rPr lang="cs-CZ" b="1" baseline="-250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= 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+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21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°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</a:t>
            </a:r>
            <a:endParaRPr lang="cs-CZ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>
                <a:solidFill>
                  <a:srgbClr val="0070C0"/>
                </a:solidFill>
                <a:latin typeface="Calibri" panose="020F0502020204030204" pitchFamily="34" charset="0"/>
                <a:ea typeface="Droid Sans Fallback"/>
              </a:rPr>
              <a:t>e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ea typeface="Droid Sans Fallback"/>
              </a:rPr>
              <a:t>voluční</a:t>
            </a: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ea typeface="Droid Sans Fallback"/>
              </a:rPr>
              <a:t> mutant</a:t>
            </a:r>
            <a:r>
              <a:rPr lang="cs-CZ" sz="2200" dirty="0">
                <a:solidFill>
                  <a:srgbClr val="0070C0"/>
                </a:solidFill>
                <a:latin typeface="Calibri" panose="020F0502020204030204" pitchFamily="34" charset="0"/>
                <a:ea typeface="Droid Sans Fallback"/>
              </a:rPr>
              <a:t> </a:t>
            </a:r>
            <a:endParaRPr lang="cs-CZ" sz="2200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3 mutace,   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Δ</a:t>
            </a:r>
            <a:r>
              <a:rPr lang="en-US" b="1" i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T</a:t>
            </a:r>
            <a:r>
              <a:rPr lang="cs-CZ" b="1" baseline="-250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= 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-4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°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</a:t>
            </a:r>
            <a:endParaRPr lang="cs-CZ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400" b="1" dirty="0" smtClean="0">
                <a:solidFill>
                  <a:srgbClr val="FF950E"/>
                </a:solidFill>
                <a:latin typeface="Calibri" panose="020F0502020204030204" pitchFamily="34" charset="0"/>
                <a:ea typeface="Droid Sans Fallback"/>
              </a:rPr>
              <a:t>k</a:t>
            </a:r>
            <a:r>
              <a:rPr lang="en-US" sz="2400" b="1" dirty="0" err="1">
                <a:solidFill>
                  <a:srgbClr val="FF950E"/>
                </a:solidFill>
                <a:latin typeface="Calibri" panose="020F0502020204030204" pitchFamily="34" charset="0"/>
                <a:ea typeface="Droid Sans Fallback"/>
              </a:rPr>
              <a:t>ombinovaný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Droid Sans Fallback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Droid Sans Fallback"/>
              </a:rPr>
              <a:t>mutant</a:t>
            </a:r>
            <a:endParaRPr lang="cs-CZ" sz="24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nebyl připraven</a:t>
            </a: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50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Shrnutí metody </a:t>
            </a:r>
            <a:r>
              <a:rPr lang="en-US" sz="2800" b="1" dirty="0" err="1" smtClean="0">
                <a:solidFill>
                  <a:schemeClr val="bg1"/>
                </a:solidFill>
                <a:latin typeface="Calibri" pitchFamily="34" charset="0"/>
              </a:rPr>
              <a:t>stabilizac</a:t>
            </a:r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proteinů</a:t>
            </a: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9387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musí vést k významné stabilizaci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endParaRPr lang="en-US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2970" r="1594" b="8804"/>
          <a:stretch/>
        </p:blipFill>
        <p:spPr>
          <a:xfrm>
            <a:off x="1371600" y="2764970"/>
            <a:ext cx="5497286" cy="321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2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2970" r="1594" b="8804"/>
          <a:stretch/>
        </p:blipFill>
        <p:spPr>
          <a:xfrm>
            <a:off x="1371600" y="2764970"/>
            <a:ext cx="5497286" cy="3211287"/>
          </a:xfrm>
          <a:prstGeom prst="rect">
            <a:avLst/>
          </a:prstGeom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Shrnutí metody </a:t>
            </a:r>
            <a:r>
              <a:rPr lang="en-US" sz="2800" b="1" dirty="0" err="1" smtClean="0">
                <a:solidFill>
                  <a:schemeClr val="bg1"/>
                </a:solidFill>
                <a:latin typeface="Calibri" pitchFamily="34" charset="0"/>
              </a:rPr>
              <a:t>stabilizac</a:t>
            </a:r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proteinů</a:t>
            </a: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9387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musí vést k významné stabilizaci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endParaRPr lang="en-US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3671157" y="2553747"/>
            <a:ext cx="0" cy="280831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 rot="-3600000">
            <a:off x="3395389" y="2002635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FGF2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9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2970" r="1594" b="8804"/>
          <a:stretch/>
        </p:blipFill>
        <p:spPr>
          <a:xfrm>
            <a:off x="1371600" y="2764970"/>
            <a:ext cx="5497286" cy="3211287"/>
          </a:xfrm>
          <a:prstGeom prst="rect">
            <a:avLst/>
          </a:prstGeom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Shrnutí metody </a:t>
            </a:r>
            <a:r>
              <a:rPr lang="en-US" sz="2800" b="1" dirty="0" err="1" smtClean="0">
                <a:solidFill>
                  <a:schemeClr val="bg1"/>
                </a:solidFill>
                <a:latin typeface="Calibri" pitchFamily="34" charset="0"/>
              </a:rPr>
              <a:t>stabilizac</a:t>
            </a:r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proteinů</a:t>
            </a: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9387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musí vést k významné stabilizaci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endParaRPr lang="en-US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4247221" y="2553747"/>
            <a:ext cx="0" cy="280831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 rot="-3600000">
            <a:off x="3929988" y="2034384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LinA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3671157" y="2553747"/>
            <a:ext cx="0" cy="280831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 rot="-3600000">
            <a:off x="3395389" y="2002635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FGF2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0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2970" r="1594" b="8804"/>
          <a:stretch/>
        </p:blipFill>
        <p:spPr>
          <a:xfrm>
            <a:off x="1371600" y="2764970"/>
            <a:ext cx="5497286" cy="3211287"/>
          </a:xfrm>
          <a:prstGeom prst="rect">
            <a:avLst/>
          </a:prstGeom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Shrnutí metody </a:t>
            </a:r>
            <a:r>
              <a:rPr lang="en-US" sz="2800" b="1" dirty="0" err="1" smtClean="0">
                <a:solidFill>
                  <a:schemeClr val="bg1"/>
                </a:solidFill>
                <a:latin typeface="Calibri" pitchFamily="34" charset="0"/>
              </a:rPr>
              <a:t>stabilizac</a:t>
            </a:r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proteinů</a:t>
            </a: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9387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musí vést k významné stabilizaci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endParaRPr lang="en-US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4608748" y="2564904"/>
            <a:ext cx="0" cy="280831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 rot="-3600000">
            <a:off x="4331579" y="2015129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DhaA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4247221" y="2553747"/>
            <a:ext cx="0" cy="280831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 rot="-3600000">
            <a:off x="3929988" y="2034384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LinA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3671157" y="2553747"/>
            <a:ext cx="0" cy="280831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 rot="-3600000">
            <a:off x="3395389" y="2002635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FGF2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0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cs-CZ" sz="2800" b="1" dirty="0">
                <a:solidFill>
                  <a:schemeClr val="bg1"/>
                </a:solidFill>
                <a:latin typeface="Calibri" pitchFamily="34" charset="0"/>
              </a:rPr>
              <a:t>Shrnutí metody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stabilizac</a:t>
            </a:r>
            <a:r>
              <a:rPr lang="cs-CZ" sz="2800" b="1" dirty="0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proteinů</a:t>
            </a: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00391" y="1196975"/>
            <a:ext cx="8474112" cy="135421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musí být efektivní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výpočetně 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experimentálně</a:t>
            </a: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030697"/>
              </p:ext>
            </p:extLst>
          </p:nvPr>
        </p:nvGraphicFramePr>
        <p:xfrm>
          <a:off x="465651" y="3212976"/>
          <a:ext cx="8424937" cy="1698117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152716"/>
                <a:gridCol w="2227580"/>
                <a:gridCol w="2094205"/>
                <a:gridCol w="1656184"/>
                <a:gridCol w="1294252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Enzym</a:t>
                      </a:r>
                      <a:endParaRPr lang="cs-CZ" sz="22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Experimentálně připravení a charakterizovaní mutanti</a:t>
                      </a:r>
                      <a:endParaRPr lang="cs-CZ" sz="22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3200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3200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2400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3200" b="0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energetický přístup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evoluční přístup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kombinace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  <a:endParaRPr lang="cs-CZ" sz="20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DhaA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cs-CZ" sz="20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FGF2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cs-CZ" sz="20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err="1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LinA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cs-CZ" sz="32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cs-CZ" sz="20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20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Calibri" pitchFamily="34" charset="0"/>
              </a:rPr>
              <a:t>Enzymy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Calibri" pitchFamily="34" charset="0"/>
              </a:rPr>
              <a:t>prakticky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použitelné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500136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stabilita</a:t>
            </a:r>
            <a:r>
              <a:rPr lang="cs-CZ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– funkční za provozních podmínek</a:t>
            </a: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aktivita </a:t>
            </a:r>
            <a:r>
              <a:rPr lang="cs-CZ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– schopné konvertovat daný substrát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en-US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en-US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en-US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en-US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ombinace výpočetních a experimentálních postupů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efektivní </a:t>
            </a:r>
            <a:r>
              <a:rPr lang="en-US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stabiliza</a:t>
            </a:r>
            <a:r>
              <a:rPr lang="cs-CZ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ce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proteinů</a:t>
            </a:r>
            <a:endParaRPr lang="en-US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hledání nových substrátů </a:t>
            </a:r>
            <a:r>
              <a:rPr lang="en-US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enzym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ů</a:t>
            </a:r>
            <a:endParaRPr lang="en-US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1547664" y="2592487"/>
            <a:ext cx="3793678" cy="1582737"/>
            <a:chOff x="685453" y="2647317"/>
            <a:chExt cx="3793678" cy="1582737"/>
          </a:xfrm>
        </p:grpSpPr>
        <p:pic>
          <p:nvPicPr>
            <p:cNvPr id="1030" name="Picture 6" descr="http://obrazky.superia.cz/1280/otevrena_eppendorfova_zkumavk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8116" y="2647317"/>
              <a:ext cx="951015" cy="1582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453" y="2724845"/>
              <a:ext cx="2179531" cy="1450379"/>
            </a:xfrm>
            <a:prstGeom prst="rect">
              <a:avLst/>
            </a:prstGeom>
          </p:spPr>
        </p:pic>
        <p:pic>
          <p:nvPicPr>
            <p:cNvPr id="1040" name="Picture 16" descr="http://upload.wikimedia.org/wikipedia/commons/thumb/b/bc/Handshake2.svg/500px-Handshake2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3001238"/>
              <a:ext cx="1552926" cy="897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07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36688"/>
            <a:ext cx="9180512" cy="5444640"/>
          </a:xfrm>
          <a:prstGeom prst="rect">
            <a:avLst/>
          </a:prstGeom>
          <a:ln>
            <a:noFill/>
          </a:ln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Shrnutí metody </a:t>
            </a:r>
            <a:r>
              <a:rPr lang="en-US" sz="2800" b="1" dirty="0" err="1" smtClean="0">
                <a:solidFill>
                  <a:schemeClr val="bg1"/>
                </a:solidFill>
                <a:latin typeface="Calibri" pitchFamily="34" charset="0"/>
              </a:rPr>
              <a:t>stabilizac</a:t>
            </a:r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proteinů</a:t>
            </a: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179512" y="2204864"/>
            <a:ext cx="8690136" cy="24006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algn="ctr">
              <a:spcBef>
                <a:spcPct val="50000"/>
              </a:spcBef>
            </a:pPr>
            <a:endParaRPr lang="cs-CZ" sz="3600" b="1" dirty="0" smtClean="0">
              <a:latin typeface="Calibri" panose="020F0502020204030204" pitchFamily="34" charset="0"/>
              <a:cs typeface="Tahoma" pitchFamily="34" charset="0"/>
            </a:endParaRPr>
          </a:p>
          <a:p>
            <a:pPr marL="0" indent="0" algn="ctr">
              <a:spcBef>
                <a:spcPct val="50000"/>
              </a:spcBef>
            </a:pPr>
            <a:r>
              <a:rPr lang="cs-CZ" sz="3600" b="1" dirty="0" smtClean="0">
                <a:latin typeface="Calibri" panose="020F0502020204030204" pitchFamily="34" charset="0"/>
                <a:cs typeface="Tahoma" pitchFamily="34" charset="0"/>
              </a:rPr>
              <a:t>metoda FireProt představuje účinné </a:t>
            </a:r>
            <a:br>
              <a:rPr lang="cs-CZ" sz="3600" b="1" dirty="0" smtClean="0">
                <a:latin typeface="Calibri" panose="020F0502020204030204" pitchFamily="34" charset="0"/>
                <a:cs typeface="Tahoma" pitchFamily="34" charset="0"/>
              </a:rPr>
            </a:br>
            <a:r>
              <a:rPr lang="cs-CZ" sz="3600" b="1" dirty="0" smtClean="0">
                <a:latin typeface="Calibri" panose="020F0502020204030204" pitchFamily="34" charset="0"/>
                <a:cs typeface="Tahoma" pitchFamily="34" charset="0"/>
              </a:rPr>
              <a:t>řešení pro stabilizaci proteinů</a:t>
            </a:r>
            <a:br>
              <a:rPr lang="cs-CZ" sz="3600" b="1" dirty="0" smtClean="0">
                <a:latin typeface="Calibri" panose="020F0502020204030204" pitchFamily="34" charset="0"/>
                <a:cs typeface="Tahoma" pitchFamily="34" charset="0"/>
              </a:rPr>
            </a:br>
            <a:endParaRPr lang="cs-CZ" sz="2400" b="1" dirty="0"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>
                <a:solidFill>
                  <a:srgbClr val="002776"/>
                </a:solidFill>
              </a:rPr>
              <a:t>Bednar</a:t>
            </a:r>
            <a:r>
              <a:rPr lang="cs-CZ" sz="1200" b="1" dirty="0">
                <a:solidFill>
                  <a:srgbClr val="002776"/>
                </a:solidFill>
              </a:rPr>
              <a:t> et </a:t>
            </a:r>
            <a:r>
              <a:rPr lang="cs-CZ" sz="1200" b="1" dirty="0" smtClean="0">
                <a:solidFill>
                  <a:srgbClr val="002776"/>
                </a:solidFill>
              </a:rPr>
              <a:t>al.</a:t>
            </a:r>
            <a:r>
              <a:rPr lang="en-US" sz="1200" b="1" dirty="0" smtClean="0">
                <a:solidFill>
                  <a:srgbClr val="002776"/>
                </a:solidFill>
              </a:rPr>
              <a:t> (2015)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PLOS Computational </a:t>
            </a:r>
            <a:r>
              <a:rPr lang="en-US" sz="1200" b="1" dirty="0" smtClean="0">
                <a:solidFill>
                  <a:srgbClr val="002776"/>
                </a:solidFill>
              </a:rPr>
              <a:t>Biology</a:t>
            </a:r>
            <a:r>
              <a:rPr lang="cs-CZ" sz="1200" b="1" dirty="0" smtClean="0">
                <a:solidFill>
                  <a:srgbClr val="002776"/>
                </a:solidFill>
              </a:rPr>
              <a:t> 11</a:t>
            </a:r>
            <a:r>
              <a:rPr lang="en-US" sz="1200" b="1" dirty="0" smtClean="0">
                <a:solidFill>
                  <a:srgbClr val="002776"/>
                </a:solidFill>
              </a:rPr>
              <a:t>:e1004556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2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Osnova</a:t>
            </a:r>
            <a:endParaRPr lang="cs-CZ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064500" cy="38010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faktory určující použitelnost enzymů</a:t>
            </a: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stabilizace proteinů</a:t>
            </a:r>
          </a:p>
          <a:p>
            <a:pPr marL="857250" lvl="2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metoda </a:t>
            </a:r>
            <a:r>
              <a:rPr lang="cs-CZ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FireProt</a:t>
            </a:r>
            <a:endParaRPr lang="cs-CZ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cs typeface="Tahoma" pitchFamily="34" charset="0"/>
            </a:endParaRPr>
          </a:p>
          <a:p>
            <a:pPr marL="857250" lvl="2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stabilizace modelových proteinů</a:t>
            </a: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hledání nových substrátů enzymů</a:t>
            </a: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nové substráty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halogenalkandehalogenasy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DmmA</a:t>
            </a:r>
            <a:endParaRPr lang="cs-CZ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enantioselektivita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 penicilin G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acylasy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PGA</a:t>
            </a:r>
            <a:endParaRPr lang="cs-CZ" baseline="30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endParaRPr lang="en-US" sz="2200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35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H</a:t>
            </a:r>
            <a:r>
              <a:rPr lang="en-US" sz="2800" b="1" dirty="0" err="1" smtClean="0">
                <a:solidFill>
                  <a:schemeClr val="bg1"/>
                </a:solidFill>
                <a:latin typeface="Calibri" pitchFamily="34" charset="0"/>
              </a:rPr>
              <a:t>ledání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nových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substrátů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enzymů</a:t>
            </a: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experimentální </a:t>
            </a:r>
            <a:r>
              <a:rPr lang="cs-CZ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screening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aktivit s novými substráty</a:t>
            </a:r>
            <a:endParaRPr lang="en-US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vyžaduje specifické vysoko-propustné metody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málo efektivní 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–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velké množství negativních výsledků</a:t>
            </a:r>
            <a:endParaRPr lang="en-US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časově a finančně náročné</a:t>
            </a:r>
          </a:p>
        </p:txBody>
      </p:sp>
    </p:spTree>
    <p:extLst>
      <p:ext uri="{BB962C8B-B14F-4D97-AF65-F5344CB8AC3E}">
        <p14:creationId xmlns:p14="http://schemas.microsoft.com/office/powerpoint/2010/main" val="337866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H</a:t>
            </a:r>
            <a:r>
              <a:rPr lang="en-US" sz="2800" b="1" dirty="0" err="1" smtClean="0">
                <a:solidFill>
                  <a:schemeClr val="bg1"/>
                </a:solidFill>
                <a:latin typeface="Calibri" pitchFamily="34" charset="0"/>
              </a:rPr>
              <a:t>ledání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nových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substrátů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enzymů</a:t>
            </a: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0934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experimentální </a:t>
            </a:r>
            <a:r>
              <a:rPr lang="cs-CZ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screening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aktivit s novými substráty</a:t>
            </a:r>
            <a:endParaRPr lang="en-US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vyžaduje specifické vysoko-propustné metody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málo efektivní 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–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velké množství negativních výsledků</a:t>
            </a:r>
            <a:endParaRPr lang="en-US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časově a finančně náročné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en-US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virtuální </a:t>
            </a:r>
            <a:r>
              <a:rPr lang="cs-CZ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screening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pro hodnocení aktivity a selektivity nových substrátů podle reakčního mechanismu cílových enzymů</a:t>
            </a:r>
            <a:endParaRPr lang="en-US" sz="2200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457200" lvl="1" indent="0">
              <a:spcBef>
                <a:spcPct val="50000"/>
              </a:spcBef>
            </a:pPr>
            <a:endParaRPr lang="cs-CZ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en-US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Virtuální </a:t>
            </a:r>
            <a:r>
              <a:rPr lang="cs-CZ" sz="2800" b="1" dirty="0" err="1" smtClean="0">
                <a:solidFill>
                  <a:schemeClr val="bg1"/>
                </a:solidFill>
                <a:latin typeface="Calibri" pitchFamily="34" charset="0"/>
              </a:rPr>
              <a:t>screening</a:t>
            </a: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en-US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6166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vazba substrátů 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molekulový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docking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–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AutoDock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4.0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upřesnění vazebné energie – MM/GBSA a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NNScore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2.0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reaktivita substrátů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geometrická kritéria pro „optimální“ substrát – experimentální či namodelované komplexy</a:t>
            </a:r>
          </a:p>
          <a:p>
            <a:pPr marL="457200" lvl="1" indent="0">
              <a:spcBef>
                <a:spcPct val="50000"/>
              </a:spcBef>
            </a:pPr>
            <a:endParaRPr lang="cs-CZ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457200" lvl="1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dvě případové studie</a:t>
            </a: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nové substráty </a:t>
            </a:r>
            <a:r>
              <a:rPr lang="cs-CZ" sz="2200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halogenalkandehalogenasy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DmmA</a:t>
            </a:r>
            <a:endParaRPr lang="cs-CZ" sz="2200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enantioselektivita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penicilin G </a:t>
            </a:r>
            <a:r>
              <a:rPr lang="cs-CZ" sz="2200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acylasy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PGA</a:t>
            </a:r>
            <a:endParaRPr lang="cs-CZ" sz="2200" b="1" baseline="300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3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Osnova</a:t>
            </a:r>
            <a:endParaRPr lang="cs-CZ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064500" cy="38010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faktory určující použitelnost enzymů</a:t>
            </a: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stabilizace proteinů</a:t>
            </a:r>
          </a:p>
          <a:p>
            <a:pPr marL="857250" lvl="2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metoda </a:t>
            </a:r>
            <a:r>
              <a:rPr lang="cs-CZ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FireProt</a:t>
            </a:r>
            <a:endParaRPr lang="cs-CZ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cs typeface="Tahoma" pitchFamily="34" charset="0"/>
            </a:endParaRPr>
          </a:p>
          <a:p>
            <a:pPr marL="857250" lvl="2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stabilizace modelových proteinů</a:t>
            </a: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hledání nových substrátů enzymů</a:t>
            </a: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nové substráty </a:t>
            </a:r>
            <a:r>
              <a:rPr lang="cs-CZ" dirty="0" err="1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halogenalkandehalogenasy</a:t>
            </a:r>
            <a:r>
              <a:rPr lang="cs-CZ" dirty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DmmA</a:t>
            </a: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enantioselektivita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 penicilin G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acylasy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PGA</a:t>
            </a:r>
            <a:endParaRPr lang="cs-CZ" baseline="30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endParaRPr lang="en-US" sz="2200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6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</a:t>
            </a:r>
            <a:endParaRPr lang="en-US" sz="2800" dirty="0"/>
          </a:p>
        </p:txBody>
      </p:sp>
      <p:pic>
        <p:nvPicPr>
          <p:cNvPr id="11" name="Picture 27" descr="figure1_new_tiff.tif"/>
          <p:cNvPicPr>
            <a:picLocks noChangeAspect="1"/>
          </p:cNvPicPr>
          <p:nvPr/>
        </p:nvPicPr>
        <p:blipFill>
          <a:blip r:embed="rId2" cstate="print"/>
          <a:srcRect l="3693" r="5682"/>
          <a:stretch>
            <a:fillRect/>
          </a:stretch>
        </p:blipFill>
        <p:spPr>
          <a:xfrm>
            <a:off x="2123728" y="2392502"/>
            <a:ext cx="3960440" cy="3737411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geometrická kritéria 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popisující reaktivní polohu 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substrátů</a:t>
            </a:r>
            <a:endParaRPr lang="cs-CZ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smtClean="0">
                <a:solidFill>
                  <a:srgbClr val="002776"/>
                </a:solidFill>
              </a:rPr>
              <a:t>Daniel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Chemical Information and </a:t>
            </a:r>
            <a:r>
              <a:rPr lang="en-US" sz="1200" b="1" dirty="0" smtClean="0">
                <a:solidFill>
                  <a:srgbClr val="002776"/>
                </a:solidFill>
              </a:rPr>
              <a:t>Modeling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 smtClean="0">
                <a:solidFill>
                  <a:srgbClr val="002776"/>
                </a:solidFill>
              </a:rPr>
              <a:t>55:54-62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</a:t>
            </a:r>
            <a:endParaRPr lang="en-US" sz="2800" dirty="0"/>
          </a:p>
        </p:txBody>
      </p:sp>
      <p:pic>
        <p:nvPicPr>
          <p:cNvPr id="11" name="Picture 27" descr="figure1_new_tiff.tif"/>
          <p:cNvPicPr>
            <a:picLocks noChangeAspect="1"/>
          </p:cNvPicPr>
          <p:nvPr/>
        </p:nvPicPr>
        <p:blipFill>
          <a:blip r:embed="rId2" cstate="print"/>
          <a:srcRect l="3693" r="5682"/>
          <a:stretch>
            <a:fillRect/>
          </a:stretch>
        </p:blipFill>
        <p:spPr>
          <a:xfrm>
            <a:off x="2123728" y="2392502"/>
            <a:ext cx="3960440" cy="3737411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89255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geometrická kritéria 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popisující reaktivní polohu substrátů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žádné experimentální struktury komplexu se substrátem</a:t>
            </a:r>
            <a:endParaRPr lang="en-US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smtClean="0">
                <a:solidFill>
                  <a:srgbClr val="002776"/>
                </a:solidFill>
              </a:rPr>
              <a:t>Daniel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Chemical Information and </a:t>
            </a:r>
            <a:r>
              <a:rPr lang="en-US" sz="1200" b="1" dirty="0" smtClean="0">
                <a:solidFill>
                  <a:srgbClr val="002776"/>
                </a:solidFill>
              </a:rPr>
              <a:t>Modeling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 smtClean="0">
                <a:solidFill>
                  <a:srgbClr val="002776"/>
                </a:solidFill>
              </a:rPr>
              <a:t>55:54-62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3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</a:t>
            </a:r>
            <a:endParaRPr lang="en-US" sz="28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</a:t>
            </a:r>
            <a:r>
              <a:rPr lang="en-US" sz="2200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tivit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y</a:t>
            </a:r>
            <a:r>
              <a:rPr lang="en-US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6 </a:t>
            </a:r>
            <a:r>
              <a:rPr lang="cs-CZ" sz="2200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halogenalkandehalogenas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s </a:t>
            </a:r>
            <a:r>
              <a:rPr lang="en-US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30 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konvenčními substráty</a:t>
            </a:r>
            <a:endParaRPr lang="en-US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smtClean="0">
                <a:solidFill>
                  <a:srgbClr val="002776"/>
                </a:solidFill>
              </a:rPr>
              <a:t>Daniel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Chemical Information and </a:t>
            </a:r>
            <a:r>
              <a:rPr lang="en-US" sz="1200" b="1" dirty="0" smtClean="0">
                <a:solidFill>
                  <a:srgbClr val="002776"/>
                </a:solidFill>
              </a:rPr>
              <a:t>Modeling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 smtClean="0">
                <a:solidFill>
                  <a:srgbClr val="002776"/>
                </a:solidFill>
              </a:rPr>
              <a:t>55:54-62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</a:t>
            </a:r>
            <a:r>
              <a:rPr lang="cs-CZ" sz="2800" b="1" kern="1200" dirty="0" smtClean="0">
                <a:latin typeface="Calibri" pitchFamily="34" charset="0"/>
              </a:rPr>
              <a:t>protein I</a:t>
            </a:r>
            <a:endParaRPr lang="en-US" sz="28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9387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</a:t>
            </a:r>
            <a:r>
              <a:rPr lang="cs-CZ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</a:t>
            </a:r>
            <a:r>
              <a:rPr lang="en-US" sz="2200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tivit</a:t>
            </a:r>
            <a:r>
              <a:rPr lang="cs-CZ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y</a:t>
            </a:r>
            <a:r>
              <a:rPr lang="en-US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6 </a:t>
            </a:r>
            <a:r>
              <a:rPr lang="cs-CZ" sz="2200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halogenalkandehalogenas</a:t>
            </a:r>
            <a:r>
              <a:rPr lang="cs-CZ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s </a:t>
            </a:r>
            <a:r>
              <a:rPr lang="en-US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30 </a:t>
            </a:r>
            <a:r>
              <a:rPr lang="cs-CZ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konvenčními substráty</a:t>
            </a: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docking </a:t>
            </a:r>
            <a:r>
              <a:rPr lang="en-US" sz="2200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validovan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ý</a:t>
            </a:r>
            <a:r>
              <a:rPr lang="en-US" sz="2200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ch</a:t>
            </a:r>
            <a:r>
              <a:rPr lang="en-US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sz="2200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substr</a:t>
            </a:r>
            <a:r>
              <a:rPr lang="cs-CZ" sz="2200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átů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do aktivních míst </a:t>
            </a:r>
            <a:r>
              <a:rPr lang="en-US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6 </a:t>
            </a:r>
            <a:r>
              <a:rPr lang="en-US" sz="2200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dehalogenas</a:t>
            </a: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5" name="Picture 43" descr="gridcenter.png"/>
          <p:cNvPicPr/>
          <p:nvPr/>
        </p:nvPicPr>
        <p:blipFill>
          <a:blip r:embed="rId2" cstate="print"/>
          <a:srcRect l="12917" t="5694" r="10000" b="4306"/>
          <a:stretch>
            <a:fillRect/>
          </a:stretch>
        </p:blipFill>
        <p:spPr>
          <a:xfrm>
            <a:off x="5436096" y="2204864"/>
            <a:ext cx="3528392" cy="4104456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smtClean="0">
                <a:solidFill>
                  <a:srgbClr val="002776"/>
                </a:solidFill>
              </a:rPr>
              <a:t>Daniel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Chemical Information and </a:t>
            </a:r>
            <a:r>
              <a:rPr lang="en-US" sz="1200" b="1" dirty="0" smtClean="0">
                <a:solidFill>
                  <a:srgbClr val="002776"/>
                </a:solidFill>
              </a:rPr>
              <a:t>Modeling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 smtClean="0">
                <a:solidFill>
                  <a:srgbClr val="002776"/>
                </a:solidFill>
              </a:rPr>
              <a:t>55:54-62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0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Osnova</a:t>
            </a:r>
            <a:endParaRPr lang="cs-CZ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064500" cy="38010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faktory určující použitelnost enzymů</a:t>
            </a: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rgbClr val="002776"/>
                </a:solidFill>
                <a:latin typeface="Calibri" pitchFamily="34" charset="0"/>
                <a:cs typeface="Tahoma" pitchFamily="34" charset="0"/>
              </a:rPr>
              <a:t>stabilizace proteinů</a:t>
            </a:r>
          </a:p>
          <a:p>
            <a:pPr marL="857250" lvl="2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metoda </a:t>
            </a:r>
            <a:r>
              <a:rPr lang="cs-CZ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FireProt</a:t>
            </a:r>
            <a:endParaRPr lang="cs-CZ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cs typeface="Tahoma" pitchFamily="34" charset="0"/>
            </a:endParaRPr>
          </a:p>
          <a:p>
            <a:pPr marL="857250" lvl="2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stabilizace modelových proteinů</a:t>
            </a: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hledání nových substrátů enzymů</a:t>
            </a: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nové substráty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halogenalkandehalogenasy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DmmA</a:t>
            </a:r>
            <a:endParaRPr lang="cs-CZ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enantioselektivita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 penicilin G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acylasy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PGA</a:t>
            </a:r>
            <a:endParaRPr lang="cs-CZ" baseline="30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endParaRPr lang="en-US" sz="2200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0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</a:t>
            </a:r>
            <a:endParaRPr lang="en-US" sz="2800" dirty="0"/>
          </a:p>
        </p:txBody>
      </p:sp>
      <p:pic>
        <p:nvPicPr>
          <p:cNvPr id="11" name="Picture 27" descr="figure1_new_tiff.tif"/>
          <p:cNvPicPr/>
          <p:nvPr/>
        </p:nvPicPr>
        <p:blipFill>
          <a:blip r:embed="rId2" cstate="print"/>
          <a:srcRect l="3693" r="5682"/>
          <a:stretch>
            <a:fillRect/>
          </a:stretch>
        </p:blipFill>
        <p:spPr>
          <a:xfrm>
            <a:off x="4870919" y="2630924"/>
            <a:ext cx="3751486" cy="3540224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283154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aktivity</a:t>
            </a:r>
            <a:r>
              <a:rPr lang="en-US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6 </a:t>
            </a:r>
            <a:r>
              <a:rPr lang="cs-CZ" sz="2200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halogenalkandehalogenas</a:t>
            </a:r>
            <a:r>
              <a:rPr lang="cs-CZ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s </a:t>
            </a:r>
            <a:r>
              <a:rPr lang="en-US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30 </a:t>
            </a:r>
            <a:r>
              <a:rPr lang="cs-CZ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konvenčními substráty</a:t>
            </a: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docking </a:t>
            </a:r>
            <a:r>
              <a:rPr lang="en-US" sz="2200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validovan</a:t>
            </a:r>
            <a:r>
              <a:rPr lang="cs-CZ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ý</a:t>
            </a:r>
            <a:r>
              <a:rPr lang="en-US" sz="2200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ch</a:t>
            </a:r>
            <a:r>
              <a:rPr lang="en-US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sz="2200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substr</a:t>
            </a:r>
            <a:r>
              <a:rPr lang="cs-CZ" sz="2200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átů</a:t>
            </a:r>
            <a:r>
              <a:rPr lang="cs-CZ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do aktivních míst </a:t>
            </a:r>
            <a:r>
              <a:rPr lang="en-US" sz="22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6 </a:t>
            </a:r>
            <a:r>
              <a:rPr lang="en-US" sz="2200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dehalogenas</a:t>
            </a: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geometrická </a:t>
            </a: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kritéria</a:t>
            </a:r>
            <a:r>
              <a:rPr lang="en-US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splněná u </a:t>
            </a:r>
            <a:r>
              <a:rPr lang="en-US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70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%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substrátů</a:t>
            </a:r>
            <a:endParaRPr lang="en-US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b="1" i="1" dirty="0" smtClean="0">
                <a:solidFill>
                  <a:srgbClr val="002776"/>
                </a:solidFill>
                <a:latin typeface="Calibri" panose="020F0502020204030204" pitchFamily="34" charset="0"/>
              </a:rPr>
              <a:t>H</a:t>
            </a:r>
            <a:r>
              <a:rPr lang="en-US" b="1" baseline="-25000" dirty="0" smtClean="0">
                <a:solidFill>
                  <a:srgbClr val="002776"/>
                </a:solidFill>
                <a:latin typeface="Calibri" panose="020F0502020204030204" pitchFamily="34" charset="0"/>
              </a:rPr>
              <a:t>1</a:t>
            </a:r>
            <a:r>
              <a:rPr lang="en-US" b="1" i="1" dirty="0" smtClean="0">
                <a:solidFill>
                  <a:srgbClr val="002776"/>
                </a:solidFill>
                <a:latin typeface="Calibri" panose="020F0502020204030204" pitchFamily="34" charset="0"/>
              </a:rPr>
              <a:t> a H</a:t>
            </a:r>
            <a:r>
              <a:rPr lang="en-US" b="1" baseline="-25000" dirty="0" smtClean="0">
                <a:solidFill>
                  <a:srgbClr val="002776"/>
                </a:solidFill>
                <a:latin typeface="Calibri" panose="020F0502020204030204" pitchFamily="34" charset="0"/>
              </a:rPr>
              <a:t>2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</a:rPr>
              <a:t> &lt; 4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</a:rPr>
              <a:t>,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</a:rPr>
              <a:t>5 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</a:rPr>
              <a:t>Å</a:t>
            </a:r>
            <a:endParaRPr lang="en-US" b="1" dirty="0" smtClean="0">
              <a:solidFill>
                <a:srgbClr val="002776"/>
              </a:solidFill>
              <a:latin typeface="Calibri" panose="020F0502020204030204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b="1" i="1" dirty="0" smtClean="0">
                <a:solidFill>
                  <a:srgbClr val="002776"/>
                </a:solidFill>
                <a:latin typeface="Calibri" panose="020F0502020204030204" pitchFamily="34" charset="0"/>
              </a:rPr>
              <a:t>R</a:t>
            </a:r>
            <a:r>
              <a:rPr lang="en-US" b="1" baseline="-25000" dirty="0" smtClean="0">
                <a:solidFill>
                  <a:srgbClr val="002776"/>
                </a:solidFill>
                <a:latin typeface="Calibri" panose="020F0502020204030204" pitchFamily="34" charset="0"/>
              </a:rPr>
              <a:t>D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</a:rPr>
              <a:t>&lt; 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</a:rPr>
              <a:t>3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</a:rPr>
              <a:t>,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</a:rPr>
              <a:t>3 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</a:rPr>
              <a:t>Å </a:t>
            </a:r>
            <a:endParaRPr lang="en-US" b="1" dirty="0" smtClean="0">
              <a:solidFill>
                <a:srgbClr val="002776"/>
              </a:solidFill>
              <a:latin typeface="Calibri" panose="020F0502020204030204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b="1" i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R</a:t>
            </a:r>
            <a:r>
              <a:rPr lang="en-US" b="1" baseline="-250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&gt; 140° </a:t>
            </a:r>
            <a:endParaRPr lang="en-US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smtClean="0">
                <a:solidFill>
                  <a:srgbClr val="002776"/>
                </a:solidFill>
              </a:rPr>
              <a:t>Daniel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Chemical Information and </a:t>
            </a:r>
            <a:r>
              <a:rPr lang="en-US" sz="1200" b="1" dirty="0" smtClean="0">
                <a:solidFill>
                  <a:srgbClr val="002776"/>
                </a:solidFill>
              </a:rPr>
              <a:t>Modeling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 smtClean="0">
                <a:solidFill>
                  <a:srgbClr val="002776"/>
                </a:solidFill>
              </a:rPr>
              <a:t>55:54-62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0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</a:t>
            </a:r>
            <a:endParaRPr lang="en-US" sz="28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0318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docking 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více než </a:t>
            </a:r>
            <a:r>
              <a:rPr lang="en-US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40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000 mole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kul z database </a:t>
            </a:r>
            <a:r>
              <a:rPr lang="en-US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EDULISS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do </a:t>
            </a:r>
            <a:r>
              <a:rPr lang="en-US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DmmA</a:t>
            </a:r>
            <a:endParaRPr lang="en-US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</a:rPr>
              <a:t>kritéria </a:t>
            </a:r>
            <a:r>
              <a:rPr lang="en-US" i="1" dirty="0" smtClean="0">
                <a:solidFill>
                  <a:srgbClr val="002776"/>
                </a:solidFill>
                <a:latin typeface="Calibri" panose="020F0502020204030204" pitchFamily="34" charset="0"/>
              </a:rPr>
              <a:t>H</a:t>
            </a:r>
            <a:r>
              <a:rPr lang="en-US" baseline="-25000" dirty="0" smtClean="0">
                <a:solidFill>
                  <a:srgbClr val="002776"/>
                </a:solidFill>
                <a:latin typeface="Calibri" panose="020F0502020204030204" pitchFamily="34" charset="0"/>
              </a:rPr>
              <a:t>1</a:t>
            </a:r>
            <a:r>
              <a:rPr lang="en-US" i="1" dirty="0" smtClean="0">
                <a:solidFill>
                  <a:srgbClr val="002776"/>
                </a:solidFill>
                <a:latin typeface="Calibri" panose="020F0502020204030204" pitchFamily="34" charset="0"/>
              </a:rPr>
              <a:t> </a:t>
            </a:r>
            <a:r>
              <a:rPr lang="en-US" i="1" dirty="0">
                <a:solidFill>
                  <a:srgbClr val="002776"/>
                </a:solidFill>
                <a:latin typeface="Calibri" panose="020F0502020204030204" pitchFamily="34" charset="0"/>
              </a:rPr>
              <a:t>a </a:t>
            </a:r>
            <a:r>
              <a:rPr lang="en-US" i="1" dirty="0" smtClean="0">
                <a:solidFill>
                  <a:srgbClr val="002776"/>
                </a:solidFill>
                <a:latin typeface="Calibri" panose="020F0502020204030204" pitchFamily="34" charset="0"/>
              </a:rPr>
              <a:t>H</a:t>
            </a:r>
            <a:r>
              <a:rPr lang="en-US" baseline="-25000" dirty="0" smtClean="0">
                <a:solidFill>
                  <a:srgbClr val="002776"/>
                </a:solidFill>
                <a:latin typeface="Calibri" panose="020F0502020204030204" pitchFamily="34" charset="0"/>
              </a:rPr>
              <a:t>2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</a:rPr>
              <a:t> splnilo cca 25 % molekul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kritéria </a:t>
            </a:r>
            <a:r>
              <a:rPr lang="en-US" i="1" dirty="0" smtClean="0">
                <a:solidFill>
                  <a:srgbClr val="002776"/>
                </a:solidFill>
                <a:latin typeface="Calibri" panose="020F0502020204030204" pitchFamily="34" charset="0"/>
              </a:rPr>
              <a:t>R</a:t>
            </a:r>
            <a:r>
              <a:rPr lang="en-US" baseline="-25000" dirty="0" smtClean="0">
                <a:solidFill>
                  <a:srgbClr val="002776"/>
                </a:solidFill>
                <a:latin typeface="Calibri" panose="020F0502020204030204" pitchFamily="34" charset="0"/>
              </a:rPr>
              <a:t>D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</a:rPr>
              <a:t>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</a:rPr>
              <a:t>a </a:t>
            </a:r>
            <a:r>
              <a:rPr lang="en-US" i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R</a:t>
            </a:r>
            <a:r>
              <a:rPr lang="en-US" baseline="-250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</a:t>
            </a:r>
            <a:r>
              <a:rPr lang="cs-CZ" baseline="-250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vedla k 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548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potenciálním </a:t>
            </a:r>
            <a:b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</a:b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substrátům s unikátní strukturou 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cs-CZ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cs-CZ" sz="2200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cs-CZ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16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komerčně dostupných molekul s nejlepší vazbou vybráno k experimentální validaci</a:t>
            </a:r>
            <a:endParaRPr lang="cs-CZ" sz="2200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5" name="Picture 27" descr="figure1_new_tiff.tif"/>
          <p:cNvPicPr>
            <a:picLocks noChangeAspect="1"/>
          </p:cNvPicPr>
          <p:nvPr/>
        </p:nvPicPr>
        <p:blipFill>
          <a:blip r:embed="rId2" cstate="print"/>
          <a:srcRect l="3693" r="5682"/>
          <a:stretch>
            <a:fillRect/>
          </a:stretch>
        </p:blipFill>
        <p:spPr>
          <a:xfrm>
            <a:off x="5940152" y="1628800"/>
            <a:ext cx="2829633" cy="2670284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smtClean="0">
                <a:solidFill>
                  <a:srgbClr val="002776"/>
                </a:solidFill>
              </a:rPr>
              <a:t>Daniel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Chemical Information and </a:t>
            </a:r>
            <a:r>
              <a:rPr lang="en-US" sz="1200" b="1" dirty="0" smtClean="0">
                <a:solidFill>
                  <a:srgbClr val="002776"/>
                </a:solidFill>
              </a:rPr>
              <a:t>Modeling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 smtClean="0">
                <a:solidFill>
                  <a:srgbClr val="002776"/>
                </a:solidFill>
              </a:rPr>
              <a:t>55:54-62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55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6" descr="figure4_new_tiff.tif"/>
          <p:cNvPicPr>
            <a:picLocks noChangeAspect="1"/>
          </p:cNvPicPr>
          <p:nvPr/>
        </p:nvPicPr>
        <p:blipFill rotWithShape="1">
          <a:blip r:embed="rId2" cstate="print"/>
          <a:srcRect l="2198" t="3983" r="22660" b="5962"/>
          <a:stretch/>
        </p:blipFill>
        <p:spPr>
          <a:xfrm>
            <a:off x="1187624" y="3077969"/>
            <a:ext cx="4400376" cy="3159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</a:t>
            </a:r>
            <a:endParaRPr lang="en-US" sz="2800" b="1" kern="1200" dirty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8925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aktivita</a:t>
            </a:r>
            <a:endParaRPr lang="en-US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8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molekul aktivních 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=&gt; </a:t>
            </a:r>
            <a:r>
              <a:rPr lang="en-US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50 % </a:t>
            </a:r>
            <a:r>
              <a:rPr lang="cs-CZ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predikováno úspěšně </a:t>
            </a:r>
            <a:endParaRPr lang="en-US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 rot="16200000">
            <a:off x="528473" y="4498041"/>
            <a:ext cx="155581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Relativní aktivita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smtClean="0">
                <a:solidFill>
                  <a:srgbClr val="002776"/>
                </a:solidFill>
              </a:rPr>
              <a:t>Daniel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Chemical Information and </a:t>
            </a:r>
            <a:r>
              <a:rPr lang="en-US" sz="1200" b="1" dirty="0" smtClean="0">
                <a:solidFill>
                  <a:srgbClr val="002776"/>
                </a:solidFill>
              </a:rPr>
              <a:t>Modeling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 smtClean="0">
                <a:solidFill>
                  <a:srgbClr val="002776"/>
                </a:solidFill>
              </a:rPr>
              <a:t>55:54-62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43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6" descr="figure4_new_tiff.tif"/>
          <p:cNvPicPr>
            <a:picLocks noChangeAspect="1"/>
          </p:cNvPicPr>
          <p:nvPr/>
        </p:nvPicPr>
        <p:blipFill rotWithShape="1">
          <a:blip r:embed="rId2" cstate="print"/>
          <a:srcRect l="2198" t="3983" r="1891" b="5962"/>
          <a:stretch/>
        </p:blipFill>
        <p:spPr>
          <a:xfrm>
            <a:off x="1187624" y="3077969"/>
            <a:ext cx="5616624" cy="3159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</a:t>
            </a:r>
            <a:endParaRPr lang="en-US" sz="2800" b="1" kern="1200" dirty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aktivita</a:t>
            </a:r>
            <a:endParaRPr lang="en-US" sz="2200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8 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molekul aktivních </a:t>
            </a:r>
            <a:r>
              <a:rPr lang="en-US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=&gt; </a:t>
            </a:r>
            <a:r>
              <a:rPr lang="en-US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50 % </a:t>
            </a:r>
            <a:r>
              <a:rPr lang="cs-CZ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predikováno </a:t>
            </a:r>
            <a:r>
              <a:rPr lang="cs-CZ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úspěšně </a:t>
            </a:r>
            <a:endParaRPr lang="en-US" b="1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aktivita porovnatelná s běžnými substráty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dehalogenas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C01 a C15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více aktivní než 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nejlepší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běžný substrát</a:t>
            </a:r>
            <a:endParaRPr lang="en-US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 rot="16200000">
            <a:off x="528473" y="4498041"/>
            <a:ext cx="155581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Relativní aktivita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smtClean="0">
                <a:solidFill>
                  <a:srgbClr val="002776"/>
                </a:solidFill>
              </a:rPr>
              <a:t>Daniel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Chemical Information and </a:t>
            </a:r>
            <a:r>
              <a:rPr lang="en-US" sz="1200" b="1" dirty="0" smtClean="0">
                <a:solidFill>
                  <a:srgbClr val="002776"/>
                </a:solidFill>
              </a:rPr>
              <a:t>Modeling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 smtClean="0">
                <a:solidFill>
                  <a:srgbClr val="002776"/>
                </a:solidFill>
              </a:rPr>
              <a:t>55:54-62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7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</a:t>
            </a:r>
            <a:endParaRPr lang="en-US" sz="2800" b="1" kern="1200" dirty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vazba neaktivních látek do aktivního místa</a:t>
            </a:r>
            <a:endParaRPr lang="en-US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smtClean="0">
                <a:solidFill>
                  <a:srgbClr val="002776"/>
                </a:solidFill>
              </a:rPr>
              <a:t>Daniel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Chemical Information and </a:t>
            </a:r>
            <a:r>
              <a:rPr lang="en-US" sz="1200" b="1" dirty="0" smtClean="0">
                <a:solidFill>
                  <a:srgbClr val="002776"/>
                </a:solidFill>
              </a:rPr>
              <a:t>Modeling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 smtClean="0">
                <a:solidFill>
                  <a:srgbClr val="002776"/>
                </a:solidFill>
              </a:rPr>
              <a:t>55:54-62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05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</a:t>
            </a:r>
            <a:endParaRPr lang="en-US" sz="2800" b="1" kern="1200" dirty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8925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vazba neaktivních látek do aktivního místa</a:t>
            </a:r>
            <a:endParaRPr lang="en-US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všechny neaktivní látky 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= inhibitor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y</a:t>
            </a:r>
            <a:endParaRPr lang="en-US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5" name="Picture 25" descr="figure5_tiff_new.tif"/>
          <p:cNvPicPr/>
          <p:nvPr/>
        </p:nvPicPr>
        <p:blipFill rotWithShape="1">
          <a:blip r:embed="rId2" cstate="print"/>
          <a:srcRect r="11699" b="12868"/>
          <a:stretch/>
        </p:blipFill>
        <p:spPr>
          <a:xfrm>
            <a:off x="35496" y="2996952"/>
            <a:ext cx="4969330" cy="225871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 rot="16200000">
            <a:off x="-763598" y="4002458"/>
            <a:ext cx="19367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Calibri" panose="020F0502020204030204" pitchFamily="34" charset="0"/>
              </a:rPr>
              <a:t>Residuální  aktivita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smtClean="0">
                <a:solidFill>
                  <a:srgbClr val="002776"/>
                </a:solidFill>
              </a:rPr>
              <a:t>Daniel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Chemical Information and </a:t>
            </a:r>
            <a:r>
              <a:rPr lang="en-US" sz="1200" b="1" dirty="0" smtClean="0">
                <a:solidFill>
                  <a:srgbClr val="002776"/>
                </a:solidFill>
              </a:rPr>
              <a:t>Modeling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 smtClean="0">
                <a:solidFill>
                  <a:srgbClr val="002776"/>
                </a:solidFill>
              </a:rPr>
              <a:t>55:54-62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6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</a:t>
            </a:r>
            <a:endParaRPr lang="en-US" sz="2800" b="1" kern="1200" dirty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135421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vazba neaktivních látek do aktivního místa</a:t>
            </a:r>
            <a:endParaRPr lang="en-US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všechny neaktivní látky 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= inhibitor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y</a:t>
            </a:r>
            <a:endParaRPr lang="en-US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tvoří vodíkovou vazbu s katalytickým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nukleofilem</a:t>
            </a:r>
            <a:endParaRPr lang="en-US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5" name="Picture 25" descr="figure5_tiff_new.tif"/>
          <p:cNvPicPr/>
          <p:nvPr/>
        </p:nvPicPr>
        <p:blipFill rotWithShape="1">
          <a:blip r:embed="rId2" cstate="print"/>
          <a:srcRect r="11699" b="12538"/>
          <a:stretch/>
        </p:blipFill>
        <p:spPr>
          <a:xfrm>
            <a:off x="35496" y="2996952"/>
            <a:ext cx="4969330" cy="2267257"/>
          </a:xfrm>
          <a:prstGeom prst="rect">
            <a:avLst/>
          </a:prstGeom>
        </p:spPr>
      </p:pic>
      <p:pic>
        <p:nvPicPr>
          <p:cNvPr id="7" name="Picture 29" descr="figure6_new_tiff.tif"/>
          <p:cNvPicPr/>
          <p:nvPr/>
        </p:nvPicPr>
        <p:blipFill rotWithShape="1">
          <a:blip r:embed="rId3" cstate="print"/>
          <a:srcRect l="7193" t="9215" b="4571"/>
          <a:stretch/>
        </p:blipFill>
        <p:spPr>
          <a:xfrm>
            <a:off x="5142938" y="2996952"/>
            <a:ext cx="3965566" cy="238034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 rot="16200000">
            <a:off x="-763598" y="4002458"/>
            <a:ext cx="19367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Calibri" panose="020F0502020204030204" pitchFamily="34" charset="0"/>
              </a:rPr>
              <a:t>Residuální  aktivita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smtClean="0">
                <a:solidFill>
                  <a:srgbClr val="002776"/>
                </a:solidFill>
              </a:rPr>
              <a:t>Daniel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Chemical Information and </a:t>
            </a:r>
            <a:r>
              <a:rPr lang="en-US" sz="1200" b="1" dirty="0" smtClean="0">
                <a:solidFill>
                  <a:srgbClr val="002776"/>
                </a:solidFill>
              </a:rPr>
              <a:t>Modeling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 smtClean="0">
                <a:solidFill>
                  <a:srgbClr val="002776"/>
                </a:solidFill>
              </a:rPr>
              <a:t>55:54-62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6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</a:t>
            </a:r>
            <a:endParaRPr lang="en-US" sz="2800" b="1" kern="1200" dirty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8925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nové třídy substrátů </a:t>
            </a:r>
            <a:r>
              <a:rPr lang="cs-CZ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halogenalkan</a:t>
            </a:r>
            <a:r>
              <a:rPr lang="en-US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dehalogenas</a:t>
            </a:r>
            <a:endParaRPr lang="en-US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objemné 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aromatic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ké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sloučeniny</a:t>
            </a:r>
          </a:p>
        </p:txBody>
      </p:sp>
      <p:pic>
        <p:nvPicPr>
          <p:cNvPr id="18" name="Picture 1"/>
          <p:cNvPicPr/>
          <p:nvPr/>
        </p:nvPicPr>
        <p:blipFill>
          <a:blip r:embed="rId2" cstate="print"/>
          <a:srcRect b="19955"/>
          <a:stretch>
            <a:fillRect/>
          </a:stretch>
        </p:blipFill>
        <p:spPr bwMode="auto">
          <a:xfrm>
            <a:off x="910258" y="2913117"/>
            <a:ext cx="151066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/>
          <p:nvPr/>
        </p:nvPicPr>
        <p:blipFill>
          <a:blip r:embed="rId3" cstate="print"/>
          <a:srcRect b="29039"/>
          <a:stretch>
            <a:fillRect/>
          </a:stretch>
        </p:blipFill>
        <p:spPr bwMode="auto">
          <a:xfrm>
            <a:off x="3136160" y="2860159"/>
            <a:ext cx="123253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/>
          <p:nvPr/>
        </p:nvPicPr>
        <p:blipFill>
          <a:blip r:embed="rId4" cstate="print"/>
          <a:srcRect b="24855"/>
          <a:stretch>
            <a:fillRect/>
          </a:stretch>
        </p:blipFill>
        <p:spPr bwMode="auto">
          <a:xfrm>
            <a:off x="5235385" y="2857505"/>
            <a:ext cx="114490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/>
          <p:cNvPicPr/>
          <p:nvPr/>
        </p:nvPicPr>
        <p:blipFill>
          <a:blip r:embed="rId5" cstate="print"/>
          <a:srcRect b="28571"/>
          <a:stretch>
            <a:fillRect/>
          </a:stretch>
        </p:blipFill>
        <p:spPr bwMode="auto">
          <a:xfrm>
            <a:off x="7164288" y="2952755"/>
            <a:ext cx="124841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1"/>
          <p:cNvPicPr/>
          <p:nvPr/>
        </p:nvPicPr>
        <p:blipFill>
          <a:blip r:embed="rId6" cstate="print"/>
          <a:srcRect b="30823"/>
          <a:stretch>
            <a:fillRect/>
          </a:stretch>
        </p:blipFill>
        <p:spPr bwMode="auto">
          <a:xfrm>
            <a:off x="932781" y="4387954"/>
            <a:ext cx="164592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"/>
          <p:cNvPicPr/>
          <p:nvPr/>
        </p:nvPicPr>
        <p:blipFill>
          <a:blip r:embed="rId7" cstate="print"/>
          <a:srcRect l="16533" b="23958"/>
          <a:stretch>
            <a:fillRect/>
          </a:stretch>
        </p:blipFill>
        <p:spPr bwMode="auto">
          <a:xfrm>
            <a:off x="2782466" y="4411191"/>
            <a:ext cx="1939925" cy="82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5"/>
          <p:cNvPicPr/>
          <p:nvPr/>
        </p:nvPicPr>
        <p:blipFill>
          <a:blip r:embed="rId8" cstate="print"/>
          <a:srcRect b="14642"/>
          <a:stretch>
            <a:fillRect/>
          </a:stretch>
        </p:blipFill>
        <p:spPr bwMode="auto">
          <a:xfrm>
            <a:off x="4877563" y="4411191"/>
            <a:ext cx="1860550" cy="82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6"/>
          <p:cNvPicPr/>
          <p:nvPr/>
        </p:nvPicPr>
        <p:blipFill>
          <a:blip r:embed="rId9" cstate="print"/>
          <a:srcRect b="11499"/>
          <a:stretch>
            <a:fillRect/>
          </a:stretch>
        </p:blipFill>
        <p:spPr bwMode="auto">
          <a:xfrm>
            <a:off x="7174954" y="4275936"/>
            <a:ext cx="1144905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smtClean="0">
                <a:solidFill>
                  <a:srgbClr val="002776"/>
                </a:solidFill>
              </a:rPr>
              <a:t>Daniel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Chemical Information and </a:t>
            </a:r>
            <a:r>
              <a:rPr lang="en-US" sz="1200" b="1" dirty="0" smtClean="0">
                <a:solidFill>
                  <a:srgbClr val="002776"/>
                </a:solidFill>
              </a:rPr>
              <a:t>Modeling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 smtClean="0">
                <a:solidFill>
                  <a:srgbClr val="002776"/>
                </a:solidFill>
              </a:rPr>
              <a:t>55:54-62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91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</a:t>
            </a:r>
            <a:endParaRPr lang="en-US" sz="2800" b="1" kern="1200" dirty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135421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nové třídy substrátů </a:t>
            </a:r>
            <a:r>
              <a:rPr lang="cs-CZ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halogenalkan</a:t>
            </a:r>
            <a:r>
              <a:rPr lang="en-US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dehalogenas</a:t>
            </a:r>
            <a:endParaRPr lang="en-US" sz="2200" b="1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objemné 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aromatic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ké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sloučeniny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fluorescenční substráty</a:t>
            </a:r>
          </a:p>
        </p:txBody>
      </p:sp>
      <p:pic>
        <p:nvPicPr>
          <p:cNvPr id="18" name="Picture 1"/>
          <p:cNvPicPr/>
          <p:nvPr/>
        </p:nvPicPr>
        <p:blipFill>
          <a:blip r:embed="rId2" cstate="print"/>
          <a:srcRect b="19955"/>
          <a:stretch>
            <a:fillRect/>
          </a:stretch>
        </p:blipFill>
        <p:spPr bwMode="auto">
          <a:xfrm>
            <a:off x="910258" y="2913117"/>
            <a:ext cx="151066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/>
          <p:nvPr/>
        </p:nvPicPr>
        <p:blipFill>
          <a:blip r:embed="rId3" cstate="print"/>
          <a:srcRect b="29039"/>
          <a:stretch>
            <a:fillRect/>
          </a:stretch>
        </p:blipFill>
        <p:spPr bwMode="auto">
          <a:xfrm>
            <a:off x="3136160" y="2860159"/>
            <a:ext cx="123253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/>
          <p:nvPr/>
        </p:nvPicPr>
        <p:blipFill>
          <a:blip r:embed="rId4" cstate="print"/>
          <a:srcRect b="24855"/>
          <a:stretch>
            <a:fillRect/>
          </a:stretch>
        </p:blipFill>
        <p:spPr bwMode="auto">
          <a:xfrm>
            <a:off x="5235385" y="2857505"/>
            <a:ext cx="114490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/>
          <p:cNvPicPr/>
          <p:nvPr/>
        </p:nvPicPr>
        <p:blipFill>
          <a:blip r:embed="rId5" cstate="print"/>
          <a:srcRect b="28571"/>
          <a:stretch>
            <a:fillRect/>
          </a:stretch>
        </p:blipFill>
        <p:spPr bwMode="auto">
          <a:xfrm>
            <a:off x="7164288" y="2952755"/>
            <a:ext cx="124841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1"/>
          <p:cNvPicPr/>
          <p:nvPr/>
        </p:nvPicPr>
        <p:blipFill>
          <a:blip r:embed="rId6" cstate="print"/>
          <a:srcRect b="30823"/>
          <a:stretch>
            <a:fillRect/>
          </a:stretch>
        </p:blipFill>
        <p:spPr bwMode="auto">
          <a:xfrm>
            <a:off x="932781" y="4387954"/>
            <a:ext cx="164592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"/>
          <p:cNvPicPr/>
          <p:nvPr/>
        </p:nvPicPr>
        <p:blipFill>
          <a:blip r:embed="rId7" cstate="print"/>
          <a:srcRect l="16533" b="23958"/>
          <a:stretch>
            <a:fillRect/>
          </a:stretch>
        </p:blipFill>
        <p:spPr bwMode="auto">
          <a:xfrm>
            <a:off x="2782466" y="4411191"/>
            <a:ext cx="1939925" cy="82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5"/>
          <p:cNvPicPr/>
          <p:nvPr/>
        </p:nvPicPr>
        <p:blipFill>
          <a:blip r:embed="rId8" cstate="print"/>
          <a:srcRect b="14642"/>
          <a:stretch>
            <a:fillRect/>
          </a:stretch>
        </p:blipFill>
        <p:spPr bwMode="auto">
          <a:xfrm>
            <a:off x="4877563" y="4411191"/>
            <a:ext cx="1860550" cy="82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6"/>
          <p:cNvPicPr/>
          <p:nvPr/>
        </p:nvPicPr>
        <p:blipFill>
          <a:blip r:embed="rId9" cstate="print"/>
          <a:srcRect b="11499"/>
          <a:stretch>
            <a:fillRect/>
          </a:stretch>
        </p:blipFill>
        <p:spPr bwMode="auto">
          <a:xfrm>
            <a:off x="7174954" y="4275936"/>
            <a:ext cx="1144905" cy="109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Pěticípá hvězda 25"/>
          <p:cNvSpPr/>
          <p:nvPr/>
        </p:nvSpPr>
        <p:spPr>
          <a:xfrm>
            <a:off x="7567386" y="3046869"/>
            <a:ext cx="360040" cy="348982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ěticípá hvězda 26"/>
          <p:cNvSpPr/>
          <p:nvPr/>
        </p:nvSpPr>
        <p:spPr>
          <a:xfrm>
            <a:off x="5627817" y="3059144"/>
            <a:ext cx="360040" cy="348982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smtClean="0">
                <a:solidFill>
                  <a:srgbClr val="002776"/>
                </a:solidFill>
              </a:rPr>
              <a:t>Daniel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Chemical Information and </a:t>
            </a:r>
            <a:r>
              <a:rPr lang="en-US" sz="1200" b="1" dirty="0" smtClean="0">
                <a:solidFill>
                  <a:srgbClr val="002776"/>
                </a:solidFill>
              </a:rPr>
              <a:t>Modeling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 smtClean="0">
                <a:solidFill>
                  <a:srgbClr val="002776"/>
                </a:solidFill>
              </a:rPr>
              <a:t>55:54-62</a:t>
            </a:r>
            <a:endParaRPr lang="en-US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3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</a:t>
            </a:r>
            <a:endParaRPr lang="en-US" sz="2800" b="1" kern="1200" dirty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8925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dosud známé </a:t>
            </a:r>
            <a:r>
              <a:rPr lang="en-US" sz="2200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substr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á</a:t>
            </a:r>
            <a:r>
              <a:rPr lang="en-US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t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y</a:t>
            </a:r>
            <a:r>
              <a:rPr lang="en-US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nalezené za téměř 30 let výzkumu</a:t>
            </a:r>
            <a:endParaRPr lang="en-US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171450" indent="0">
              <a:spcBef>
                <a:spcPct val="50000"/>
              </a:spcBef>
            </a:pPr>
            <a:endParaRPr lang="en-US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t="8931" b="1480"/>
          <a:stretch/>
        </p:blipFill>
        <p:spPr>
          <a:xfrm>
            <a:off x="827584" y="1772817"/>
            <a:ext cx="7314647" cy="4448522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nl-NL" sz="1200" b="1" dirty="0">
                <a:solidFill>
                  <a:srgbClr val="002776"/>
                </a:solidFill>
              </a:rPr>
              <a:t>Koudelakova et </a:t>
            </a:r>
            <a:r>
              <a:rPr lang="nl-NL" sz="1200" b="1" dirty="0" smtClean="0">
                <a:solidFill>
                  <a:srgbClr val="002776"/>
                </a:solidFill>
              </a:rPr>
              <a:t>al. (2011) The Biochem</a:t>
            </a:r>
            <a:r>
              <a:rPr lang="cs-CZ" sz="1200" b="1" dirty="0" err="1" smtClean="0">
                <a:solidFill>
                  <a:srgbClr val="002776"/>
                </a:solidFill>
              </a:rPr>
              <a:t>ical</a:t>
            </a:r>
            <a:r>
              <a:rPr lang="nl-NL" sz="1200" b="1" dirty="0" smtClean="0">
                <a:solidFill>
                  <a:srgbClr val="002776"/>
                </a:solidFill>
              </a:rPr>
              <a:t> J</a:t>
            </a:r>
            <a:r>
              <a:rPr lang="cs-CZ" sz="1200" b="1" dirty="0" err="1" smtClean="0">
                <a:solidFill>
                  <a:srgbClr val="002776"/>
                </a:solidFill>
              </a:rPr>
              <a:t>ournal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nl-NL" sz="1200" b="1" dirty="0" smtClean="0">
                <a:solidFill>
                  <a:srgbClr val="002776"/>
                </a:solidFill>
              </a:rPr>
              <a:t>435</a:t>
            </a:r>
            <a:r>
              <a:rPr lang="cs-CZ" sz="1200" b="1" dirty="0" smtClean="0">
                <a:solidFill>
                  <a:srgbClr val="002776"/>
                </a:solidFill>
              </a:rPr>
              <a:t>:</a:t>
            </a:r>
            <a:r>
              <a:rPr lang="nl-NL" sz="1200" b="1" dirty="0" smtClean="0">
                <a:solidFill>
                  <a:srgbClr val="002776"/>
                </a:solidFill>
              </a:rPr>
              <a:t>345-354</a:t>
            </a:r>
            <a:endParaRPr lang="nl-NL" sz="1200" b="1" dirty="0">
              <a:solidFill>
                <a:srgbClr val="00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1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Metody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pro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stabilizaci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proteinů</a:t>
            </a: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18620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musí vést k významné stabilizaci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Δ</a:t>
            </a:r>
            <a:r>
              <a:rPr lang="cs-CZ" i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T</a:t>
            </a:r>
            <a:r>
              <a:rPr lang="cs-CZ" baseline="-25000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 </a:t>
            </a:r>
            <a:r>
              <a:rPr lang="en-US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= 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2-15 °C </a:t>
            </a:r>
            <a:endParaRPr lang="cs-CZ" baseline="-250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většinou potřeba vícenásobných mutací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endParaRPr lang="en-US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2970" r="1594" b="8804"/>
          <a:stretch/>
        </p:blipFill>
        <p:spPr>
          <a:xfrm>
            <a:off x="1371600" y="2764970"/>
            <a:ext cx="5497286" cy="3211287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cs-CZ" sz="1200" b="1" dirty="0" err="1" smtClean="0">
                <a:solidFill>
                  <a:srgbClr val="003366"/>
                </a:solidFill>
              </a:rPr>
              <a:t>Wijma</a:t>
            </a:r>
            <a:r>
              <a:rPr lang="cs-CZ" sz="1200" b="1" dirty="0" smtClean="0">
                <a:solidFill>
                  <a:srgbClr val="003366"/>
                </a:solidFill>
              </a:rPr>
              <a:t> et al.</a:t>
            </a:r>
            <a:r>
              <a:rPr lang="en-US" sz="1200" b="1" dirty="0" smtClean="0">
                <a:solidFill>
                  <a:srgbClr val="003366"/>
                </a:solidFill>
              </a:rPr>
              <a:t> (2013)</a:t>
            </a:r>
            <a:r>
              <a:rPr lang="cs-CZ" sz="1200" b="1" dirty="0" smtClean="0">
                <a:solidFill>
                  <a:srgbClr val="003366"/>
                </a:solidFill>
              </a:rPr>
              <a:t> </a:t>
            </a:r>
            <a:r>
              <a:rPr lang="en-US" sz="1200" b="1" dirty="0" smtClean="0">
                <a:solidFill>
                  <a:srgbClr val="003366"/>
                </a:solidFill>
              </a:rPr>
              <a:t>Current</a:t>
            </a:r>
            <a:r>
              <a:rPr lang="cs-CZ" sz="1200" b="1" dirty="0" smtClean="0">
                <a:solidFill>
                  <a:srgbClr val="003366"/>
                </a:solidFill>
              </a:rPr>
              <a:t> </a:t>
            </a:r>
            <a:r>
              <a:rPr lang="en-US" sz="1200" b="1" dirty="0" smtClean="0">
                <a:solidFill>
                  <a:srgbClr val="003366"/>
                </a:solidFill>
              </a:rPr>
              <a:t>Opinion</a:t>
            </a:r>
            <a:r>
              <a:rPr lang="cs-CZ" sz="1200" b="1" dirty="0" smtClean="0">
                <a:solidFill>
                  <a:srgbClr val="003366"/>
                </a:solidFill>
              </a:rPr>
              <a:t> </a:t>
            </a:r>
            <a:r>
              <a:rPr lang="en-US" sz="1200" b="1" dirty="0" smtClean="0">
                <a:solidFill>
                  <a:srgbClr val="003366"/>
                </a:solidFill>
              </a:rPr>
              <a:t>in</a:t>
            </a:r>
            <a:r>
              <a:rPr lang="cs-CZ" sz="1200" b="1" dirty="0" smtClean="0">
                <a:solidFill>
                  <a:srgbClr val="003366"/>
                </a:solidFill>
              </a:rPr>
              <a:t> </a:t>
            </a:r>
            <a:r>
              <a:rPr lang="en-US" sz="1200" b="1" dirty="0" smtClean="0">
                <a:solidFill>
                  <a:srgbClr val="003366"/>
                </a:solidFill>
              </a:rPr>
              <a:t>Structural</a:t>
            </a:r>
            <a:r>
              <a:rPr lang="cs-CZ" sz="1200" b="1" dirty="0" smtClean="0">
                <a:solidFill>
                  <a:srgbClr val="003366"/>
                </a:solidFill>
              </a:rPr>
              <a:t> </a:t>
            </a:r>
            <a:r>
              <a:rPr lang="en-US" sz="1200" b="1" dirty="0" smtClean="0">
                <a:solidFill>
                  <a:srgbClr val="003366"/>
                </a:solidFill>
              </a:rPr>
              <a:t>Biology</a:t>
            </a:r>
            <a:r>
              <a:rPr lang="cs-CZ" sz="1200" b="1" dirty="0" smtClean="0">
                <a:solidFill>
                  <a:srgbClr val="003366"/>
                </a:solidFill>
              </a:rPr>
              <a:t> </a:t>
            </a:r>
            <a:r>
              <a:rPr lang="en-US" sz="1200" b="1" dirty="0" smtClean="0">
                <a:solidFill>
                  <a:srgbClr val="003366"/>
                </a:solidFill>
              </a:rPr>
              <a:t>23:588–594</a:t>
            </a:r>
            <a:endParaRPr lang="en-US" sz="1200" b="1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4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cs-CZ" sz="2800" b="1" dirty="0" smtClean="0">
                <a:solidFill>
                  <a:schemeClr val="bg1"/>
                </a:solidFill>
                <a:latin typeface="Calibri" pitchFamily="34" charset="0"/>
              </a:rPr>
              <a:t>Osnova</a:t>
            </a:r>
            <a:endParaRPr lang="cs-CZ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064500" cy="38010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faktory určující použitelnost enzymů</a:t>
            </a: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stabilizace proteinů</a:t>
            </a:r>
          </a:p>
          <a:p>
            <a:pPr marL="857250" lvl="2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metoda </a:t>
            </a:r>
            <a:r>
              <a:rPr lang="cs-CZ" dirty="0" err="1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FireProt</a:t>
            </a:r>
            <a:endParaRPr lang="cs-CZ" dirty="0" smtClean="0">
              <a:solidFill>
                <a:schemeClr val="bg1">
                  <a:lumMod val="75000"/>
                </a:schemeClr>
              </a:solidFill>
              <a:latin typeface="Calibri" pitchFamily="34" charset="0"/>
              <a:cs typeface="Tahoma" pitchFamily="34" charset="0"/>
            </a:endParaRPr>
          </a:p>
          <a:p>
            <a:pPr marL="857250" lvl="2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stabilizace modelových proteinů</a:t>
            </a: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cs-CZ" sz="2200" dirty="0" smtClean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hledání nových substrátů enzymů</a:t>
            </a: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nové substráty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halogenalkandehalogenasy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cs-CZ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Tahoma" pitchFamily="34" charset="0"/>
              </a:rPr>
              <a:t>DmmA</a:t>
            </a:r>
            <a:endParaRPr lang="cs-CZ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enantioselektivita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penicilin G </a:t>
            </a:r>
            <a:r>
              <a:rPr lang="cs-CZ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acylasy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PGA</a:t>
            </a:r>
            <a:endParaRPr lang="cs-CZ" baseline="300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457200" lvl="1" indent="-457200" eaLnBrk="1" hangingPunct="1">
              <a:spcBef>
                <a:spcPct val="50000"/>
              </a:spcBef>
              <a:buFont typeface="Wingdings" pitchFamily="2" charset="2"/>
              <a:buChar char="q"/>
              <a:defRPr/>
            </a:pPr>
            <a:endParaRPr lang="en-US" sz="2200" dirty="0">
              <a:solidFill>
                <a:schemeClr val="bg1">
                  <a:lumMod val="75000"/>
                </a:schemeClr>
              </a:solidFill>
              <a:latin typeface="Calibri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0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baseline="300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370870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geometrická kritéria 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popisující reaktivní polohu substrátů</a:t>
            </a: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endParaRPr lang="cs-CZ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endParaRPr lang="cs-CZ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endParaRPr lang="cs-CZ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en-US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5" name="Obrázek 4" descr="2014-09-23-img0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t="4642" r="5443" b="2268"/>
          <a:stretch/>
        </p:blipFill>
        <p:spPr bwMode="auto">
          <a:xfrm>
            <a:off x="6055822" y="2420888"/>
            <a:ext cx="3052682" cy="34794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</p:spTree>
    <p:extLst>
      <p:ext uri="{BB962C8B-B14F-4D97-AF65-F5344CB8AC3E}">
        <p14:creationId xmlns:p14="http://schemas.microsoft.com/office/powerpoint/2010/main" val="18576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baseline="300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17037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geometrická kritéria 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popisující reaktivní polohu substrátů</a:t>
            </a: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3 experimentální struktury komplexů 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se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substrátem v PDB</a:t>
            </a: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endParaRPr lang="cs-CZ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endParaRPr lang="cs-CZ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endParaRPr lang="cs-CZ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en-US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5" name="Obrázek 4" descr="2014-09-23-img0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t="4642" r="5443" b="2268"/>
          <a:stretch/>
        </p:blipFill>
        <p:spPr bwMode="auto">
          <a:xfrm>
            <a:off x="6055822" y="2420888"/>
            <a:ext cx="3052682" cy="34794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29507"/>
              </p:ext>
            </p:extLst>
          </p:nvPr>
        </p:nvGraphicFramePr>
        <p:xfrm>
          <a:off x="928169" y="2680320"/>
          <a:ext cx="4795959" cy="1828800"/>
        </p:xfrm>
        <a:graphic>
          <a:graphicData uri="http://schemas.openxmlformats.org/drawingml/2006/table">
            <a:tbl>
              <a:tblPr/>
              <a:tblGrid>
                <a:gridCol w="1152128"/>
                <a:gridCol w="766255"/>
                <a:gridCol w="959192"/>
                <a:gridCol w="959192"/>
                <a:gridCol w="959192"/>
              </a:tblGrid>
              <a:tr h="16192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PDB-ID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Vzdálenost </a:t>
                      </a: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(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Å</a:t>
                      </a:r>
                      <a:r>
                        <a:rPr lang="en-US" sz="2000" b="1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)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</a:t>
                      </a:r>
                      <a:r>
                        <a:rPr lang="cs-CZ" sz="2000" b="1" baseline="-25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</a:t>
                      </a:r>
                      <a:endParaRPr lang="cs-CZ" sz="2000" baseline="-25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</a:t>
                      </a:r>
                      <a:r>
                        <a:rPr lang="cs-CZ" sz="2000" b="1" baseline="-25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2</a:t>
                      </a:r>
                      <a:endParaRPr lang="cs-CZ" sz="2000" baseline="-25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</a:t>
                      </a:r>
                      <a:r>
                        <a:rPr lang="cs-CZ" sz="2000" b="1" baseline="-25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endParaRPr lang="cs-CZ" sz="2000" baseline="-25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</a:t>
                      </a:r>
                      <a:r>
                        <a:rPr lang="cs-CZ" sz="2000" b="1" baseline="-25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</a:t>
                      </a:r>
                      <a:endParaRPr lang="cs-CZ" sz="2000" baseline="-25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1GM7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6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7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6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1GM8</a:t>
                      </a:r>
                      <a:endParaRPr lang="cs-CZ" sz="200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9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7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7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1GM9</a:t>
                      </a:r>
                      <a:endParaRPr lang="cs-CZ" sz="200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2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9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0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2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8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Kritérium</a:t>
                      </a:r>
                      <a:endParaRPr lang="cs-CZ" sz="20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</a:t>
                      </a: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6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</a:t>
                      </a: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</a:t>
                      </a: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</p:spTree>
    <p:extLst>
      <p:ext uri="{BB962C8B-B14F-4D97-AF65-F5344CB8AC3E}">
        <p14:creationId xmlns:p14="http://schemas.microsoft.com/office/powerpoint/2010/main" val="4585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baseline="300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93981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geometrická kritéria </a:t>
            </a:r>
            <a:r>
              <a:rPr lang="cs-CZ" sz="22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popisující reaktivní polohu substrátů</a:t>
            </a: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3 experimentální struktury komplexů 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se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substrátem v PDB</a:t>
            </a: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endParaRPr lang="cs-CZ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endParaRPr lang="cs-CZ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endParaRPr lang="cs-CZ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marL="857250" lvl="2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navíc akceptována odchylka až o 1 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Å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/>
            </a:r>
            <a:b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</a:b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u jednoho z kritérii D</a:t>
            </a:r>
            <a:r>
              <a:rPr lang="cs-CZ" baseline="-250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3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či D</a:t>
            </a:r>
            <a:r>
              <a:rPr lang="cs-CZ" baseline="-250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4</a:t>
            </a:r>
            <a:endParaRPr lang="en-US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en-US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5" name="Obrázek 4" descr="2014-09-23-img0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t="4642" r="5443" b="2268"/>
          <a:stretch/>
        </p:blipFill>
        <p:spPr bwMode="auto">
          <a:xfrm>
            <a:off x="6055822" y="2420888"/>
            <a:ext cx="3052682" cy="34794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29507"/>
              </p:ext>
            </p:extLst>
          </p:nvPr>
        </p:nvGraphicFramePr>
        <p:xfrm>
          <a:off x="928169" y="2680320"/>
          <a:ext cx="4795959" cy="1828800"/>
        </p:xfrm>
        <a:graphic>
          <a:graphicData uri="http://schemas.openxmlformats.org/drawingml/2006/table">
            <a:tbl>
              <a:tblPr/>
              <a:tblGrid>
                <a:gridCol w="1152128"/>
                <a:gridCol w="766255"/>
                <a:gridCol w="959192"/>
                <a:gridCol w="959192"/>
                <a:gridCol w="959192"/>
              </a:tblGrid>
              <a:tr h="16192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PDB-ID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Vzdálenost </a:t>
                      </a: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(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Å</a:t>
                      </a:r>
                      <a:r>
                        <a:rPr lang="en-US" sz="2000" b="1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)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</a:t>
                      </a:r>
                      <a:r>
                        <a:rPr lang="cs-CZ" sz="2000" b="1" baseline="-25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</a:t>
                      </a:r>
                      <a:endParaRPr lang="cs-CZ" sz="2000" baseline="-25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</a:t>
                      </a:r>
                      <a:r>
                        <a:rPr lang="cs-CZ" sz="2000" b="1" baseline="-25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2</a:t>
                      </a:r>
                      <a:endParaRPr lang="cs-CZ" sz="2000" baseline="-25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</a:t>
                      </a:r>
                      <a:r>
                        <a:rPr lang="cs-CZ" sz="2000" b="1" baseline="-25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endParaRPr lang="cs-CZ" sz="2000" baseline="-25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</a:t>
                      </a:r>
                      <a:r>
                        <a:rPr lang="cs-CZ" sz="2000" b="1" baseline="-25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</a:t>
                      </a:r>
                      <a:endParaRPr lang="cs-CZ" sz="2000" baseline="-25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1GM7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6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7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6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1GM8</a:t>
                      </a:r>
                      <a:endParaRPr lang="cs-CZ" sz="200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9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7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7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1GM9</a:t>
                      </a:r>
                      <a:endParaRPr lang="cs-CZ" sz="200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2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9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0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2</a:t>
                      </a:r>
                      <a:r>
                        <a:rPr lang="cs-CZ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8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Kritérium</a:t>
                      </a:r>
                      <a:endParaRPr lang="cs-CZ" sz="20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</a:t>
                      </a: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3</a:t>
                      </a: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6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</a:t>
                      </a: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</a:t>
                      </a: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,</a:t>
                      </a: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1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</p:spTree>
    <p:extLst>
      <p:ext uri="{BB962C8B-B14F-4D97-AF65-F5344CB8AC3E}">
        <p14:creationId xmlns:p14="http://schemas.microsoft.com/office/powerpoint/2010/main" val="4585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baseline="300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12772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docking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8 párů </a:t>
            </a:r>
            <a:r>
              <a:rPr lang="cs-CZ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enantiomerů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do homologního modelu PGA a jejího mutanta</a:t>
            </a:r>
            <a:endParaRPr lang="cs-CZ" sz="2200" baseline="300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q"/>
            </a:pPr>
            <a:endParaRPr lang="en-US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29" y="2211437"/>
            <a:ext cx="1749240" cy="599034"/>
          </a:xfrm>
          <a:prstGeom prst="rect">
            <a:avLst/>
          </a:prstGeom>
          <a:noFill/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627188"/>
            <a:ext cx="1708560" cy="538116"/>
          </a:xfrm>
          <a:prstGeom prst="rect">
            <a:avLst/>
          </a:prstGeom>
          <a:noFill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416" y="4329620"/>
            <a:ext cx="1545840" cy="903628"/>
          </a:xfrm>
          <a:prstGeom prst="rect">
            <a:avLst/>
          </a:prstGeom>
          <a:noFill/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229" y="3332391"/>
            <a:ext cx="1952640" cy="741178"/>
          </a:xfrm>
          <a:prstGeom prst="rect">
            <a:avLst/>
          </a:prstGeom>
          <a:noFill/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391" y="2170824"/>
            <a:ext cx="1708560" cy="680259"/>
          </a:xfrm>
          <a:prstGeom prst="rect">
            <a:avLst/>
          </a:prstGeom>
          <a:noFill/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1" y="3230859"/>
            <a:ext cx="1505160" cy="944241"/>
          </a:xfrm>
          <a:prstGeom prst="rect">
            <a:avLst/>
          </a:prstGeom>
          <a:noFill/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11" y="4436227"/>
            <a:ext cx="1545840" cy="690413"/>
          </a:xfrm>
          <a:prstGeom prst="rect">
            <a:avLst/>
          </a:prstGeom>
          <a:noFill/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13351" y="5652571"/>
            <a:ext cx="1830600" cy="4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1043608" y="2310899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2776"/>
                </a:solidFill>
              </a:rPr>
              <a:t>C1</a:t>
            </a:r>
            <a:endParaRPr lang="en-US" dirty="0">
              <a:solidFill>
                <a:srgbClr val="002776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043608" y="3476158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2776"/>
                </a:solidFill>
              </a:rPr>
              <a:t>C2</a:t>
            </a:r>
            <a:endParaRPr lang="en-US" dirty="0">
              <a:solidFill>
                <a:srgbClr val="002776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043608" y="4556278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2776"/>
                </a:solidFill>
              </a:rPr>
              <a:t>C</a:t>
            </a:r>
            <a:r>
              <a:rPr lang="en-US" dirty="0" smtClean="0">
                <a:solidFill>
                  <a:srgbClr val="002776"/>
                </a:solidFill>
              </a:rPr>
              <a:t>3</a:t>
            </a:r>
            <a:endParaRPr lang="en-US" dirty="0">
              <a:solidFill>
                <a:srgbClr val="002776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044696" y="5604460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2776"/>
                </a:solidFill>
              </a:rPr>
              <a:t>C</a:t>
            </a:r>
            <a:r>
              <a:rPr lang="en-US" dirty="0">
                <a:solidFill>
                  <a:srgbClr val="002776"/>
                </a:solidFill>
              </a:rPr>
              <a:t>4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7333256" y="2292092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2776"/>
                </a:solidFill>
              </a:rPr>
              <a:t>C</a:t>
            </a:r>
            <a:r>
              <a:rPr lang="en-US" dirty="0" smtClean="0">
                <a:solidFill>
                  <a:srgbClr val="002776"/>
                </a:solidFill>
              </a:rPr>
              <a:t>5</a:t>
            </a:r>
            <a:endParaRPr lang="en-US" dirty="0">
              <a:solidFill>
                <a:srgbClr val="002776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7333256" y="3457351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2776"/>
                </a:solidFill>
              </a:rPr>
              <a:t>C</a:t>
            </a:r>
            <a:r>
              <a:rPr lang="en-US" dirty="0" smtClean="0">
                <a:solidFill>
                  <a:srgbClr val="002776"/>
                </a:solidFill>
              </a:rPr>
              <a:t>6</a:t>
            </a:r>
            <a:endParaRPr lang="en-US" dirty="0">
              <a:solidFill>
                <a:srgbClr val="002776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7333256" y="4537471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2776"/>
                </a:solidFill>
              </a:rPr>
              <a:t>C</a:t>
            </a:r>
            <a:r>
              <a:rPr lang="en-US" dirty="0" smtClean="0">
                <a:solidFill>
                  <a:srgbClr val="002776"/>
                </a:solidFill>
              </a:rPr>
              <a:t>7</a:t>
            </a:r>
            <a:endParaRPr lang="en-US" dirty="0">
              <a:solidFill>
                <a:srgbClr val="002776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7334344" y="5585653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2776"/>
                </a:solidFill>
              </a:rPr>
              <a:t>C</a:t>
            </a:r>
            <a:r>
              <a:rPr lang="en-US" dirty="0" smtClean="0">
                <a:solidFill>
                  <a:srgbClr val="002776"/>
                </a:solidFill>
              </a:rPr>
              <a:t>8</a:t>
            </a:r>
            <a:endParaRPr lang="en-US" dirty="0">
              <a:solidFill>
                <a:srgbClr val="002776"/>
              </a:solidFill>
            </a:endParaRP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</p:spTree>
    <p:extLst>
      <p:ext uri="{BB962C8B-B14F-4D97-AF65-F5344CB8AC3E}">
        <p14:creationId xmlns:p14="http://schemas.microsoft.com/office/powerpoint/2010/main" val="270345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mutant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PGA</a:t>
            </a:r>
            <a:r>
              <a:rPr lang="cs-CZ" sz="2200" b="1" baseline="300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+ Phe24</a:t>
            </a:r>
            <a:r>
              <a:rPr lang="el-GR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β</a:t>
            </a:r>
            <a:r>
              <a:rPr lang="cs-CZ" sz="2200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Cys</a:t>
            </a: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627632"/>
            <a:ext cx="4572000" cy="4572000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</p:spTree>
    <p:extLst>
      <p:ext uri="{BB962C8B-B14F-4D97-AF65-F5344CB8AC3E}">
        <p14:creationId xmlns:p14="http://schemas.microsoft.com/office/powerpoint/2010/main" val="148632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mutant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PGA</a:t>
            </a:r>
            <a:r>
              <a:rPr lang="cs-CZ" sz="2200" b="1" baseline="300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+ Phe24</a:t>
            </a:r>
            <a:r>
              <a:rPr lang="el-GR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β</a:t>
            </a:r>
            <a:r>
              <a:rPr lang="cs-CZ" sz="2200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Cys</a:t>
            </a: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627862"/>
            <a:ext cx="4572000" cy="4572000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</p:spTree>
    <p:extLst>
      <p:ext uri="{BB962C8B-B14F-4D97-AF65-F5344CB8AC3E}">
        <p14:creationId xmlns:p14="http://schemas.microsoft.com/office/powerpoint/2010/main" val="148632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mutant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PGA</a:t>
            </a:r>
            <a:r>
              <a:rPr lang="cs-CZ" sz="2200" b="1" baseline="30000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+ Phe24</a:t>
            </a:r>
            <a:r>
              <a:rPr lang="el-GR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β</a:t>
            </a:r>
            <a:r>
              <a:rPr lang="cs-CZ" sz="2200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Cys</a:t>
            </a: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627862"/>
            <a:ext cx="4572000" cy="4572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614169"/>
            <a:ext cx="4572000" cy="4572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627862"/>
            <a:ext cx="4572000" cy="4572000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</p:spTree>
    <p:extLst>
      <p:ext uri="{BB962C8B-B14F-4D97-AF65-F5344CB8AC3E}">
        <p14:creationId xmlns:p14="http://schemas.microsoft.com/office/powerpoint/2010/main" val="127083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baseline="300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dvoustavová predikce vysoké </a:t>
            </a:r>
            <a:r>
              <a:rPr lang="cs-CZ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enantioselektivity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dle</a:t>
            </a:r>
            <a:r>
              <a:rPr lang="en-US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geometrických kritérií</a:t>
            </a:r>
            <a:endParaRPr lang="en-US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034885"/>
              </p:ext>
            </p:extLst>
          </p:nvPr>
        </p:nvGraphicFramePr>
        <p:xfrm>
          <a:off x="395536" y="2564904"/>
          <a:ext cx="8496945" cy="1320165"/>
        </p:xfrm>
        <a:graphic>
          <a:graphicData uri="http://schemas.openxmlformats.org/drawingml/2006/table">
            <a:tbl>
              <a:tblPr/>
              <a:tblGrid>
                <a:gridCol w="1008113"/>
                <a:gridCol w="1440160"/>
                <a:gridCol w="504056"/>
                <a:gridCol w="504056"/>
                <a:gridCol w="504056"/>
                <a:gridCol w="504056"/>
                <a:gridCol w="2016224"/>
                <a:gridCol w="2016224"/>
              </a:tblGrid>
              <a:tr h="161925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Substrát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Enantiomer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Vzdálenost </a:t>
                      </a: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(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Å</a:t>
                      </a: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)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Predikován jako dobře</a:t>
                      </a:r>
                      <a:r>
                        <a:rPr lang="cs-CZ" sz="20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</a:t>
                      </a: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reaktivní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Predikovaná</a:t>
                      </a:r>
                      <a:r>
                        <a:rPr lang="cs-CZ" sz="20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vysoká preference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</a:t>
                      </a:r>
                      <a:r>
                        <a:rPr lang="cs-CZ" sz="2000" b="1" kern="1200" baseline="-250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</a:t>
                      </a:r>
                      <a:endParaRPr lang="cs-CZ" sz="2000" b="1" baseline="-25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</a:t>
                      </a:r>
                      <a:r>
                        <a:rPr lang="cs-CZ" sz="2000" b="1" kern="1200" baseline="-250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endParaRPr lang="cs-CZ" sz="2000" b="1" baseline="-25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</a:t>
                      </a:r>
                      <a:r>
                        <a:rPr lang="cs-CZ" sz="2000" b="1" kern="1200" baseline="-250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</a:t>
                      </a:r>
                      <a:endParaRPr lang="cs-CZ" sz="2000" b="1" baseline="-25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</a:t>
                      </a:r>
                      <a:r>
                        <a:rPr lang="cs-CZ" sz="2000" b="1" baseline="-25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</a:t>
                      </a:r>
                      <a:endParaRPr lang="cs-CZ" sz="2000" b="1" baseline="-25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32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S1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3,9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3,4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4,0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4,0</a:t>
                      </a:r>
                      <a:endParaRPr lang="cs-CZ" sz="2000" b="0" i="0" kern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( S )</a:t>
                      </a:r>
                      <a:endParaRPr lang="cs-CZ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5,4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5,2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7,9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6,3</a:t>
                      </a:r>
                      <a:endParaRPr lang="cs-CZ" sz="2000" b="0" i="0" kern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0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004048" y="2060848"/>
            <a:ext cx="4029970" cy="2556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3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baseline="300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dvoustavová predikce vysoké </a:t>
            </a:r>
            <a:r>
              <a:rPr lang="cs-CZ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enantioselektivity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dle</a:t>
            </a:r>
            <a:r>
              <a:rPr lang="en-US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geometrických kritérií</a:t>
            </a:r>
            <a:endParaRPr lang="en-US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946497"/>
              </p:ext>
            </p:extLst>
          </p:nvPr>
        </p:nvGraphicFramePr>
        <p:xfrm>
          <a:off x="395536" y="2564904"/>
          <a:ext cx="8496945" cy="1320165"/>
        </p:xfrm>
        <a:graphic>
          <a:graphicData uri="http://schemas.openxmlformats.org/drawingml/2006/table">
            <a:tbl>
              <a:tblPr/>
              <a:tblGrid>
                <a:gridCol w="1008113"/>
                <a:gridCol w="1440160"/>
                <a:gridCol w="504056"/>
                <a:gridCol w="504056"/>
                <a:gridCol w="504056"/>
                <a:gridCol w="504056"/>
                <a:gridCol w="2016224"/>
                <a:gridCol w="2016224"/>
              </a:tblGrid>
              <a:tr h="161925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Substrát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Enantiomer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Vzdálenost </a:t>
                      </a: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(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Å</a:t>
                      </a: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)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Predikován jako dobře</a:t>
                      </a:r>
                      <a:r>
                        <a:rPr lang="cs-CZ" sz="20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</a:t>
                      </a: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reaktivní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Predikovaná</a:t>
                      </a:r>
                      <a:r>
                        <a:rPr lang="cs-CZ" sz="20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vysoká preference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</a:t>
                      </a:r>
                      <a:r>
                        <a:rPr lang="cs-CZ" sz="2000" b="1" kern="1200" baseline="-250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</a:t>
                      </a:r>
                      <a:endParaRPr lang="cs-CZ" sz="2000" b="1" baseline="-25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</a:t>
                      </a:r>
                      <a:r>
                        <a:rPr lang="cs-CZ" sz="2000" b="1" kern="1200" baseline="-250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endParaRPr lang="cs-CZ" sz="2000" b="1" baseline="-25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</a:t>
                      </a:r>
                      <a:r>
                        <a:rPr lang="cs-CZ" sz="2000" b="1" kern="1200" baseline="-250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</a:t>
                      </a:r>
                      <a:endParaRPr lang="cs-CZ" sz="2000" b="1" baseline="-25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</a:t>
                      </a:r>
                      <a:r>
                        <a:rPr lang="cs-CZ" sz="2000" b="1" baseline="-25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</a:t>
                      </a:r>
                      <a:endParaRPr lang="cs-CZ" sz="2000" b="1" baseline="-25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32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S1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3,9</a:t>
                      </a:r>
                      <a:endParaRPr lang="cs-CZ" sz="2000" b="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3,4</a:t>
                      </a:r>
                      <a:endParaRPr lang="cs-CZ" sz="2000" b="0" dirty="0">
                        <a:solidFill>
                          <a:srgbClr val="00B05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4,0</a:t>
                      </a:r>
                      <a:endParaRPr lang="cs-CZ" sz="2000" b="0" dirty="0">
                        <a:solidFill>
                          <a:srgbClr val="00B05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4,0</a:t>
                      </a:r>
                      <a:endParaRPr lang="cs-CZ" sz="2000" b="0" i="0" kern="12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( S )</a:t>
                      </a:r>
                      <a:endParaRPr lang="cs-CZ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5,4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5,2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7,9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6,3</a:t>
                      </a:r>
                      <a:endParaRPr lang="cs-CZ" sz="2000" b="0" i="0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0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  <p:sp>
        <p:nvSpPr>
          <p:cNvPr id="6" name="Obdélník 5"/>
          <p:cNvSpPr/>
          <p:nvPr/>
        </p:nvSpPr>
        <p:spPr>
          <a:xfrm>
            <a:off x="5004048" y="2060848"/>
            <a:ext cx="4029970" cy="2556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00391" y="1196975"/>
            <a:ext cx="8474112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musí být efektivní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výpočetně – </a:t>
            </a:r>
            <a:r>
              <a:rPr lang="cs-CZ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screening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jednotlivých pozic v proteinu</a:t>
            </a:r>
            <a:endParaRPr lang="en-US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vzhledem k následné experimentální 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práci =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&gt;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č</a:t>
            </a:r>
            <a:r>
              <a:rPr lang="en-US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as</a:t>
            </a:r>
            <a:r>
              <a:rPr lang="cs-CZ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ové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a</a:t>
            </a:r>
            <a:r>
              <a:rPr lang="cs-CZ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finanční náklady </a:t>
            </a:r>
            <a:endParaRPr lang="en-US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endParaRPr lang="cs-CZ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6" y="2780928"/>
            <a:ext cx="8808047" cy="345600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82625" y="179388"/>
            <a:ext cx="75930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Metody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pro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stabilizaci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proteinů</a:t>
            </a: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25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baseline="300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dvoustavová predikce vysoké </a:t>
            </a:r>
            <a:r>
              <a:rPr lang="cs-CZ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enantioselektivity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dle</a:t>
            </a:r>
            <a:r>
              <a:rPr lang="en-US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geometrických kritérií</a:t>
            </a:r>
            <a:endParaRPr lang="en-US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671507"/>
              </p:ext>
            </p:extLst>
          </p:nvPr>
        </p:nvGraphicFramePr>
        <p:xfrm>
          <a:off x="395536" y="2564904"/>
          <a:ext cx="8496945" cy="1320165"/>
        </p:xfrm>
        <a:graphic>
          <a:graphicData uri="http://schemas.openxmlformats.org/drawingml/2006/table">
            <a:tbl>
              <a:tblPr/>
              <a:tblGrid>
                <a:gridCol w="1008113"/>
                <a:gridCol w="1440160"/>
                <a:gridCol w="504056"/>
                <a:gridCol w="504056"/>
                <a:gridCol w="504056"/>
                <a:gridCol w="504056"/>
                <a:gridCol w="2016224"/>
                <a:gridCol w="2016224"/>
              </a:tblGrid>
              <a:tr h="161925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Substrát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Enantiomer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Vzdálenost </a:t>
                      </a: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(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Å</a:t>
                      </a: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)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Predikován jako dobře</a:t>
                      </a:r>
                      <a:r>
                        <a:rPr lang="cs-CZ" sz="20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</a:t>
                      </a: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reaktivní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Predikovaná</a:t>
                      </a:r>
                      <a:r>
                        <a:rPr lang="cs-CZ" sz="20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vysoká preference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</a:t>
                      </a:r>
                      <a:r>
                        <a:rPr lang="cs-CZ" sz="2000" b="1" kern="1200" baseline="-250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</a:t>
                      </a:r>
                      <a:endParaRPr lang="cs-CZ" sz="2000" b="1" baseline="-25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</a:t>
                      </a:r>
                      <a:r>
                        <a:rPr lang="cs-CZ" sz="2000" b="1" kern="1200" baseline="-250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endParaRPr lang="cs-CZ" sz="2000" b="1" baseline="-25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</a:t>
                      </a:r>
                      <a:r>
                        <a:rPr lang="cs-CZ" sz="2000" b="1" kern="1200" baseline="-250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</a:t>
                      </a:r>
                      <a:endParaRPr lang="cs-CZ" sz="2000" b="1" baseline="-25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</a:t>
                      </a:r>
                      <a:r>
                        <a:rPr lang="cs-CZ" sz="2000" b="1" baseline="-25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</a:t>
                      </a:r>
                      <a:endParaRPr lang="cs-CZ" sz="2000" b="1" baseline="-25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32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S1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3,9</a:t>
                      </a:r>
                      <a:endParaRPr lang="cs-CZ" sz="2000" b="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3,4</a:t>
                      </a:r>
                      <a:endParaRPr lang="cs-CZ" sz="2000" b="0" dirty="0">
                        <a:solidFill>
                          <a:srgbClr val="00B05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4,0</a:t>
                      </a:r>
                      <a:endParaRPr lang="cs-CZ" sz="2000" b="0" dirty="0">
                        <a:solidFill>
                          <a:srgbClr val="00B05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4,0</a:t>
                      </a:r>
                      <a:endParaRPr lang="cs-CZ" sz="2000" b="0" i="0" kern="12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( S )</a:t>
                      </a:r>
                      <a:endParaRPr lang="cs-CZ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5,4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5,2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7,9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6,3</a:t>
                      </a:r>
                      <a:endParaRPr lang="cs-CZ" sz="2000" b="0" i="0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0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  <p:sp>
        <p:nvSpPr>
          <p:cNvPr id="6" name="Obdélník 5"/>
          <p:cNvSpPr/>
          <p:nvPr/>
        </p:nvSpPr>
        <p:spPr>
          <a:xfrm>
            <a:off x="6876256" y="2060848"/>
            <a:ext cx="2157762" cy="2556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9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baseline="300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dvoustavová predikce vysoké </a:t>
            </a:r>
            <a:r>
              <a:rPr lang="cs-CZ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enantioselektivity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en-US" sz="2200" b="1" dirty="0" err="1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dle</a:t>
            </a:r>
            <a:r>
              <a:rPr lang="en-US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 </a:t>
            </a: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geometrických kritérií</a:t>
            </a:r>
            <a:endParaRPr lang="en-US" sz="2200" dirty="0" smtClean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670469"/>
              </p:ext>
            </p:extLst>
          </p:nvPr>
        </p:nvGraphicFramePr>
        <p:xfrm>
          <a:off x="395536" y="2564904"/>
          <a:ext cx="8496945" cy="1320165"/>
        </p:xfrm>
        <a:graphic>
          <a:graphicData uri="http://schemas.openxmlformats.org/drawingml/2006/table">
            <a:tbl>
              <a:tblPr/>
              <a:tblGrid>
                <a:gridCol w="1008113"/>
                <a:gridCol w="1440160"/>
                <a:gridCol w="504056"/>
                <a:gridCol w="504056"/>
                <a:gridCol w="504056"/>
                <a:gridCol w="504056"/>
                <a:gridCol w="2016224"/>
                <a:gridCol w="2016224"/>
              </a:tblGrid>
              <a:tr h="161925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Substrát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Enantiomer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Vzdálenost </a:t>
                      </a: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(</a:t>
                      </a:r>
                      <a:r>
                        <a:rPr lang="en-US" sz="2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Å</a:t>
                      </a:r>
                      <a:r>
                        <a:rPr lang="en-US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)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Predikován jako dobře</a:t>
                      </a:r>
                      <a:r>
                        <a:rPr lang="cs-CZ" sz="20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</a:t>
                      </a: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reaktivní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Predikovaná</a:t>
                      </a:r>
                      <a:r>
                        <a:rPr lang="cs-CZ" sz="20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vysoká preference</a:t>
                      </a:r>
                      <a:endParaRPr lang="cs-CZ" sz="2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</a:t>
                      </a:r>
                      <a:r>
                        <a:rPr lang="cs-CZ" sz="2000" b="1" kern="1200" baseline="-250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</a:t>
                      </a:r>
                      <a:endParaRPr lang="cs-CZ" sz="2000" b="1" baseline="-25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</a:t>
                      </a:r>
                      <a:r>
                        <a:rPr lang="cs-CZ" sz="2000" b="1" kern="1200" baseline="-250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</a:t>
                      </a:r>
                      <a:endParaRPr lang="cs-CZ" sz="2000" b="1" baseline="-25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kern="12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D</a:t>
                      </a:r>
                      <a:r>
                        <a:rPr lang="cs-CZ" sz="2000" b="1" kern="1200" baseline="-25000" dirty="0">
                          <a:solidFill>
                            <a:srgbClr val="00277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</a:t>
                      </a:r>
                      <a:endParaRPr lang="cs-CZ" sz="2000" b="1" baseline="-25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</a:t>
                      </a:r>
                      <a:r>
                        <a:rPr lang="cs-CZ" sz="2000" b="1" baseline="-250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4</a:t>
                      </a:r>
                      <a:endParaRPr lang="cs-CZ" sz="2000" b="1" baseline="-250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32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000" b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S1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3,9</a:t>
                      </a:r>
                      <a:endParaRPr lang="cs-CZ" sz="2000" b="0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3,4</a:t>
                      </a:r>
                      <a:endParaRPr lang="cs-CZ" sz="2000" b="0" dirty="0">
                        <a:solidFill>
                          <a:srgbClr val="00B05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4,0</a:t>
                      </a:r>
                      <a:endParaRPr lang="cs-CZ" sz="2000" b="0" dirty="0">
                        <a:solidFill>
                          <a:srgbClr val="00B05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4,0</a:t>
                      </a:r>
                      <a:endParaRPr lang="cs-CZ" sz="2000" b="0" i="0" kern="12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2000" b="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5,4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5,2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7,9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+mn-cs"/>
                        </a:rPr>
                        <a:t>6,3</a:t>
                      </a:r>
                      <a:endParaRPr lang="cs-CZ" sz="2000" b="0" i="0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+mn-cs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0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</p:spTree>
    <p:extLst>
      <p:ext uri="{BB962C8B-B14F-4D97-AF65-F5344CB8AC3E}">
        <p14:creationId xmlns:p14="http://schemas.microsoft.com/office/powerpoint/2010/main" val="425789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366162"/>
              </p:ext>
            </p:extLst>
          </p:nvPr>
        </p:nvGraphicFramePr>
        <p:xfrm>
          <a:off x="395536" y="1052736"/>
          <a:ext cx="8303822" cy="5212080"/>
        </p:xfrm>
        <a:graphic>
          <a:graphicData uri="http://schemas.openxmlformats.org/drawingml/2006/table">
            <a:tbl>
              <a:tblPr/>
              <a:tblGrid>
                <a:gridCol w="906904"/>
                <a:gridCol w="1276237"/>
                <a:gridCol w="1152128"/>
                <a:gridCol w="864096"/>
                <a:gridCol w="1281144"/>
                <a:gridCol w="879096"/>
                <a:gridCol w="1080121"/>
                <a:gridCol w="864096"/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Substrát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Enantiomer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Predikován jako dobře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reaktivní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Predikovaná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vysoká preference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-hodnota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S1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S2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S3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S4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S5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S6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S7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S8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FF006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70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  <p:sp>
        <p:nvSpPr>
          <p:cNvPr id="8" name="Obdélník 7"/>
          <p:cNvSpPr/>
          <p:nvPr/>
        </p:nvSpPr>
        <p:spPr>
          <a:xfrm>
            <a:off x="6804248" y="1052736"/>
            <a:ext cx="2232248" cy="525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215493"/>
              </p:ext>
            </p:extLst>
          </p:nvPr>
        </p:nvGraphicFramePr>
        <p:xfrm>
          <a:off x="395536" y="1052736"/>
          <a:ext cx="8303822" cy="5212080"/>
        </p:xfrm>
        <a:graphic>
          <a:graphicData uri="http://schemas.openxmlformats.org/drawingml/2006/table">
            <a:tbl>
              <a:tblPr/>
              <a:tblGrid>
                <a:gridCol w="906904"/>
                <a:gridCol w="1276237"/>
                <a:gridCol w="1152128"/>
                <a:gridCol w="864096"/>
                <a:gridCol w="1281144"/>
                <a:gridCol w="879096"/>
                <a:gridCol w="1080121"/>
                <a:gridCol w="864096"/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Substrát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Enantiomer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Predikován jako dobře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reaktivní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Predikovaná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vysoká preference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i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Experimentální</a:t>
                      </a:r>
                      <a:r>
                        <a:rPr lang="cs-CZ" sz="1800" b="1" i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</a:t>
                      </a:r>
                      <a:br>
                        <a:rPr lang="cs-CZ" sz="1800" b="1" i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</a:br>
                      <a:r>
                        <a:rPr lang="cs-CZ" sz="1800" b="1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-hodnota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S1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S2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S3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S4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S5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S6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S7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S8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FF006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70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</p:spTree>
    <p:extLst>
      <p:ext uri="{BB962C8B-B14F-4D97-AF65-F5344CB8AC3E}">
        <p14:creationId xmlns:p14="http://schemas.microsoft.com/office/powerpoint/2010/main" val="65897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486069"/>
              </p:ext>
            </p:extLst>
          </p:nvPr>
        </p:nvGraphicFramePr>
        <p:xfrm>
          <a:off x="395536" y="1052736"/>
          <a:ext cx="8303822" cy="5212080"/>
        </p:xfrm>
        <a:graphic>
          <a:graphicData uri="http://schemas.openxmlformats.org/drawingml/2006/table">
            <a:tbl>
              <a:tblPr/>
              <a:tblGrid>
                <a:gridCol w="906904"/>
                <a:gridCol w="1276237"/>
                <a:gridCol w="1152128"/>
                <a:gridCol w="864096"/>
                <a:gridCol w="1281144"/>
                <a:gridCol w="879096"/>
                <a:gridCol w="1080121"/>
                <a:gridCol w="864096"/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Substrát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Enantiomer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Predikován jako dobře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reaktivní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Predikovaná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vysoká preference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i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Experimentální</a:t>
                      </a:r>
                      <a:r>
                        <a:rPr lang="cs-CZ" sz="1800" b="1" i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</a:t>
                      </a:r>
                      <a:br>
                        <a:rPr lang="cs-CZ" sz="1800" b="1" i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</a:br>
                      <a:r>
                        <a:rPr lang="cs-CZ" sz="1800" b="1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-hodnota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S1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S2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S3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S4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S5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S6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S7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S8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FF006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70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  <p:sp>
        <p:nvSpPr>
          <p:cNvPr id="7" name="Obdélník 6"/>
          <p:cNvSpPr/>
          <p:nvPr/>
        </p:nvSpPr>
        <p:spPr>
          <a:xfrm>
            <a:off x="7020272" y="1988840"/>
            <a:ext cx="504056" cy="41764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5004048" y="1988840"/>
            <a:ext cx="504056" cy="41764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7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535500"/>
              </p:ext>
            </p:extLst>
          </p:nvPr>
        </p:nvGraphicFramePr>
        <p:xfrm>
          <a:off x="395536" y="1052736"/>
          <a:ext cx="8303822" cy="5212080"/>
        </p:xfrm>
        <a:graphic>
          <a:graphicData uri="http://schemas.openxmlformats.org/drawingml/2006/table">
            <a:tbl>
              <a:tblPr/>
              <a:tblGrid>
                <a:gridCol w="906904"/>
                <a:gridCol w="1276237"/>
                <a:gridCol w="1152128"/>
                <a:gridCol w="864096"/>
                <a:gridCol w="1281144"/>
                <a:gridCol w="879096"/>
                <a:gridCol w="1080121"/>
                <a:gridCol w="864096"/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Substrát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Enantiomer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Predikován jako dobře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reaktivní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Predikovaná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vysoká preference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i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Experimentální</a:t>
                      </a:r>
                      <a:r>
                        <a:rPr lang="cs-CZ" sz="1800" b="1" i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</a:t>
                      </a:r>
                      <a:br>
                        <a:rPr lang="cs-CZ" sz="1800" b="1" i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</a:br>
                      <a:r>
                        <a:rPr lang="cs-CZ" sz="1800" b="1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-hodnota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S1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S2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S3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S4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S5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S6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S7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S8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FF006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70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  <p:sp>
        <p:nvSpPr>
          <p:cNvPr id="7" name="Obdélník 6"/>
          <p:cNvSpPr/>
          <p:nvPr/>
        </p:nvSpPr>
        <p:spPr>
          <a:xfrm>
            <a:off x="8028384" y="1988840"/>
            <a:ext cx="504056" cy="41764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6084168" y="1988840"/>
            <a:ext cx="504056" cy="41764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6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56605"/>
              </p:ext>
            </p:extLst>
          </p:nvPr>
        </p:nvGraphicFramePr>
        <p:xfrm>
          <a:off x="395536" y="1052736"/>
          <a:ext cx="8303822" cy="5212080"/>
        </p:xfrm>
        <a:graphic>
          <a:graphicData uri="http://schemas.openxmlformats.org/drawingml/2006/table">
            <a:tbl>
              <a:tblPr/>
              <a:tblGrid>
                <a:gridCol w="906904"/>
                <a:gridCol w="1276237"/>
                <a:gridCol w="1152128"/>
                <a:gridCol w="864096"/>
                <a:gridCol w="1281144"/>
                <a:gridCol w="879096"/>
                <a:gridCol w="1080121"/>
                <a:gridCol w="864096"/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Substrát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Enantiomer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Predikován jako dobře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reaktivní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Predikovaná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vysoká preference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i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Experimentální</a:t>
                      </a:r>
                      <a:r>
                        <a:rPr lang="cs-CZ" sz="1800" b="1" i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</a:t>
                      </a:r>
                      <a:br>
                        <a:rPr lang="cs-CZ" sz="1800" b="1" i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</a:br>
                      <a:r>
                        <a:rPr lang="cs-CZ" sz="1800" b="1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-hodnota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S1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S2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S3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S4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S5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S6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S7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S8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FF006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70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  <p:sp>
        <p:nvSpPr>
          <p:cNvPr id="8" name="Obdélník 7"/>
          <p:cNvSpPr/>
          <p:nvPr/>
        </p:nvSpPr>
        <p:spPr>
          <a:xfrm>
            <a:off x="179512" y="2420888"/>
            <a:ext cx="849694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/>
          <p:cNvSpPr/>
          <p:nvPr/>
        </p:nvSpPr>
        <p:spPr>
          <a:xfrm>
            <a:off x="162744" y="4653136"/>
            <a:ext cx="849694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6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56605"/>
              </p:ext>
            </p:extLst>
          </p:nvPr>
        </p:nvGraphicFramePr>
        <p:xfrm>
          <a:off x="395536" y="1052736"/>
          <a:ext cx="8303822" cy="5212080"/>
        </p:xfrm>
        <a:graphic>
          <a:graphicData uri="http://schemas.openxmlformats.org/drawingml/2006/table">
            <a:tbl>
              <a:tblPr/>
              <a:tblGrid>
                <a:gridCol w="906904"/>
                <a:gridCol w="1276237"/>
                <a:gridCol w="1152128"/>
                <a:gridCol w="864096"/>
                <a:gridCol w="1281144"/>
                <a:gridCol w="879096"/>
                <a:gridCol w="1080121"/>
                <a:gridCol w="864096"/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Substrát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Enantiomer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Predikován jako dobře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reaktivní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Predikovaná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vysoká preference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i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Experimentální</a:t>
                      </a:r>
                      <a:r>
                        <a:rPr lang="cs-CZ" sz="1800" b="1" i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</a:t>
                      </a:r>
                      <a:br>
                        <a:rPr lang="cs-CZ" sz="1800" b="1" i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</a:br>
                      <a:r>
                        <a:rPr lang="cs-CZ" sz="1800" b="1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-hodnota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S1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S2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S3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S4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S5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S6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S7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S8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FF006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70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  <p:sp>
        <p:nvSpPr>
          <p:cNvPr id="8" name="Obdélník 7"/>
          <p:cNvSpPr/>
          <p:nvPr/>
        </p:nvSpPr>
        <p:spPr>
          <a:xfrm>
            <a:off x="179512" y="2420888"/>
            <a:ext cx="849694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/>
          <p:cNvSpPr/>
          <p:nvPr/>
        </p:nvSpPr>
        <p:spPr>
          <a:xfrm>
            <a:off x="162744" y="4653136"/>
            <a:ext cx="849694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3450917" y="1988840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3419872" y="3645024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3400097" y="4221088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16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111114"/>
              </p:ext>
            </p:extLst>
          </p:nvPr>
        </p:nvGraphicFramePr>
        <p:xfrm>
          <a:off x="395536" y="1052736"/>
          <a:ext cx="8303822" cy="5212080"/>
        </p:xfrm>
        <a:graphic>
          <a:graphicData uri="http://schemas.openxmlformats.org/drawingml/2006/table">
            <a:tbl>
              <a:tblPr/>
              <a:tblGrid>
                <a:gridCol w="906904"/>
                <a:gridCol w="1276237"/>
                <a:gridCol w="1152128"/>
                <a:gridCol w="864096"/>
                <a:gridCol w="1281144"/>
                <a:gridCol w="879096"/>
                <a:gridCol w="1080121"/>
                <a:gridCol w="864096"/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Substrát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Enantiomer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Predikován jako dobře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reaktivní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Predikovaná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vysoká preference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i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Experimentální</a:t>
                      </a:r>
                      <a:r>
                        <a:rPr lang="cs-CZ" sz="1800" b="1" i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</a:t>
                      </a:r>
                      <a:br>
                        <a:rPr lang="cs-CZ" sz="1800" b="1" i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</a:br>
                      <a:r>
                        <a:rPr lang="cs-CZ" sz="1800" b="1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E</a:t>
                      </a: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-hodnota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divoký</a:t>
                      </a:r>
                      <a:r>
                        <a:rPr lang="cs-CZ" sz="1800" b="1" baseline="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 typ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mutant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S1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S2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S3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70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S4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S5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006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S6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S7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cs-CZ" sz="1800" b="1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S8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24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S</a:t>
                      </a:r>
                      <a:endParaRPr lang="cs-CZ" sz="1800" b="1" dirty="0" smtClean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800" b="1" kern="1200" dirty="0">
                          <a:solidFill>
                            <a:srgbClr val="FF0066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40</a:t>
                      </a:r>
                      <a:endParaRPr lang="cs-CZ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70</a:t>
                      </a:r>
                      <a:endParaRPr lang="cs-CZ" sz="1800" b="1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rgbClr val="00277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R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√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×</a:t>
                      </a:r>
                      <a:endParaRPr lang="cs-CZ" sz="18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2776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  <p:sp>
        <p:nvSpPr>
          <p:cNvPr id="8" name="Obdélník 7"/>
          <p:cNvSpPr/>
          <p:nvPr/>
        </p:nvSpPr>
        <p:spPr>
          <a:xfrm>
            <a:off x="179512" y="2420888"/>
            <a:ext cx="849694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/>
          <p:cNvSpPr/>
          <p:nvPr/>
        </p:nvSpPr>
        <p:spPr>
          <a:xfrm>
            <a:off x="162744" y="4653136"/>
            <a:ext cx="8496944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3419872" y="6093296"/>
            <a:ext cx="57606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17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z="2800" b="1" kern="1200" dirty="0">
                <a:latin typeface="Calibri" pitchFamily="34" charset="0"/>
              </a:rPr>
              <a:t>Modelový protein </a:t>
            </a:r>
            <a:r>
              <a:rPr lang="cs-CZ" sz="2800" b="1" kern="1200" dirty="0" smtClean="0">
                <a:latin typeface="Calibri" pitchFamily="34" charset="0"/>
              </a:rPr>
              <a:t>II</a:t>
            </a:r>
            <a:endParaRPr lang="en-US" sz="28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1188" y="1196975"/>
            <a:ext cx="8474112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cs-CZ" sz="2200" b="1" dirty="0" smtClean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mechanismus účinku mutace Phe24</a:t>
            </a:r>
            <a:r>
              <a:rPr lang="el-GR" sz="2200" b="1" dirty="0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β</a:t>
            </a:r>
            <a:r>
              <a:rPr lang="cs-CZ" sz="2200" b="1" dirty="0" err="1">
                <a:solidFill>
                  <a:srgbClr val="002776"/>
                </a:solidFill>
                <a:latin typeface="Calibri" panose="020F0502020204030204" pitchFamily="34" charset="0"/>
                <a:cs typeface="Tahoma" pitchFamily="34" charset="0"/>
              </a:rPr>
              <a:t>Cys</a:t>
            </a:r>
            <a:endParaRPr lang="en-US" sz="2200" dirty="0">
              <a:solidFill>
                <a:srgbClr val="002776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95536" y="2780928"/>
            <a:ext cx="835292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547936" y="4437112"/>
            <a:ext cx="835292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4" y="1627862"/>
            <a:ext cx="4572000" cy="4572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7632"/>
            <a:ext cx="4572000" cy="4572000"/>
          </a:xfrm>
          <a:prstGeom prst="rect">
            <a:avLst/>
          </a:prstGeom>
        </p:spPr>
      </p:pic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95536" y="6383339"/>
            <a:ext cx="8132514" cy="286022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776"/>
                </a:solidFill>
              </a:rPr>
              <a:t>Grulich</a:t>
            </a:r>
            <a:r>
              <a:rPr lang="en-US" sz="1200" b="1" dirty="0" smtClean="0">
                <a:solidFill>
                  <a:srgbClr val="002776"/>
                </a:solidFill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</a:rPr>
              <a:t>et al.</a:t>
            </a:r>
            <a:r>
              <a:rPr lang="en-US" sz="1200" b="1" dirty="0">
                <a:solidFill>
                  <a:srgbClr val="002776"/>
                </a:solidFill>
              </a:rPr>
              <a:t> (201</a:t>
            </a:r>
            <a:r>
              <a:rPr lang="cs-CZ" sz="1200" b="1" dirty="0">
                <a:solidFill>
                  <a:srgbClr val="002776"/>
                </a:solidFill>
              </a:rPr>
              <a:t>5</a:t>
            </a:r>
            <a:r>
              <a:rPr lang="en-US" sz="1200" b="1" dirty="0" smtClean="0">
                <a:solidFill>
                  <a:srgbClr val="002776"/>
                </a:solidFill>
              </a:rPr>
              <a:t>)</a:t>
            </a:r>
            <a:r>
              <a:rPr lang="cs-CZ" sz="1200" b="1" dirty="0" smtClean="0">
                <a:solidFill>
                  <a:srgbClr val="002776"/>
                </a:solidFill>
              </a:rPr>
              <a:t> </a:t>
            </a:r>
            <a:r>
              <a:rPr lang="en-US" sz="1200" b="1" dirty="0">
                <a:solidFill>
                  <a:srgbClr val="002776"/>
                </a:solidFill>
              </a:rPr>
              <a:t>Journal of Molecular Catalysis </a:t>
            </a:r>
            <a:r>
              <a:rPr lang="en-US" sz="1200" b="1" dirty="0" smtClean="0">
                <a:solidFill>
                  <a:srgbClr val="002776"/>
                </a:solidFill>
              </a:rPr>
              <a:t>B: </a:t>
            </a:r>
            <a:r>
              <a:rPr lang="en-US" sz="1200" b="1" dirty="0">
                <a:solidFill>
                  <a:srgbClr val="002776"/>
                </a:solidFill>
              </a:rPr>
              <a:t>Enzymatic 122: 240-247</a:t>
            </a:r>
          </a:p>
        </p:txBody>
      </p:sp>
    </p:spTree>
    <p:extLst>
      <p:ext uri="{BB962C8B-B14F-4D97-AF65-F5344CB8AC3E}">
        <p14:creationId xmlns:p14="http://schemas.microsoft.com/office/powerpoint/2010/main" val="177241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U-LL_prezentace_bila_sablona">
  <a:themeElements>
    <a:clrScheme name="MU-LL_prezentace_bila_sablon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U-LL_prezentace_bila_sablon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U-LL_prezentace_bila_sablo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MU-LL_prezentace_bila_sablona</Template>
  <TotalTime>11807</TotalTime>
  <Words>4518</Words>
  <Application>Microsoft Office PowerPoint</Application>
  <PresentationFormat>Předvádění na obrazovce (4:3)</PresentationFormat>
  <Paragraphs>1700</Paragraphs>
  <Slides>105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105</vt:i4>
      </vt:variant>
    </vt:vector>
  </HeadingPairs>
  <TitlesOfParts>
    <vt:vector size="106" baseType="lpstr">
      <vt:lpstr>MU-LL_prezentace_bila_sablona</vt:lpstr>
      <vt:lpstr>Efektivní stabilizace proteinů a identifikace nových substrátů pro biotechnologie:  hybridní experimentální a výpočetní přístupy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Metoda FireProt</vt:lpstr>
      <vt:lpstr>Výběr nástrojů pro predikci ΔΔG</vt:lpstr>
      <vt:lpstr>Výběr nástrojů pro predikci ΔΔG</vt:lpstr>
      <vt:lpstr>Výběr nástrojů pro predikci ΔΔG</vt:lpstr>
      <vt:lpstr>Výběr nástrojů pro predikci ΔΔG</vt:lpstr>
      <vt:lpstr>Výběr nástrojů pro predikci ΔΔG</vt:lpstr>
      <vt:lpstr>Metoda FireProt</vt:lpstr>
      <vt:lpstr>FireProt na ProTherm databasi</vt:lpstr>
      <vt:lpstr>FireProt na ProTherm databasi</vt:lpstr>
      <vt:lpstr>FireProt na ProTherm databasi</vt:lpstr>
      <vt:lpstr>FireProt na ProTherm databasi</vt:lpstr>
      <vt:lpstr>FireProt na ProTherm databasi</vt:lpstr>
      <vt:lpstr>Prezentace aplikace PowerPoint</vt:lpstr>
      <vt:lpstr>Prezentace aplikace PowerPoint</vt:lpstr>
      <vt:lpstr>Prezentace aplikace PowerPoint</vt:lpstr>
      <vt:lpstr>Modelový protein I</vt:lpstr>
      <vt:lpstr>Modelový protein I</vt:lpstr>
      <vt:lpstr>Modelový protein II</vt:lpstr>
      <vt:lpstr>Modelový protein II</vt:lpstr>
      <vt:lpstr>Modelový protein III</vt:lpstr>
      <vt:lpstr>Modelový protein III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Modelový protein I</vt:lpstr>
      <vt:lpstr>Modelový protein I</vt:lpstr>
      <vt:lpstr>Modelový protein I</vt:lpstr>
      <vt:lpstr>Modelový protein I</vt:lpstr>
      <vt:lpstr>Modelový protein I</vt:lpstr>
      <vt:lpstr>Modelový protein I</vt:lpstr>
      <vt:lpstr>Modelový protein I</vt:lpstr>
      <vt:lpstr>Modelový protein I</vt:lpstr>
      <vt:lpstr>Modelový protein I</vt:lpstr>
      <vt:lpstr>Modelový protein I</vt:lpstr>
      <vt:lpstr>Modelový protein I</vt:lpstr>
      <vt:lpstr>Modelový protein I</vt:lpstr>
      <vt:lpstr>Modelový protein I</vt:lpstr>
      <vt:lpstr>Modelový protein I</vt:lpstr>
      <vt:lpstr>Prezentace aplikace PowerPoint</vt:lpstr>
      <vt:lpstr>Modelový protein II</vt:lpstr>
      <vt:lpstr>Modelový protein II</vt:lpstr>
      <vt:lpstr>Modelový protein II</vt:lpstr>
      <vt:lpstr>Modelový protein II</vt:lpstr>
      <vt:lpstr>Modelový protein II</vt:lpstr>
      <vt:lpstr>Modelový protein II</vt:lpstr>
      <vt:lpstr>Modelový protein II</vt:lpstr>
      <vt:lpstr>Modelový protein II</vt:lpstr>
      <vt:lpstr>Modelový protein II</vt:lpstr>
      <vt:lpstr>Modelový protein II</vt:lpstr>
      <vt:lpstr>Modelový protein II</vt:lpstr>
      <vt:lpstr>Modelový protein II</vt:lpstr>
      <vt:lpstr>Modelový protein II</vt:lpstr>
      <vt:lpstr>Modelový protein II</vt:lpstr>
      <vt:lpstr>Modelový protein II</vt:lpstr>
      <vt:lpstr>Modelový protein II</vt:lpstr>
      <vt:lpstr>Modelový protein II</vt:lpstr>
      <vt:lpstr>Modelový protein II</vt:lpstr>
      <vt:lpstr>Modelový protein II</vt:lpstr>
      <vt:lpstr>Modelový protein II</vt:lpstr>
      <vt:lpstr>Modelový protein II</vt:lpstr>
      <vt:lpstr>Modelový protein II</vt:lpstr>
      <vt:lpstr>Modelový protein II</vt:lpstr>
      <vt:lpstr>Prezentace aplikace PowerPoint</vt:lpstr>
      <vt:lpstr>Prezentace aplikace PowerPoint</vt:lpstr>
    </vt:vector>
  </TitlesOfParts>
  <Company>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prezentace</dc:title>
  <dc:creator>Radka Chaloupkova</dc:creator>
  <cp:lastModifiedBy>briza</cp:lastModifiedBy>
  <cp:revision>1348</cp:revision>
  <dcterms:created xsi:type="dcterms:W3CDTF">2011-03-19T10:08:08Z</dcterms:created>
  <dcterms:modified xsi:type="dcterms:W3CDTF">2016-06-14T13:27:17Z</dcterms:modified>
</cp:coreProperties>
</file>