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76" r:id="rId3"/>
    <p:sldId id="277" r:id="rId4"/>
    <p:sldId id="278" r:id="rId5"/>
    <p:sldId id="280" r:id="rId6"/>
    <p:sldId id="281" r:id="rId7"/>
    <p:sldId id="282" r:id="rId8"/>
    <p:sldId id="283" r:id="rId9"/>
    <p:sldId id="284" r:id="rId10"/>
    <p:sldId id="286" r:id="rId11"/>
    <p:sldId id="285" r:id="rId12"/>
    <p:sldId id="287" r:id="rId13"/>
    <p:sldId id="279" r:id="rId14"/>
    <p:sldId id="288" r:id="rId15"/>
    <p:sldId id="289" r:id="rId16"/>
    <p:sldId id="290" r:id="rId17"/>
    <p:sldId id="291" r:id="rId18"/>
    <p:sldId id="274" r:id="rId19"/>
    <p:sldId id="292" r:id="rId20"/>
  </p:sldIdLst>
  <p:sldSz cx="9144000" cy="6858000" type="screen4x3"/>
  <p:notesSz cx="6781800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2167"/>
    <a:srgbClr val="006600"/>
    <a:srgbClr val="00C8FA"/>
    <a:srgbClr val="E93737"/>
    <a:srgbClr val="4695D7"/>
    <a:srgbClr val="E34343"/>
    <a:srgbClr val="055A91"/>
    <a:srgbClr val="0050A0"/>
    <a:srgbClr val="0064C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Keine Formatvorlage, kein Gitternetz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49" autoAdjust="0"/>
    <p:restoredTop sz="84406" autoAdjust="0"/>
  </p:normalViewPr>
  <p:slideViewPr>
    <p:cSldViewPr>
      <p:cViewPr varScale="1">
        <p:scale>
          <a:sx n="97" d="100"/>
          <a:sy n="97" d="100"/>
        </p:scale>
        <p:origin x="2232" y="96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954" y="-78"/>
      </p:cViewPr>
      <p:guideLst>
        <p:guide orient="horz" pos="3126"/>
        <p:guide pos="21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1750" y="0"/>
            <a:ext cx="29384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3846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1750" y="9428163"/>
            <a:ext cx="293846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246294B-E7B2-4CA8-8B59-C93FAEAC47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9674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1750" y="0"/>
            <a:ext cx="29384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8050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6463"/>
            <a:ext cx="5426075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3846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750" y="9428163"/>
            <a:ext cx="293846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CE97F01-C892-4F35-8240-CA183F04913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58457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9638" y="744538"/>
            <a:ext cx="4962525" cy="3722687"/>
          </a:xfrm>
          <a:ln/>
        </p:spPr>
      </p:sp>
      <p:sp>
        <p:nvSpPr>
          <p:cNvPr id="5222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altLang="cs-CZ" dirty="0" smtClean="0"/>
          </a:p>
        </p:txBody>
      </p:sp>
      <p:sp>
        <p:nvSpPr>
          <p:cNvPr id="5222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341B0E-B2CF-4BEC-BF0E-D42423057461}" type="slidenum">
              <a:rPr lang="cs-CZ" altLang="cs-CZ" smtClean="0"/>
              <a:pPr/>
              <a:t>1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836888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PPT-podklad-mod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0" y="6351588"/>
            <a:ext cx="9144000" cy="506412"/>
            <a:chOff x="0" y="4001"/>
            <a:chExt cx="5760" cy="319"/>
          </a:xfrm>
        </p:grpSpPr>
        <p:sp>
          <p:nvSpPr>
            <p:cNvPr id="6" name="Rectangle 18"/>
            <p:cNvSpPr>
              <a:spLocks noChangeArrowheads="1"/>
            </p:cNvSpPr>
            <p:nvPr/>
          </p:nvSpPr>
          <p:spPr bwMode="auto">
            <a:xfrm>
              <a:off x="0" y="4003"/>
              <a:ext cx="5758" cy="317"/>
            </a:xfrm>
            <a:prstGeom prst="rect">
              <a:avLst/>
            </a:prstGeom>
            <a:solidFill>
              <a:srgbClr val="0096FA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de-DE" altLang="cs-CZ" smtClean="0"/>
            </a:p>
          </p:txBody>
        </p:sp>
        <p:sp>
          <p:nvSpPr>
            <p:cNvPr id="7" name="Line 19"/>
            <p:cNvSpPr>
              <a:spLocks noChangeShapeType="1"/>
            </p:cNvSpPr>
            <p:nvPr/>
          </p:nvSpPr>
          <p:spPr bwMode="auto">
            <a:xfrm>
              <a:off x="0" y="4001"/>
              <a:ext cx="5760" cy="0"/>
            </a:xfrm>
            <a:prstGeom prst="line">
              <a:avLst/>
            </a:prstGeom>
            <a:noFill/>
            <a:ln w="19050">
              <a:solidFill>
                <a:srgbClr val="0096F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303213" y="4492625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de-DE" altLang="cs-CZ" smtClean="0"/>
          </a:p>
        </p:txBody>
      </p:sp>
      <p:sp>
        <p:nvSpPr>
          <p:cNvPr id="10248" name="Rectangle 8"/>
          <p:cNvSpPr>
            <a:spLocks noGrp="1" noChangeArrowheads="1"/>
          </p:cNvSpPr>
          <p:nvPr>
            <p:ph type="ctrTitle"/>
          </p:nvPr>
        </p:nvSpPr>
        <p:spPr>
          <a:xfrm>
            <a:off x="719138" y="2159000"/>
            <a:ext cx="7629525" cy="1800225"/>
          </a:xfrm>
        </p:spPr>
        <p:txBody>
          <a:bodyPr anchor="t"/>
          <a:lstStyle>
            <a:lvl1pPr algn="ctr">
              <a:lnSpc>
                <a:spcPct val="120000"/>
              </a:lnSpc>
              <a:defRPr sz="2400" b="1">
                <a:solidFill>
                  <a:srgbClr val="47B5FF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cs-CZ"/>
              <a:t>Vývoj optického biosenzoru využívajícího halogenalkandehalogenázu pro detekci halogenovaných uhlovodíků v prostředí</a:t>
            </a:r>
          </a:p>
        </p:txBody>
      </p:sp>
      <p:sp>
        <p:nvSpPr>
          <p:cNvPr id="10249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719138" y="4138613"/>
            <a:ext cx="7629525" cy="1439862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 b="1">
                <a:solidFill>
                  <a:srgbClr val="012167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cs-CZ" dirty="0"/>
              <a:t>Š. Bidmanová, Z. Prokop, R. Chaloupková, J. Damborský</a:t>
            </a: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8526E79-541C-49F9-9479-938F92ECA5EF}" type="slidenum">
              <a:rPr lang="cs-CZ"/>
              <a:pPr>
                <a:defRPr/>
              </a:pPr>
              <a:t>‹#›</a:t>
            </a:fld>
            <a:r>
              <a:rPr lang="cs-CZ"/>
              <a:t>/celkem</a:t>
            </a:r>
          </a:p>
          <a:p>
            <a:pPr>
              <a:defRPr/>
            </a:pPr>
            <a:endParaRPr lang="cs-CZ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54513"/>
            <a:ext cx="4852426" cy="1051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C4959-71D3-4038-B24B-B29F225C309B}" type="slidenum">
              <a:rPr lang="cs-CZ"/>
              <a:pPr>
                <a:defRPr/>
              </a:pPr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42075" y="179388"/>
            <a:ext cx="1906588" cy="59372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19138" y="179388"/>
            <a:ext cx="5570537" cy="59372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FCA8D-41A1-420A-AFDB-B989834115FE}" type="slidenum">
              <a:rPr lang="cs-CZ"/>
              <a:pPr>
                <a:defRPr/>
              </a:pPr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719138" y="1258888"/>
            <a:ext cx="3738562" cy="48577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0100" y="1258888"/>
            <a:ext cx="3738563" cy="48577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13960-5955-485D-95E5-5B9AF9F81162}" type="slidenum">
              <a:rPr lang="cs-CZ"/>
              <a:pPr>
                <a:defRPr/>
              </a:pPr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719138" y="1258888"/>
            <a:ext cx="3738562" cy="48577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10100" y="1258888"/>
            <a:ext cx="3738563" cy="23526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10100" y="3763963"/>
            <a:ext cx="3738563" cy="23526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DCC11-BDCA-464D-BA60-8664FAFBE1E1}" type="slidenum">
              <a:rPr lang="cs-CZ"/>
              <a:pPr>
                <a:defRPr/>
              </a:pPr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719138" y="1258888"/>
            <a:ext cx="3738562" cy="23526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10100" y="1258888"/>
            <a:ext cx="3738563" cy="23526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719138" y="3763963"/>
            <a:ext cx="3738562" cy="23526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10100" y="3763963"/>
            <a:ext cx="3738563" cy="23526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1FD17-0C16-4B35-ADD9-B90DDF8FEFB8}" type="slidenum">
              <a:rPr lang="cs-CZ"/>
              <a:pPr>
                <a:defRPr/>
              </a:pPr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9138" y="1258888"/>
            <a:ext cx="3738562" cy="48577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10100" y="1258888"/>
            <a:ext cx="3738563" cy="23526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10100" y="3763963"/>
            <a:ext cx="3738563" cy="23526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38419-0CAC-46E3-9F4C-3BAA951301FB}" type="slidenum">
              <a:rPr lang="cs-CZ"/>
              <a:pPr>
                <a:defRPr/>
              </a:pPr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9138" y="179388"/>
            <a:ext cx="7593012" cy="53975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719138" y="1258888"/>
            <a:ext cx="7629525" cy="485775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4FA2-516D-43B3-8956-9277AE7964EE}" type="slidenum">
              <a:rPr lang="cs-CZ"/>
              <a:pPr>
                <a:defRPr/>
              </a:pPr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12167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3A108-4A55-4702-BF04-57CB8244E7D6}" type="slidenum">
              <a:rPr lang="cs-CZ"/>
              <a:pPr>
                <a:defRPr/>
              </a:pPr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D06F6-F8D5-43B7-88A6-511E2DB5E5A6}" type="slidenum">
              <a:rPr lang="cs-CZ"/>
              <a:pPr>
                <a:defRPr/>
              </a:pPr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9138" y="1258888"/>
            <a:ext cx="3738562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0100" y="1258888"/>
            <a:ext cx="3738563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97FC6-1DBA-49BF-86A3-4E5512F36F0D}" type="slidenum">
              <a:rPr lang="cs-CZ"/>
              <a:pPr>
                <a:defRPr/>
              </a:pPr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D5309-3DB8-48CE-AF84-AE24230A243C}" type="slidenum">
              <a:rPr lang="cs-CZ"/>
              <a:pPr>
                <a:defRPr/>
              </a:pPr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0269B-4059-476C-8611-A9C1C73207C4}" type="slidenum">
              <a:rPr lang="cs-CZ"/>
              <a:pPr>
                <a:defRPr/>
              </a:pPr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1C29A-C8AF-4086-A7F5-484D6CF40CFB}" type="slidenum">
              <a:rPr lang="cs-CZ"/>
              <a:pPr>
                <a:defRPr/>
              </a:pPr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6DB6B-3068-4AEB-A0CE-BFF0E3643BD7}" type="slidenum">
              <a:rPr lang="cs-CZ"/>
              <a:pPr>
                <a:defRPr/>
              </a:pPr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D9A56-EAFD-4621-BDEE-A69ED27A29E3}" type="slidenum">
              <a:rPr lang="cs-CZ"/>
              <a:pPr>
                <a:defRPr/>
              </a:pPr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PPT-podklad-modra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0"/>
            <a:ext cx="91440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7" name="Group 17"/>
          <p:cNvGrpSpPr>
            <a:grpSpLocks/>
          </p:cNvGrpSpPr>
          <p:nvPr/>
        </p:nvGrpSpPr>
        <p:grpSpPr bwMode="auto">
          <a:xfrm>
            <a:off x="0" y="6351588"/>
            <a:ext cx="9144000" cy="506412"/>
            <a:chOff x="0" y="4001"/>
            <a:chExt cx="5760" cy="319"/>
          </a:xfrm>
        </p:grpSpPr>
        <p:sp>
          <p:nvSpPr>
            <p:cNvPr id="1032" name="Rectangle 9"/>
            <p:cNvSpPr>
              <a:spLocks noChangeArrowheads="1"/>
            </p:cNvSpPr>
            <p:nvPr/>
          </p:nvSpPr>
          <p:spPr bwMode="auto">
            <a:xfrm>
              <a:off x="0" y="4003"/>
              <a:ext cx="5758" cy="317"/>
            </a:xfrm>
            <a:prstGeom prst="rect">
              <a:avLst/>
            </a:prstGeom>
            <a:solidFill>
              <a:srgbClr val="0096FA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defRPr/>
              </a:pPr>
              <a:endParaRPr lang="de-DE" altLang="cs-CZ" smtClean="0"/>
            </a:p>
          </p:txBody>
        </p:sp>
        <p:sp>
          <p:nvSpPr>
            <p:cNvPr id="1033" name="Line 8"/>
            <p:cNvSpPr>
              <a:spLocks noChangeShapeType="1"/>
            </p:cNvSpPr>
            <p:nvPr/>
          </p:nvSpPr>
          <p:spPr bwMode="auto">
            <a:xfrm>
              <a:off x="0" y="4001"/>
              <a:ext cx="5760" cy="0"/>
            </a:xfrm>
            <a:prstGeom prst="line">
              <a:avLst/>
            </a:prstGeom>
            <a:noFill/>
            <a:ln w="19050">
              <a:solidFill>
                <a:srgbClr val="0096F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9138" y="179388"/>
            <a:ext cx="75930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258888"/>
            <a:ext cx="762952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9138" y="6332538"/>
            <a:ext cx="43180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sz="15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89663" y="6332538"/>
            <a:ext cx="21590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72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8457D20-25DF-4DB1-9103-512D2156A890}" type="slidenum">
              <a:rPr lang="cs-CZ"/>
              <a:pPr>
                <a:defRPr/>
              </a:pPr>
              <a:t>‹#›</a:t>
            </a:fld>
            <a:r>
              <a:rPr lang="cs-CZ"/>
              <a:t>/celkem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  <p:sldLayoutId id="2147484084" r:id="rId13"/>
    <p:sldLayoutId id="2147484085" r:id="rId14"/>
    <p:sldLayoutId id="2147484086" r:id="rId15"/>
    <p:sldLayoutId id="2147484087" r:id="rId16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2600">
          <a:solidFill>
            <a:srgbClr val="00277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2200">
          <a:solidFill>
            <a:srgbClr val="002776"/>
          </a:solidFill>
          <a:latin typeface="+mn-lt"/>
        </a:defRPr>
      </a:lvl2pPr>
      <a:lvl3pPr marL="11430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rgbClr val="002776"/>
          </a:solidFill>
          <a:latin typeface="+mn-lt"/>
        </a:defRPr>
      </a:lvl3pPr>
      <a:lvl4pPr marL="16002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rgbClr val="002776"/>
          </a:solidFill>
          <a:latin typeface="+mn-lt"/>
        </a:defRPr>
      </a:lvl4pPr>
      <a:lvl5pPr marL="20574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rgbClr val="002776"/>
          </a:solidFill>
          <a:latin typeface="+mn-lt"/>
        </a:defRPr>
      </a:lvl5pPr>
      <a:lvl6pPr marL="25146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rgbClr val="002776"/>
          </a:solidFill>
          <a:latin typeface="+mn-lt"/>
        </a:defRPr>
      </a:lvl6pPr>
      <a:lvl7pPr marL="29718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rgbClr val="002776"/>
          </a:solidFill>
          <a:latin typeface="+mn-lt"/>
        </a:defRPr>
      </a:lvl7pPr>
      <a:lvl8pPr marL="34290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rgbClr val="002776"/>
          </a:solidFill>
          <a:latin typeface="+mn-lt"/>
        </a:defRPr>
      </a:lvl8pPr>
      <a:lvl9pPr marL="38862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rgbClr val="002776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67544" y="4955383"/>
            <a:ext cx="8029326" cy="77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endParaRPr lang="de-DE" altLang="cs-CZ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algn="ctr" eaLnBrk="1" hangingPunct="1">
              <a:defRPr/>
            </a:pPr>
            <a:endParaRPr lang="cs-CZ" altLang="cs-CZ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4" name="Title 8"/>
          <p:cNvSpPr txBox="1">
            <a:spLocks/>
          </p:cNvSpPr>
          <p:nvPr/>
        </p:nvSpPr>
        <p:spPr bwMode="auto">
          <a:xfrm>
            <a:off x="1475656" y="2156912"/>
            <a:ext cx="802932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7B5FF"/>
                </a:solidFill>
                <a:latin typeface="Arial" charset="0"/>
                <a:ea typeface="+mj-ea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pPr algn="l">
              <a:lnSpc>
                <a:spcPct val="100000"/>
              </a:lnSpc>
            </a:pPr>
            <a:endParaRPr lang="en-US" sz="2800" dirty="0" smtClean="0">
              <a:solidFill>
                <a:srgbClr val="012167"/>
              </a:solidFill>
              <a:latin typeface="Calibri" pitchFamily="34" charset="0"/>
            </a:endParaRPr>
          </a:p>
          <a:p>
            <a:pPr>
              <a:lnSpc>
                <a:spcPct val="100000"/>
              </a:lnSpc>
            </a:pPr>
            <a:endParaRPr lang="en-US" sz="4000" dirty="0">
              <a:solidFill>
                <a:srgbClr val="012167"/>
              </a:solidFill>
              <a:latin typeface="Calibri" pitchFamily="34" charset="0"/>
            </a:endParaRPr>
          </a:p>
          <a:p>
            <a:pPr>
              <a:lnSpc>
                <a:spcPct val="100000"/>
              </a:lnSpc>
            </a:pPr>
            <a:endParaRPr lang="en-US" sz="4000" dirty="0" smtClean="0">
              <a:solidFill>
                <a:srgbClr val="012167"/>
              </a:solidFill>
              <a:latin typeface="Calibri" pitchFamily="34" charset="0"/>
            </a:endParaRPr>
          </a:p>
          <a:p>
            <a:pPr>
              <a:lnSpc>
                <a:spcPct val="100000"/>
              </a:lnSpc>
            </a:pPr>
            <a:r>
              <a:rPr lang="cs-CZ" sz="2800" dirty="0" smtClean="0">
                <a:solidFill>
                  <a:srgbClr val="012167"/>
                </a:solidFill>
                <a:latin typeface="Calibri" pitchFamily="34" charset="0"/>
              </a:rPr>
              <a:t>An </a:t>
            </a:r>
            <a:r>
              <a:rPr lang="cs-CZ" dirty="0" smtClean="0">
                <a:solidFill>
                  <a:srgbClr val="012167"/>
                </a:solidFill>
                <a:latin typeface="Calibri" pitchFamily="34" charset="0"/>
              </a:rPr>
              <a:t>automated design of the thermostable</a:t>
            </a:r>
          </a:p>
          <a:p>
            <a:pPr>
              <a:lnSpc>
                <a:spcPct val="100000"/>
              </a:lnSpc>
            </a:pPr>
            <a:r>
              <a:rPr lang="cs-CZ" dirty="0" smtClean="0">
                <a:solidFill>
                  <a:srgbClr val="012167"/>
                </a:solidFill>
                <a:latin typeface="Calibri" pitchFamily="34" charset="0"/>
              </a:rPr>
              <a:t>multiple-point mutants</a:t>
            </a:r>
            <a:endParaRPr lang="en-US" dirty="0" smtClean="0">
              <a:solidFill>
                <a:srgbClr val="012167"/>
              </a:solidFill>
              <a:latin typeface="Calibri" pitchFamily="34" charset="0"/>
            </a:endParaRPr>
          </a:p>
          <a:p>
            <a:pPr>
              <a:lnSpc>
                <a:spcPct val="100000"/>
              </a:lnSpc>
            </a:pPr>
            <a:endParaRPr lang="cs-CZ" sz="2800" dirty="0">
              <a:solidFill>
                <a:srgbClr val="012167"/>
              </a:solidFill>
              <a:latin typeface="Calibri" pitchFamily="34" charset="0"/>
            </a:endParaRP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012167"/>
                </a:solidFill>
                <a:latin typeface="Calibri" pitchFamily="34" charset="0"/>
              </a:rPr>
              <a:t>Milo</a:t>
            </a:r>
            <a:r>
              <a:rPr lang="cs-CZ" dirty="0" smtClean="0">
                <a:solidFill>
                  <a:srgbClr val="012167"/>
                </a:solidFill>
                <a:latin typeface="Calibri" pitchFamily="34" charset="0"/>
              </a:rPr>
              <a:t>š Musil	</a:t>
            </a:r>
            <a:endParaRPr lang="en-US" dirty="0" smtClean="0">
              <a:solidFill>
                <a:srgbClr val="012167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41" y="2406673"/>
            <a:ext cx="1832349" cy="26065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206" y="2622827"/>
            <a:ext cx="5976664" cy="1646095"/>
          </a:xfrm>
          <a:prstGeom prst="rect">
            <a:avLst/>
          </a:prstGeom>
        </p:spPr>
      </p:pic>
    </p:spTree>
  </p:cSld>
  <p:clrMapOvr>
    <a:masterClrMapping/>
  </p:clrMapOvr>
  <p:transition advTm="2379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Antagonistic 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53A108-4A55-4702-BF04-57CB8244E7D6}" type="slidenum">
              <a:rPr lang="cs-CZ" smtClean="0"/>
              <a:pPr>
                <a:defRPr/>
              </a:pPr>
              <a:t>10</a:t>
            </a:fld>
            <a:r>
              <a:rPr lang="cs-CZ" dirty="0" smtClean="0"/>
              <a:t>/18</a:t>
            </a:r>
            <a:endParaRPr lang="cs-C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2943636" cy="4382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835" y="4005064"/>
            <a:ext cx="2380621" cy="19618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7563" y="4099882"/>
            <a:ext cx="2357675" cy="181845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707904" y="1196752"/>
            <a:ext cx="5328592" cy="259228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What </a:t>
            </a:r>
            <a:r>
              <a:rPr lang="cs-CZ" dirty="0" smtClean="0">
                <a:solidFill>
                  <a:srgbClr val="FF0000"/>
                </a:solidFill>
              </a:rPr>
              <a:t>mutations to select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Graph algorithms:</a:t>
            </a:r>
            <a:endParaRPr lang="cs-CZ" dirty="0"/>
          </a:p>
          <a:p>
            <a:pPr lvl="1"/>
            <a:r>
              <a:rPr lang="cs-CZ" dirty="0" smtClean="0"/>
              <a:t>Pairs of mutations</a:t>
            </a:r>
          </a:p>
          <a:p>
            <a:pPr lvl="1"/>
            <a:r>
              <a:rPr lang="cs-CZ" dirty="0" smtClean="0"/>
              <a:t>Construction </a:t>
            </a:r>
            <a:r>
              <a:rPr lang="cs-CZ" dirty="0"/>
              <a:t>of the </a:t>
            </a:r>
            <a:r>
              <a:rPr lang="cs-CZ" dirty="0">
                <a:solidFill>
                  <a:srgbClr val="FF0000"/>
                </a:solidFill>
              </a:rPr>
              <a:t>complete </a:t>
            </a:r>
            <a:r>
              <a:rPr lang="cs-CZ" dirty="0" smtClean="0">
                <a:solidFill>
                  <a:srgbClr val="FF0000"/>
                </a:solidFill>
              </a:rPr>
              <a:t>graph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4954" y="4653136"/>
            <a:ext cx="2988194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127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Evolution-based approach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53A108-4A55-4702-BF04-57CB8244E7D6}" type="slidenum">
              <a:rPr lang="cs-CZ" smtClean="0"/>
              <a:pPr>
                <a:defRPr/>
              </a:pPr>
              <a:t>11</a:t>
            </a:fld>
            <a:r>
              <a:rPr lang="cs-CZ" dirty="0" smtClean="0"/>
              <a:t>/18</a:t>
            </a:r>
            <a:endParaRPr lang="cs-C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07" y="1258888"/>
            <a:ext cx="2981741" cy="405821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491880" y="4005064"/>
            <a:ext cx="5455607" cy="1800200"/>
            <a:chOff x="3580889" y="1988840"/>
            <a:chExt cx="5455607" cy="1800200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1" t="25573" r="13873" b="15123"/>
            <a:stretch/>
          </p:blipFill>
          <p:spPr bwMode="auto">
            <a:xfrm>
              <a:off x="3580889" y="1988840"/>
              <a:ext cx="5455606" cy="1293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1" t="-278" r="13873" b="75505"/>
            <a:stretch/>
          </p:blipFill>
          <p:spPr bwMode="auto">
            <a:xfrm>
              <a:off x="3580890" y="3248841"/>
              <a:ext cx="5455606" cy="54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9" t="1108" r="83205" b="87891"/>
            <a:stretch/>
          </p:blipFill>
          <p:spPr bwMode="auto">
            <a:xfrm>
              <a:off x="3787200" y="3546000"/>
              <a:ext cx="193556" cy="239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47" t="945" r="75122" b="86997"/>
            <a:stretch/>
          </p:blipFill>
          <p:spPr bwMode="auto">
            <a:xfrm>
              <a:off x="4372860" y="2754000"/>
              <a:ext cx="199140" cy="262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/>
          <p:cNvPicPr/>
          <p:nvPr/>
        </p:nvPicPr>
        <p:blipFill>
          <a:blip r:embed="rId3" cstate="print"/>
          <a:srcRect l="298741" t="-7103" r="366993" b="1997814"/>
          <a:stretch>
            <a:fillRect/>
          </a:stretch>
        </p:blipFill>
        <p:spPr>
          <a:xfrm>
            <a:off x="3491880" y="5320984"/>
            <a:ext cx="5455080" cy="540000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/>
          <p:nvPr/>
        </p:nvPicPr>
        <p:blipFill>
          <a:blip r:embed="rId3" cstate="print"/>
          <a:srcRect l="298741" t="676502" r="366993" b="400000"/>
          <a:stretch>
            <a:fillRect/>
          </a:stretch>
        </p:blipFill>
        <p:spPr>
          <a:xfrm>
            <a:off x="3491880" y="4060984"/>
            <a:ext cx="5455080" cy="1292760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3" cstate="print"/>
          <a:srcRect l="374125" t="28961" r="2201678" b="2325683"/>
          <a:stretch>
            <a:fillRect/>
          </a:stretch>
        </p:blipFill>
        <p:spPr>
          <a:xfrm>
            <a:off x="3698160" y="5618344"/>
            <a:ext cx="193320" cy="239400"/>
          </a:xfrm>
          <a:prstGeom prst="rect">
            <a:avLst/>
          </a:prstGeom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3" cstate="print"/>
          <a:srcRect l="586013" t="24590" r="1987832" b="2302185"/>
          <a:stretch>
            <a:fillRect/>
          </a:stretch>
        </p:blipFill>
        <p:spPr>
          <a:xfrm>
            <a:off x="4283880" y="4826344"/>
            <a:ext cx="198720" cy="262440"/>
          </a:xfrm>
          <a:prstGeom prst="rect">
            <a:avLst/>
          </a:prstGeom>
          <a:ln>
            <a:noFill/>
          </a:ln>
        </p:spPr>
      </p:pic>
      <p:sp>
        <p:nvSpPr>
          <p:cNvPr id="16" name="CustomShape 8"/>
          <p:cNvSpPr/>
          <p:nvPr/>
        </p:nvSpPr>
        <p:spPr>
          <a:xfrm>
            <a:off x="3491880" y="4024984"/>
            <a:ext cx="5455080" cy="244800"/>
          </a:xfrm>
          <a:prstGeom prst="rect">
            <a:avLst/>
          </a:prstGeom>
          <a:noFill/>
          <a:ln w="38160">
            <a:solidFill>
              <a:srgbClr val="FFFF00"/>
            </a:solidFill>
            <a:round/>
          </a:ln>
        </p:spPr>
        <p:txBody>
          <a:bodyPr/>
          <a:lstStyle/>
          <a:p>
            <a:endParaRPr lang="cs-CZ"/>
          </a:p>
        </p:txBody>
      </p:sp>
      <p:grpSp>
        <p:nvGrpSpPr>
          <p:cNvPr id="17" name="Group 16"/>
          <p:cNvGrpSpPr/>
          <p:nvPr/>
        </p:nvGrpSpPr>
        <p:grpSpPr>
          <a:xfrm>
            <a:off x="3491880" y="4005064"/>
            <a:ext cx="5455607" cy="1800200"/>
            <a:chOff x="3580889" y="1988840"/>
            <a:chExt cx="5455607" cy="1800200"/>
          </a:xfrm>
        </p:grpSpPr>
        <p:pic>
          <p:nvPicPr>
            <p:cNvPr id="20" name="Picture 19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1" t="25573" r="13873" b="15123"/>
            <a:stretch/>
          </p:blipFill>
          <p:spPr bwMode="auto">
            <a:xfrm>
              <a:off x="3580889" y="1988840"/>
              <a:ext cx="5455606" cy="1293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1" t="-278" r="13873" b="75505"/>
            <a:stretch/>
          </p:blipFill>
          <p:spPr bwMode="auto">
            <a:xfrm>
              <a:off x="3580890" y="3248841"/>
              <a:ext cx="5455606" cy="54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9" t="1108" r="83205" b="87891"/>
            <a:stretch/>
          </p:blipFill>
          <p:spPr bwMode="auto">
            <a:xfrm>
              <a:off x="3787200" y="3546000"/>
              <a:ext cx="193556" cy="239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47" t="945" r="75122" b="86997"/>
            <a:stretch/>
          </p:blipFill>
          <p:spPr bwMode="auto">
            <a:xfrm>
              <a:off x="4372860" y="2754000"/>
              <a:ext cx="199140" cy="262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CustomShape 8"/>
          <p:cNvSpPr/>
          <p:nvPr/>
        </p:nvSpPr>
        <p:spPr>
          <a:xfrm>
            <a:off x="3484801" y="4006996"/>
            <a:ext cx="5455080" cy="244800"/>
          </a:xfrm>
          <a:prstGeom prst="rect">
            <a:avLst/>
          </a:prstGeom>
          <a:noFill/>
          <a:ln w="44450">
            <a:solidFill>
              <a:srgbClr val="FFFF00"/>
            </a:solidFill>
            <a:round/>
          </a:ln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491159" y="4269785"/>
            <a:ext cx="5448721" cy="1530600"/>
          </a:xfrm>
          <a:prstGeom prst="rect">
            <a:avLst/>
          </a:prstGeom>
          <a:solidFill>
            <a:srgbClr val="0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4" name="Picture 23"/>
          <p:cNvPicPr/>
          <p:nvPr/>
        </p:nvPicPr>
        <p:blipFill>
          <a:blip r:embed="rId3" cstate="print"/>
          <a:srcRect l="298741" t="-7103" r="366993" b="1997814"/>
          <a:stretch>
            <a:fillRect/>
          </a:stretch>
        </p:blipFill>
        <p:spPr>
          <a:xfrm>
            <a:off x="3477196" y="5318952"/>
            <a:ext cx="5455080" cy="540000"/>
          </a:xfrm>
          <a:prstGeom prst="rect">
            <a:avLst/>
          </a:prstGeom>
          <a:ln>
            <a:noFill/>
          </a:ln>
        </p:spPr>
      </p:pic>
      <p:pic>
        <p:nvPicPr>
          <p:cNvPr id="25" name="Picture 24"/>
          <p:cNvPicPr/>
          <p:nvPr/>
        </p:nvPicPr>
        <p:blipFill>
          <a:blip r:embed="rId3" cstate="print"/>
          <a:srcRect l="298741" t="676502" r="366993" b="400000"/>
          <a:stretch>
            <a:fillRect/>
          </a:stretch>
        </p:blipFill>
        <p:spPr>
          <a:xfrm>
            <a:off x="3477196" y="4058952"/>
            <a:ext cx="5455080" cy="1292760"/>
          </a:xfrm>
          <a:prstGeom prst="rect">
            <a:avLst/>
          </a:prstGeom>
          <a:ln>
            <a:noFill/>
          </a:ln>
        </p:spPr>
      </p:pic>
      <p:pic>
        <p:nvPicPr>
          <p:cNvPr id="26" name="Picture 25"/>
          <p:cNvPicPr/>
          <p:nvPr/>
        </p:nvPicPr>
        <p:blipFill>
          <a:blip r:embed="rId3" cstate="print"/>
          <a:srcRect l="374125" t="28961" r="2201678" b="2325683"/>
          <a:stretch>
            <a:fillRect/>
          </a:stretch>
        </p:blipFill>
        <p:spPr>
          <a:xfrm>
            <a:off x="3683476" y="5616312"/>
            <a:ext cx="193320" cy="239400"/>
          </a:xfrm>
          <a:prstGeom prst="rect">
            <a:avLst/>
          </a:prstGeom>
          <a:ln>
            <a:noFill/>
          </a:ln>
        </p:spPr>
      </p:pic>
      <p:pic>
        <p:nvPicPr>
          <p:cNvPr id="27" name="Picture 26"/>
          <p:cNvPicPr/>
          <p:nvPr/>
        </p:nvPicPr>
        <p:blipFill>
          <a:blip r:embed="rId3" cstate="print"/>
          <a:srcRect l="586013" t="24590" r="1987832" b="2302185"/>
          <a:stretch>
            <a:fillRect/>
          </a:stretch>
        </p:blipFill>
        <p:spPr>
          <a:xfrm>
            <a:off x="4269196" y="4824312"/>
            <a:ext cx="198720" cy="262440"/>
          </a:xfrm>
          <a:prstGeom prst="rect">
            <a:avLst/>
          </a:prstGeom>
          <a:ln>
            <a:noFill/>
          </a:ln>
        </p:spPr>
      </p:pic>
      <p:sp>
        <p:nvSpPr>
          <p:cNvPr id="28" name="CustomShape 8"/>
          <p:cNvSpPr/>
          <p:nvPr/>
        </p:nvSpPr>
        <p:spPr>
          <a:xfrm>
            <a:off x="3477196" y="4022952"/>
            <a:ext cx="5455080" cy="244800"/>
          </a:xfrm>
          <a:prstGeom prst="rect">
            <a:avLst/>
          </a:prstGeom>
          <a:noFill/>
          <a:ln w="38160">
            <a:solidFill>
              <a:srgbClr val="FFFF00"/>
            </a:solidFill>
            <a:round/>
          </a:ln>
        </p:spPr>
        <p:txBody>
          <a:bodyPr/>
          <a:lstStyle/>
          <a:p>
            <a:endParaRPr lang="cs-CZ"/>
          </a:p>
        </p:txBody>
      </p:sp>
      <p:sp>
        <p:nvSpPr>
          <p:cNvPr id="29" name="CustomShape 9"/>
          <p:cNvSpPr/>
          <p:nvPr/>
        </p:nvSpPr>
        <p:spPr>
          <a:xfrm>
            <a:off x="3592396" y="3573016"/>
            <a:ext cx="360" cy="422640"/>
          </a:xfrm>
          <a:prstGeom prst="straightConnector1">
            <a:avLst/>
          </a:prstGeom>
          <a:noFill/>
          <a:ln w="38160">
            <a:solidFill>
              <a:srgbClr val="FF0000"/>
            </a:solidFill>
            <a:round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0" name="CustomShape 10"/>
          <p:cNvSpPr/>
          <p:nvPr/>
        </p:nvSpPr>
        <p:spPr>
          <a:xfrm>
            <a:off x="5329756" y="3574456"/>
            <a:ext cx="360" cy="422640"/>
          </a:xfrm>
          <a:prstGeom prst="straightConnector1">
            <a:avLst/>
          </a:prstGeom>
          <a:noFill/>
          <a:ln w="38160">
            <a:solidFill>
              <a:srgbClr val="FF0000"/>
            </a:solidFill>
            <a:round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1" name="CustomShape 11"/>
          <p:cNvSpPr/>
          <p:nvPr/>
        </p:nvSpPr>
        <p:spPr>
          <a:xfrm>
            <a:off x="6868036" y="3574456"/>
            <a:ext cx="360" cy="422640"/>
          </a:xfrm>
          <a:prstGeom prst="straightConnector1">
            <a:avLst/>
          </a:prstGeom>
          <a:noFill/>
          <a:ln w="38160">
            <a:solidFill>
              <a:srgbClr val="FF0000"/>
            </a:solidFill>
            <a:round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2" name="CustomShape 12"/>
          <p:cNvSpPr/>
          <p:nvPr/>
        </p:nvSpPr>
        <p:spPr>
          <a:xfrm>
            <a:off x="7067116" y="3573016"/>
            <a:ext cx="360" cy="422640"/>
          </a:xfrm>
          <a:prstGeom prst="straightConnector1">
            <a:avLst/>
          </a:prstGeom>
          <a:noFill/>
          <a:ln w="38160">
            <a:solidFill>
              <a:srgbClr val="FF0000"/>
            </a:solidFill>
            <a:round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3" name="CustomShape 13"/>
          <p:cNvSpPr/>
          <p:nvPr/>
        </p:nvSpPr>
        <p:spPr>
          <a:xfrm>
            <a:off x="7449076" y="3573016"/>
            <a:ext cx="360" cy="422640"/>
          </a:xfrm>
          <a:prstGeom prst="straightConnector1">
            <a:avLst/>
          </a:prstGeom>
          <a:noFill/>
          <a:ln w="38160">
            <a:solidFill>
              <a:srgbClr val="FF0000"/>
            </a:solidFill>
            <a:round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4" name="CustomShape 14"/>
          <p:cNvSpPr/>
          <p:nvPr/>
        </p:nvSpPr>
        <p:spPr>
          <a:xfrm>
            <a:off x="8804476" y="3582556"/>
            <a:ext cx="360" cy="422640"/>
          </a:xfrm>
          <a:prstGeom prst="straightConnector1">
            <a:avLst/>
          </a:prstGeom>
          <a:noFill/>
          <a:ln w="38160">
            <a:solidFill>
              <a:srgbClr val="FF0000"/>
            </a:solidFill>
            <a:round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5" name="CustomShape 15"/>
          <p:cNvSpPr/>
          <p:nvPr/>
        </p:nvSpPr>
        <p:spPr>
          <a:xfrm>
            <a:off x="7652116" y="3574456"/>
            <a:ext cx="360" cy="422640"/>
          </a:xfrm>
          <a:prstGeom prst="straightConnector1">
            <a:avLst/>
          </a:prstGeom>
          <a:noFill/>
          <a:ln w="38160">
            <a:solidFill>
              <a:srgbClr val="FF0000"/>
            </a:solidFill>
            <a:round/>
            <a:tailEnd type="arrow" w="med" len="med"/>
          </a:ln>
        </p:spPr>
        <p:txBody>
          <a:bodyPr/>
          <a:lstStyle/>
          <a:p>
            <a:endParaRPr lang="cs-CZ"/>
          </a:p>
        </p:txBody>
      </p:sp>
      <p:grpSp>
        <p:nvGrpSpPr>
          <p:cNvPr id="36" name="Group 35"/>
          <p:cNvGrpSpPr/>
          <p:nvPr/>
        </p:nvGrpSpPr>
        <p:grpSpPr>
          <a:xfrm>
            <a:off x="3477196" y="4003032"/>
            <a:ext cx="5455607" cy="1800200"/>
            <a:chOff x="3580889" y="1988840"/>
            <a:chExt cx="5455607" cy="1800200"/>
          </a:xfrm>
        </p:grpSpPr>
        <p:pic>
          <p:nvPicPr>
            <p:cNvPr id="42" name="Picture 41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1" t="25573" r="13873" b="15123"/>
            <a:stretch/>
          </p:blipFill>
          <p:spPr bwMode="auto">
            <a:xfrm>
              <a:off x="3580889" y="1988840"/>
              <a:ext cx="5455606" cy="1293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1" t="-278" r="13873" b="75505"/>
            <a:stretch/>
          </p:blipFill>
          <p:spPr bwMode="auto">
            <a:xfrm>
              <a:off x="3580890" y="3248841"/>
              <a:ext cx="5455606" cy="54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9" t="1108" r="83205" b="87891"/>
            <a:stretch/>
          </p:blipFill>
          <p:spPr bwMode="auto">
            <a:xfrm>
              <a:off x="3787200" y="3546000"/>
              <a:ext cx="193556" cy="239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47" t="945" r="75122" b="86997"/>
            <a:stretch/>
          </p:blipFill>
          <p:spPr bwMode="auto">
            <a:xfrm>
              <a:off x="4372860" y="2754000"/>
              <a:ext cx="199140" cy="262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CustomShape 8"/>
          <p:cNvSpPr/>
          <p:nvPr/>
        </p:nvSpPr>
        <p:spPr>
          <a:xfrm>
            <a:off x="3470117" y="4004964"/>
            <a:ext cx="5455080" cy="244800"/>
          </a:xfrm>
          <a:prstGeom prst="rect">
            <a:avLst/>
          </a:prstGeom>
          <a:noFill/>
          <a:ln w="44450">
            <a:solidFill>
              <a:srgbClr val="FFFF00"/>
            </a:solidFill>
            <a:round/>
          </a:ln>
        </p:spPr>
        <p:txBody>
          <a:bodyPr/>
          <a:lstStyle/>
          <a:p>
            <a:endParaRPr lang="cs-CZ"/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3683476" y="4022952"/>
            <a:ext cx="1547699" cy="1775401"/>
          </a:xfrm>
          <a:prstGeom prst="rect">
            <a:avLst/>
          </a:prstGeom>
          <a:solidFill>
            <a:srgbClr val="0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5435192" y="4022952"/>
            <a:ext cx="1367331" cy="1775401"/>
          </a:xfrm>
          <a:prstGeom prst="rect">
            <a:avLst/>
          </a:prstGeom>
          <a:solidFill>
            <a:srgbClr val="0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7166058" y="3997096"/>
            <a:ext cx="199980" cy="1775401"/>
          </a:xfrm>
          <a:prstGeom prst="rect">
            <a:avLst/>
          </a:prstGeom>
          <a:solidFill>
            <a:srgbClr val="0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7746713" y="4012132"/>
            <a:ext cx="974366" cy="1775401"/>
          </a:xfrm>
          <a:prstGeom prst="rect">
            <a:avLst/>
          </a:prstGeom>
          <a:solidFill>
            <a:srgbClr val="0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" name="Content Placeholder 2"/>
          <p:cNvSpPr>
            <a:spLocks noGrp="1"/>
          </p:cNvSpPr>
          <p:nvPr>
            <p:ph idx="1"/>
          </p:nvPr>
        </p:nvSpPr>
        <p:spPr>
          <a:xfrm>
            <a:off x="3707903" y="1196752"/>
            <a:ext cx="5013175" cy="2293104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Frequency</a:t>
            </a:r>
            <a:r>
              <a:rPr lang="cs-CZ" dirty="0" smtClean="0"/>
              <a:t> and </a:t>
            </a:r>
            <a:r>
              <a:rPr lang="cs-CZ" dirty="0" smtClean="0">
                <a:solidFill>
                  <a:srgbClr val="FF0000"/>
                </a:solidFill>
              </a:rPr>
              <a:t>ratio</a:t>
            </a:r>
            <a:r>
              <a:rPr lang="cs-CZ" dirty="0" smtClean="0"/>
              <a:t> approach</a:t>
            </a:r>
          </a:p>
          <a:p>
            <a:r>
              <a:rPr lang="cs-CZ" dirty="0" smtClean="0"/>
              <a:t>Reverting back to </a:t>
            </a:r>
            <a:r>
              <a:rPr lang="cs-CZ" dirty="0" smtClean="0">
                <a:solidFill>
                  <a:srgbClr val="FF0000"/>
                </a:solidFill>
              </a:rPr>
              <a:t>consensus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67160" y="2780928"/>
            <a:ext cx="2943636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393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Time demands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Highly </a:t>
            </a:r>
            <a:r>
              <a:rPr lang="cs-CZ" dirty="0" smtClean="0">
                <a:solidFill>
                  <a:srgbClr val="FF0000"/>
                </a:solidFill>
              </a:rPr>
              <a:t>time demanding</a:t>
            </a:r>
          </a:p>
          <a:p>
            <a:pPr lvl="1"/>
            <a:r>
              <a:rPr lang="cs-CZ" dirty="0" smtClean="0"/>
              <a:t>FoldX </a:t>
            </a:r>
            <a:r>
              <a:rPr lang="cs-CZ" dirty="0"/>
              <a:t>&amp;</a:t>
            </a:r>
            <a:r>
              <a:rPr lang="cs-CZ" dirty="0" smtClean="0"/>
              <a:t> Rosetta calculations</a:t>
            </a:r>
          </a:p>
          <a:p>
            <a:pPr lvl="1"/>
            <a:r>
              <a:rPr lang="cs-CZ" dirty="0" smtClean="0">
                <a:solidFill>
                  <a:srgbClr val="FF0000"/>
                </a:solidFill>
              </a:rPr>
              <a:t>Optimized protocols</a:t>
            </a:r>
          </a:p>
          <a:p>
            <a:pPr lvl="1"/>
            <a:r>
              <a:rPr lang="cs-CZ" dirty="0" smtClean="0"/>
              <a:t>Multiple-point mutant construction</a:t>
            </a:r>
          </a:p>
          <a:p>
            <a:pPr lvl="1"/>
            <a:endParaRPr lang="cs-CZ" dirty="0"/>
          </a:p>
          <a:p>
            <a:r>
              <a:rPr lang="cs-CZ" dirty="0" smtClean="0"/>
              <a:t>Utilization of </a:t>
            </a:r>
            <a:r>
              <a:rPr lang="cs-CZ" dirty="0" smtClean="0">
                <a:solidFill>
                  <a:srgbClr val="FF0000"/>
                </a:solidFill>
              </a:rPr>
              <a:t>MetaCentrum</a:t>
            </a:r>
          </a:p>
          <a:p>
            <a:pPr lvl="1"/>
            <a:r>
              <a:rPr lang="cs-CZ" dirty="0" smtClean="0"/>
              <a:t>2-3 weeks -&gt; 1-2 days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53A108-4A55-4702-BF04-57CB8244E7D6}" type="slidenum">
              <a:rPr lang="cs-CZ" smtClean="0"/>
              <a:pPr>
                <a:defRPr/>
              </a:pPr>
              <a:t>12</a:t>
            </a:fld>
            <a:r>
              <a:rPr lang="cs-CZ" dirty="0" smtClean="0"/>
              <a:t>/18</a:t>
            </a:r>
            <a:endParaRPr lang="cs-CZ" dirty="0"/>
          </a:p>
        </p:txBody>
      </p:sp>
      <p:pic>
        <p:nvPicPr>
          <p:cNvPr id="5" name="Picture 2" descr="Výsledek obrázku pro ti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1142984"/>
            <a:ext cx="2671662" cy="281721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786" y="4068569"/>
            <a:ext cx="2152950" cy="201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7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Results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53A108-4A55-4702-BF04-57CB8244E7D6}" type="slidenum">
              <a:rPr lang="cs-CZ" smtClean="0"/>
              <a:pPr>
                <a:defRPr/>
              </a:pPr>
              <a:t>13</a:t>
            </a:fld>
            <a:r>
              <a:rPr lang="cs-CZ" dirty="0" smtClean="0"/>
              <a:t>/18</a:t>
            </a:r>
            <a:endParaRPr lang="cs-CZ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250" y="1095647"/>
            <a:ext cx="3343742" cy="2314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456" y="1124744"/>
            <a:ext cx="3057952" cy="2324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75" y="3491102"/>
            <a:ext cx="4896533" cy="280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2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Web server - input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53A108-4A55-4702-BF04-57CB8244E7D6}" type="slidenum">
              <a:rPr lang="cs-CZ" smtClean="0"/>
              <a:pPr>
                <a:defRPr/>
              </a:pPr>
              <a:t>14</a:t>
            </a:fld>
            <a:r>
              <a:rPr lang="cs-CZ" dirty="0" smtClean="0"/>
              <a:t>/18</a:t>
            </a:r>
            <a:endParaRPr lang="cs-CZ" dirty="0"/>
          </a:p>
        </p:txBody>
      </p:sp>
      <p:pic>
        <p:nvPicPr>
          <p:cNvPr id="5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2008" y="908720"/>
            <a:ext cx="9324528" cy="539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7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Web server - settings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53A108-4A55-4702-BF04-57CB8244E7D6}" type="slidenum">
              <a:rPr lang="cs-CZ" smtClean="0"/>
              <a:pPr>
                <a:defRPr/>
              </a:pPr>
              <a:t>15</a:t>
            </a:fld>
            <a:r>
              <a:rPr lang="cs-CZ" dirty="0" smtClean="0"/>
              <a:t>/18</a:t>
            </a:r>
            <a:endParaRPr lang="cs-CZ" dirty="0"/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970663"/>
            <a:ext cx="8424936" cy="533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7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Web server - results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53A108-4A55-4702-BF04-57CB8244E7D6}" type="slidenum">
              <a:rPr lang="cs-CZ" smtClean="0"/>
              <a:pPr>
                <a:defRPr/>
              </a:pPr>
              <a:t>16</a:t>
            </a:fld>
            <a:r>
              <a:rPr lang="cs-CZ" dirty="0" smtClean="0"/>
              <a:t>/18</a:t>
            </a:r>
            <a:endParaRPr lang="cs-CZ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24" y="980728"/>
            <a:ext cx="906938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2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Web server -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53A108-4A55-4702-BF04-57CB8244E7D6}" type="slidenum">
              <a:rPr lang="cs-CZ" smtClean="0"/>
              <a:pPr>
                <a:defRPr/>
              </a:pPr>
              <a:t>17</a:t>
            </a:fld>
            <a:r>
              <a:rPr lang="cs-CZ" dirty="0" smtClean="0"/>
              <a:t>/18</a:t>
            </a:r>
            <a:endParaRPr lang="cs-CZ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1023439"/>
            <a:ext cx="8280920" cy="524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1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Summary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8" y="1196752"/>
            <a:ext cx="7885310" cy="4919886"/>
          </a:xfrm>
        </p:spPr>
        <p:txBody>
          <a:bodyPr/>
          <a:lstStyle/>
          <a:p>
            <a:r>
              <a:rPr lang="cs-CZ" dirty="0">
                <a:solidFill>
                  <a:srgbClr val="012167"/>
                </a:solidFill>
              </a:rPr>
              <a:t>A</a:t>
            </a:r>
            <a:r>
              <a:rPr lang="cs-CZ" dirty="0" smtClean="0">
                <a:solidFill>
                  <a:srgbClr val="012167"/>
                </a:solidFill>
              </a:rPr>
              <a:t>utomated design of </a:t>
            </a:r>
            <a:r>
              <a:rPr lang="cs-CZ" dirty="0" smtClean="0">
                <a:solidFill>
                  <a:srgbClr val="FF0000"/>
                </a:solidFill>
              </a:rPr>
              <a:t>stable multiple-point </a:t>
            </a:r>
            <a:r>
              <a:rPr lang="cs-CZ" dirty="0" smtClean="0">
                <a:solidFill>
                  <a:srgbClr val="012167"/>
                </a:solidFill>
              </a:rPr>
              <a:t>mutants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Energy &amp; evolution </a:t>
            </a:r>
            <a:r>
              <a:rPr lang="cs-CZ" dirty="0" smtClean="0"/>
              <a:t>based approaches</a:t>
            </a:r>
          </a:p>
          <a:p>
            <a:r>
              <a:rPr lang="cs-CZ" dirty="0" smtClean="0">
                <a:solidFill>
                  <a:srgbClr val="012167"/>
                </a:solidFill>
              </a:rPr>
              <a:t>Antagonistic effect prediction</a:t>
            </a:r>
          </a:p>
          <a:p>
            <a:r>
              <a:rPr lang="cs-CZ" dirty="0" smtClean="0">
                <a:solidFill>
                  <a:srgbClr val="012167"/>
                </a:solidFill>
              </a:rPr>
              <a:t>Easy-to-use interface</a:t>
            </a:r>
          </a:p>
          <a:p>
            <a:r>
              <a:rPr lang="cs-CZ" dirty="0" smtClean="0">
                <a:solidFill>
                  <a:srgbClr val="012167"/>
                </a:solidFill>
              </a:rPr>
              <a:t>Web server available at:</a:t>
            </a:r>
          </a:p>
          <a:p>
            <a:pPr marL="0" indent="0">
              <a:buNone/>
            </a:pPr>
            <a:endParaRPr lang="cs-CZ" sz="900" dirty="0" smtClean="0">
              <a:solidFill>
                <a:srgbClr val="012167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012167"/>
                </a:solidFill>
              </a:rPr>
              <a:t> </a:t>
            </a:r>
            <a:r>
              <a:rPr lang="cs-CZ" sz="1800" dirty="0" smtClean="0">
                <a:solidFill>
                  <a:srgbClr val="012167"/>
                </a:solidFill>
              </a:rPr>
              <a:t> </a:t>
            </a:r>
            <a:r>
              <a:rPr lang="cs-CZ" sz="2000" dirty="0" smtClean="0">
                <a:solidFill>
                  <a:srgbClr val="FF0000"/>
                </a:solidFill>
              </a:rPr>
              <a:t>https</a:t>
            </a:r>
            <a:r>
              <a:rPr lang="cs-CZ" sz="2000" dirty="0">
                <a:solidFill>
                  <a:srgbClr val="FF0000"/>
                </a:solidFill>
              </a:rPr>
              <a:t>://loschmidt.chemi.muni.cz/fireprot/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53A108-4A55-4702-BF04-57CB8244E7D6}" type="slidenum">
              <a:rPr lang="cs-CZ" smtClean="0"/>
              <a:pPr>
                <a:defRPr/>
              </a:pPr>
              <a:t>18</a:t>
            </a:fld>
            <a:r>
              <a:rPr lang="cs-CZ" dirty="0" smtClean="0"/>
              <a:t>/18</a:t>
            </a:r>
            <a:endParaRPr lang="cs-CZ" dirty="0"/>
          </a:p>
        </p:txBody>
      </p:sp>
      <p:sp>
        <p:nvSpPr>
          <p:cNvPr id="33794" name="AutoShape 2" descr="Výsledek obrázku pro dead roadrunn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663" y="3068543"/>
            <a:ext cx="3158946" cy="34242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7414" y="6426966"/>
            <a:ext cx="73661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>
                <a:solidFill>
                  <a:srgbClr val="FF0000"/>
                </a:solidFill>
              </a:rPr>
              <a:t>Musil, M., et al., 2017: FireProt: Web Server for Automated Design of Thermostable Proteins, Nucleic Acids Research, 45(W1). </a:t>
            </a:r>
            <a:endParaRPr lang="cs-CZ" sz="1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Acknowledgement</a:t>
            </a:r>
            <a:endParaRPr lang="cs-CZ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Picture 7" descr="http://loschmidt.chemi.muni.cz/peg/wp-content/uploads/2016/05/group_2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" b="6767"/>
          <a:stretch>
            <a:fillRect/>
          </a:stretch>
        </p:blipFill>
        <p:spPr bwMode="auto">
          <a:xfrm>
            <a:off x="0" y="935037"/>
            <a:ext cx="9144000" cy="3600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VÃ½sledek obrÃ¡zku pro masaryk univers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413" y="4859411"/>
            <a:ext cx="1106435" cy="110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Ã½sledek obrÃ¡zku pro vut f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229200"/>
            <a:ext cx="3319611" cy="111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Ã½sledek obrÃ¡zku pro metacentr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843" y="4579131"/>
            <a:ext cx="3717281" cy="72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Ã½sledek obrÃ¡zku pro elixir c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321" y="4645264"/>
            <a:ext cx="1534727" cy="153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Ã½sledek obrÃ¡zku pro loschmidt laboratori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2" y="4859411"/>
            <a:ext cx="12382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753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Protein stability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Ability to withstand </a:t>
            </a:r>
            <a:r>
              <a:rPr lang="cs-CZ" dirty="0" smtClean="0">
                <a:solidFill>
                  <a:srgbClr val="FF0000"/>
                </a:solidFill>
              </a:rPr>
              <a:t>higher temperatures</a:t>
            </a:r>
          </a:p>
          <a:p>
            <a:r>
              <a:rPr lang="cs-CZ" dirty="0" smtClean="0"/>
              <a:t>Evolved mostly in mild conditions</a:t>
            </a:r>
          </a:p>
          <a:p>
            <a:r>
              <a:rPr lang="cs-CZ" dirty="0" smtClean="0"/>
              <a:t>Applicable for industry, medicine, ...</a:t>
            </a:r>
          </a:p>
          <a:p>
            <a:r>
              <a:rPr lang="cs-CZ" dirty="0" smtClean="0"/>
              <a:t>Single-point mutants</a:t>
            </a:r>
          </a:p>
          <a:p>
            <a:pPr lvl="1"/>
            <a:r>
              <a:rPr lang="cs-CZ" dirty="0" smtClean="0"/>
              <a:t>Easier to design</a:t>
            </a:r>
          </a:p>
          <a:p>
            <a:pPr lvl="1"/>
            <a:r>
              <a:rPr lang="cs-CZ" dirty="0" smtClean="0">
                <a:solidFill>
                  <a:srgbClr val="FF0000"/>
                </a:solidFill>
              </a:rPr>
              <a:t>Low stability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53A108-4A55-4702-BF04-57CB8244E7D6}" type="slidenum">
              <a:rPr lang="cs-CZ" smtClean="0"/>
              <a:pPr>
                <a:defRPr/>
              </a:pPr>
              <a:t>2</a:t>
            </a:fld>
            <a:r>
              <a:rPr lang="cs-CZ" dirty="0" smtClean="0"/>
              <a:t>/18</a:t>
            </a:r>
            <a:endParaRPr lang="cs-C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867" y="3645024"/>
            <a:ext cx="4799133" cy="268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1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FireProt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</a:t>
            </a:r>
            <a:r>
              <a:rPr lang="cs-CZ" dirty="0" smtClean="0"/>
              <a:t>esign of </a:t>
            </a:r>
            <a:r>
              <a:rPr lang="cs-CZ" dirty="0" smtClean="0">
                <a:solidFill>
                  <a:srgbClr val="FF0000"/>
                </a:solidFill>
              </a:rPr>
              <a:t>thermostable multiple-point </a:t>
            </a:r>
            <a:r>
              <a:rPr lang="cs-CZ" dirty="0" smtClean="0"/>
              <a:t>mutants</a:t>
            </a:r>
          </a:p>
          <a:p>
            <a:r>
              <a:rPr lang="cs-CZ" dirty="0" smtClean="0"/>
              <a:t>Only PDB structure required</a:t>
            </a:r>
          </a:p>
          <a:p>
            <a:r>
              <a:rPr lang="cs-CZ" dirty="0" smtClean="0"/>
              <a:t>Antagonistic effect prediction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Hybrid method:</a:t>
            </a:r>
          </a:p>
          <a:p>
            <a:pPr lvl="1"/>
            <a:r>
              <a:rPr lang="cs-CZ" dirty="0" smtClean="0"/>
              <a:t>Energy approach</a:t>
            </a:r>
          </a:p>
          <a:p>
            <a:pPr lvl="1"/>
            <a:r>
              <a:rPr lang="cs-CZ" dirty="0" smtClean="0"/>
              <a:t>Evolution approach</a:t>
            </a:r>
          </a:p>
          <a:p>
            <a:r>
              <a:rPr lang="cs-CZ" dirty="0" smtClean="0"/>
              <a:t>Web service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53A108-4A55-4702-BF04-57CB8244E7D6}" type="slidenum">
              <a:rPr lang="cs-CZ" smtClean="0"/>
              <a:pPr>
                <a:defRPr/>
              </a:pPr>
              <a:t>3</a:t>
            </a:fld>
            <a:r>
              <a:rPr lang="cs-CZ" dirty="0" smtClean="0"/>
              <a:t>/18</a:t>
            </a:r>
            <a:endParaRPr lang="cs-CZ" dirty="0"/>
          </a:p>
        </p:txBody>
      </p:sp>
      <p:pic>
        <p:nvPicPr>
          <p:cNvPr id="5" name="Picture 2" descr="VÃ½sledek obrÃ¡zku pro fireprot n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13141"/>
            <a:ext cx="3963250" cy="311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81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Workflow</a:t>
            </a:r>
            <a:endParaRPr lang="cs-CZ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7784" y="1124744"/>
            <a:ext cx="6270560" cy="512467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53A108-4A55-4702-BF04-57CB8244E7D6}" type="slidenum">
              <a:rPr lang="cs-CZ" smtClean="0"/>
              <a:pPr>
                <a:defRPr/>
              </a:pPr>
              <a:t>4</a:t>
            </a:fld>
            <a:r>
              <a:rPr lang="cs-CZ" dirty="0" smtClean="0"/>
              <a:t>/18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64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Energy-based approach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4702" y="1222878"/>
            <a:ext cx="5217778" cy="2623563"/>
          </a:xfrm>
        </p:spPr>
        <p:txBody>
          <a:bodyPr/>
          <a:lstStyle/>
          <a:p>
            <a:r>
              <a:rPr lang="cs-CZ" dirty="0" smtClean="0"/>
              <a:t>MSA constructed by </a:t>
            </a:r>
            <a:r>
              <a:rPr lang="cs-CZ" dirty="0" smtClean="0">
                <a:solidFill>
                  <a:srgbClr val="012167"/>
                </a:solidFill>
              </a:rPr>
              <a:t>Clustal</a:t>
            </a:r>
            <a:r>
              <a:rPr lang="el-GR" b="1" dirty="0">
                <a:solidFill>
                  <a:srgbClr val="012167"/>
                </a:solidFill>
              </a:rPr>
              <a:t>Ω</a:t>
            </a:r>
            <a:endParaRPr lang="cs-CZ" dirty="0" smtClean="0">
              <a:solidFill>
                <a:srgbClr val="012167"/>
              </a:solidFill>
            </a:endParaRPr>
          </a:p>
          <a:p>
            <a:r>
              <a:rPr lang="cs-CZ" dirty="0" smtClean="0"/>
              <a:t>Conservation calculated </a:t>
            </a:r>
            <a:r>
              <a:rPr lang="cs-CZ" dirty="0" smtClean="0"/>
              <a:t>by </a:t>
            </a:r>
            <a:r>
              <a:rPr lang="cs-CZ" dirty="0" smtClean="0">
                <a:solidFill>
                  <a:srgbClr val="FF0000"/>
                </a:solidFill>
              </a:rPr>
              <a:t>Jensen-Shannon entropy</a:t>
            </a:r>
          </a:p>
          <a:p>
            <a:r>
              <a:rPr lang="cs-CZ" dirty="0" smtClean="0"/>
              <a:t>7 tools for correlation analysis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53A108-4A55-4702-BF04-57CB8244E7D6}" type="slidenum">
              <a:rPr lang="cs-CZ" smtClean="0"/>
              <a:pPr>
                <a:defRPr/>
              </a:pPr>
              <a:t>5</a:t>
            </a:fld>
            <a:r>
              <a:rPr lang="cs-CZ" dirty="0" smtClean="0"/>
              <a:t>/18</a:t>
            </a:r>
            <a:endParaRPr lang="cs-C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2943636" cy="438211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662774" y="4316438"/>
            <a:ext cx="5455607" cy="1800200"/>
            <a:chOff x="3580889" y="1988840"/>
            <a:chExt cx="5455607" cy="1800200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1" t="-278" r="13873" b="75505"/>
            <a:stretch/>
          </p:blipFill>
          <p:spPr bwMode="auto">
            <a:xfrm>
              <a:off x="3580890" y="3248841"/>
              <a:ext cx="5455606" cy="54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1" t="25573" r="13873" b="15123"/>
            <a:stretch/>
          </p:blipFill>
          <p:spPr bwMode="auto">
            <a:xfrm>
              <a:off x="3580889" y="1988840"/>
              <a:ext cx="5455606" cy="1293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9" t="1108" r="83205" b="87891"/>
            <a:stretch/>
          </p:blipFill>
          <p:spPr bwMode="auto">
            <a:xfrm>
              <a:off x="3787200" y="3546000"/>
              <a:ext cx="193556" cy="239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47" t="945" r="75122" b="86997"/>
            <a:stretch/>
          </p:blipFill>
          <p:spPr bwMode="auto">
            <a:xfrm>
              <a:off x="4372860" y="2754000"/>
              <a:ext cx="199140" cy="262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/>
          <p:nvPr/>
        </p:nvPicPr>
        <p:blipFill>
          <a:blip r:embed="rId3" cstate="print"/>
          <a:srcRect l="298741" t="-7103" r="366993" b="1997814"/>
          <a:stretch>
            <a:fillRect/>
          </a:stretch>
        </p:blipFill>
        <p:spPr>
          <a:xfrm>
            <a:off x="3970900" y="5819366"/>
            <a:ext cx="5455080" cy="540000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3" cstate="print"/>
          <a:srcRect l="586013" t="24590" r="1987832" b="2302185"/>
          <a:stretch>
            <a:fillRect/>
          </a:stretch>
        </p:blipFill>
        <p:spPr>
          <a:xfrm>
            <a:off x="4762901" y="5334531"/>
            <a:ext cx="198720" cy="262440"/>
          </a:xfrm>
          <a:prstGeom prst="rect">
            <a:avLst/>
          </a:prstGeom>
          <a:ln>
            <a:noFill/>
          </a:ln>
        </p:spPr>
      </p:pic>
      <p:grpSp>
        <p:nvGrpSpPr>
          <p:cNvPr id="15" name="Group 14"/>
          <p:cNvGrpSpPr/>
          <p:nvPr/>
        </p:nvGrpSpPr>
        <p:grpSpPr>
          <a:xfrm>
            <a:off x="3675174" y="4324991"/>
            <a:ext cx="5455607" cy="1800200"/>
            <a:chOff x="3580889" y="1988840"/>
            <a:chExt cx="5455607" cy="1800200"/>
          </a:xfrm>
        </p:grpSpPr>
        <p:pic>
          <p:nvPicPr>
            <p:cNvPr id="26" name="Picture 2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1" t="-278" r="13873" b="75505"/>
            <a:stretch/>
          </p:blipFill>
          <p:spPr bwMode="auto">
            <a:xfrm>
              <a:off x="3580890" y="3248841"/>
              <a:ext cx="5455606" cy="54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6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1" t="25573" r="13873" b="15123"/>
            <a:stretch/>
          </p:blipFill>
          <p:spPr bwMode="auto">
            <a:xfrm>
              <a:off x="3580889" y="1988840"/>
              <a:ext cx="5455606" cy="1293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9" t="1108" r="83205" b="87891"/>
            <a:stretch/>
          </p:blipFill>
          <p:spPr bwMode="auto">
            <a:xfrm>
              <a:off x="3787200" y="3546000"/>
              <a:ext cx="193556" cy="239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47" t="945" r="75122" b="86997"/>
            <a:stretch/>
          </p:blipFill>
          <p:spPr bwMode="auto">
            <a:xfrm>
              <a:off x="4372860" y="2754000"/>
              <a:ext cx="199140" cy="262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5604047" y="4304649"/>
            <a:ext cx="784291" cy="1791759"/>
          </a:xfrm>
          <a:prstGeom prst="rect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674454" y="4324991"/>
            <a:ext cx="1522220" cy="1797027"/>
          </a:xfrm>
          <a:prstGeom prst="rect">
            <a:avLst/>
          </a:prstGeom>
          <a:solidFill>
            <a:srgbClr val="0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423882" y="4324547"/>
            <a:ext cx="921202" cy="1788786"/>
          </a:xfrm>
          <a:prstGeom prst="rect">
            <a:avLst/>
          </a:prstGeom>
          <a:solidFill>
            <a:srgbClr val="0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7542236" y="4307623"/>
            <a:ext cx="392503" cy="1822276"/>
          </a:xfrm>
          <a:prstGeom prst="rect">
            <a:avLst/>
          </a:prstGeom>
          <a:solidFill>
            <a:srgbClr val="0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8141922" y="4312890"/>
            <a:ext cx="184332" cy="1809128"/>
          </a:xfrm>
          <a:prstGeom prst="rect">
            <a:avLst/>
          </a:prstGeom>
          <a:solidFill>
            <a:srgbClr val="0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8718171" y="4325671"/>
            <a:ext cx="416369" cy="1796348"/>
          </a:xfrm>
          <a:prstGeom prst="rect">
            <a:avLst/>
          </a:prstGeom>
          <a:solidFill>
            <a:srgbClr val="0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5424971" y="4317894"/>
            <a:ext cx="179075" cy="1786756"/>
          </a:xfrm>
          <a:prstGeom prst="rect">
            <a:avLst/>
          </a:prstGeom>
          <a:solidFill>
            <a:srgbClr val="0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Rectangle 22"/>
          <p:cNvSpPr/>
          <p:nvPr/>
        </p:nvSpPr>
        <p:spPr>
          <a:xfrm>
            <a:off x="5215761" y="4304650"/>
            <a:ext cx="205450" cy="1825250"/>
          </a:xfrm>
          <a:prstGeom prst="rect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355293" y="4312891"/>
            <a:ext cx="189591" cy="1791759"/>
          </a:xfrm>
          <a:prstGeom prst="rect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333039" y="4321574"/>
            <a:ext cx="378372" cy="1791759"/>
          </a:xfrm>
          <a:prstGeom prst="rect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" name="Picture 29"/>
          <p:cNvPicPr/>
          <p:nvPr/>
        </p:nvPicPr>
        <p:blipFill>
          <a:blip r:embed="rId3" cstate="print"/>
          <a:srcRect l="298741" t="-7103" r="366993" b="1997814"/>
          <a:stretch>
            <a:fillRect/>
          </a:stretch>
        </p:blipFill>
        <p:spPr>
          <a:xfrm>
            <a:off x="3970900" y="5821115"/>
            <a:ext cx="5455080" cy="540000"/>
          </a:xfrm>
          <a:prstGeom prst="rect">
            <a:avLst/>
          </a:prstGeom>
          <a:ln>
            <a:noFill/>
          </a:ln>
        </p:spPr>
      </p:pic>
      <p:pic>
        <p:nvPicPr>
          <p:cNvPr id="31" name="Picture 30"/>
          <p:cNvPicPr/>
          <p:nvPr/>
        </p:nvPicPr>
        <p:blipFill>
          <a:blip r:embed="rId3" cstate="print"/>
          <a:srcRect l="586013" t="24590" r="1987832" b="2302185"/>
          <a:stretch>
            <a:fillRect/>
          </a:stretch>
        </p:blipFill>
        <p:spPr>
          <a:xfrm>
            <a:off x="4762900" y="5326475"/>
            <a:ext cx="198720" cy="262440"/>
          </a:xfrm>
          <a:prstGeom prst="rect">
            <a:avLst/>
          </a:prstGeom>
          <a:ln>
            <a:noFill/>
          </a:ln>
        </p:spPr>
      </p:pic>
      <p:grpSp>
        <p:nvGrpSpPr>
          <p:cNvPr id="32" name="Group 31"/>
          <p:cNvGrpSpPr/>
          <p:nvPr/>
        </p:nvGrpSpPr>
        <p:grpSpPr>
          <a:xfrm>
            <a:off x="3675173" y="4316935"/>
            <a:ext cx="5455607" cy="1800200"/>
            <a:chOff x="3580889" y="1988840"/>
            <a:chExt cx="5455607" cy="1800200"/>
          </a:xfrm>
        </p:grpSpPr>
        <p:pic>
          <p:nvPicPr>
            <p:cNvPr id="39" name="Picture 38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1" t="-278" r="13873" b="75505"/>
            <a:stretch/>
          </p:blipFill>
          <p:spPr bwMode="auto">
            <a:xfrm>
              <a:off x="3580890" y="3248841"/>
              <a:ext cx="5455606" cy="540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9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1" t="25573" r="13873" b="15123"/>
            <a:stretch/>
          </p:blipFill>
          <p:spPr bwMode="auto">
            <a:xfrm>
              <a:off x="3580889" y="1988840"/>
              <a:ext cx="5455606" cy="1293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4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9" t="1108" r="83205" b="87891"/>
            <a:stretch/>
          </p:blipFill>
          <p:spPr bwMode="auto">
            <a:xfrm>
              <a:off x="3787200" y="3546000"/>
              <a:ext cx="193556" cy="239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41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47" t="945" r="75122" b="86997"/>
            <a:stretch/>
          </p:blipFill>
          <p:spPr bwMode="auto">
            <a:xfrm>
              <a:off x="4372860" y="2754000"/>
              <a:ext cx="199140" cy="262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3865307" y="4293096"/>
            <a:ext cx="793242" cy="1821617"/>
            <a:chOff x="3787200" y="1985345"/>
            <a:chExt cx="793242" cy="1821617"/>
          </a:xfrm>
        </p:grpSpPr>
        <p:sp>
          <p:nvSpPr>
            <p:cNvPr id="37" name="Rectangle 36"/>
            <p:cNvSpPr/>
            <p:nvPr/>
          </p:nvSpPr>
          <p:spPr>
            <a:xfrm>
              <a:off x="3787200" y="1985345"/>
              <a:ext cx="216024" cy="1800200"/>
            </a:xfrm>
            <a:prstGeom prst="rect">
              <a:avLst/>
            </a:prstGeom>
            <a:noFill/>
            <a:ln w="4445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364418" y="2006762"/>
              <a:ext cx="216024" cy="1800200"/>
            </a:xfrm>
            <a:prstGeom prst="rect">
              <a:avLst/>
            </a:prstGeom>
            <a:noFill/>
            <a:ln w="4445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4683168" y="4316935"/>
            <a:ext cx="4446752" cy="1797027"/>
          </a:xfrm>
          <a:prstGeom prst="rect">
            <a:avLst/>
          </a:prstGeom>
          <a:solidFill>
            <a:srgbClr val="0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3674453" y="4316935"/>
            <a:ext cx="173970" cy="1797027"/>
          </a:xfrm>
          <a:prstGeom prst="rect">
            <a:avLst/>
          </a:prstGeom>
          <a:solidFill>
            <a:srgbClr val="0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4101150" y="4316935"/>
            <a:ext cx="324491" cy="1797027"/>
          </a:xfrm>
          <a:prstGeom prst="rect">
            <a:avLst/>
          </a:prstGeom>
          <a:solidFill>
            <a:srgbClr val="0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3" name="Rectangle 42"/>
          <p:cNvSpPr/>
          <p:nvPr/>
        </p:nvSpPr>
        <p:spPr>
          <a:xfrm>
            <a:off x="179512" y="2708920"/>
            <a:ext cx="2943636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243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4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Energy-based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7904" y="1196752"/>
            <a:ext cx="4896544" cy="1450032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Hundreds</a:t>
            </a:r>
            <a:r>
              <a:rPr lang="cs-CZ" dirty="0" smtClean="0"/>
              <a:t> </a:t>
            </a:r>
            <a:r>
              <a:rPr lang="cs-CZ" dirty="0" smtClean="0"/>
              <a:t>of stable mutations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53A108-4A55-4702-BF04-57CB8244E7D6}" type="slidenum">
              <a:rPr lang="cs-CZ" smtClean="0"/>
              <a:pPr>
                <a:defRPr/>
              </a:pPr>
              <a:t>6</a:t>
            </a:fld>
            <a:r>
              <a:rPr lang="cs-CZ" dirty="0" smtClean="0"/>
              <a:t>/18</a:t>
            </a:r>
            <a:endParaRPr lang="cs-C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2943636" cy="4382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046288"/>
            <a:ext cx="3810000" cy="42862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4954" y="3645024"/>
            <a:ext cx="2988194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954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Energy-based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7904" y="1196752"/>
            <a:ext cx="4968552" cy="1234008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Dozens</a:t>
            </a:r>
            <a:r>
              <a:rPr lang="cs-CZ" dirty="0" smtClean="0"/>
              <a:t> </a:t>
            </a:r>
            <a:r>
              <a:rPr lang="cs-CZ" dirty="0" smtClean="0"/>
              <a:t>of stable mutations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53A108-4A55-4702-BF04-57CB8244E7D6}" type="slidenum">
              <a:rPr lang="cs-CZ" smtClean="0"/>
              <a:pPr>
                <a:defRPr/>
              </a:pPr>
              <a:t>7</a:t>
            </a:fld>
            <a:r>
              <a:rPr lang="cs-CZ" dirty="0" smtClean="0"/>
              <a:t>/18</a:t>
            </a:r>
            <a:endParaRPr lang="cs-C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2943636" cy="4382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800" y="2044938"/>
            <a:ext cx="3811200" cy="4287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4954" y="4149080"/>
            <a:ext cx="2988194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017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Energy-based 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53A108-4A55-4702-BF04-57CB8244E7D6}" type="slidenum">
              <a:rPr lang="cs-CZ" smtClean="0"/>
              <a:pPr>
                <a:defRPr/>
              </a:pPr>
              <a:t>8</a:t>
            </a:fld>
            <a:r>
              <a:rPr lang="cs-CZ" dirty="0" smtClean="0"/>
              <a:t>/18</a:t>
            </a:r>
            <a:endParaRPr lang="cs-C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2943636" cy="4382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800" y="2044938"/>
            <a:ext cx="3811200" cy="42876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 rot="1708979">
            <a:off x="6281240" y="2818135"/>
            <a:ext cx="720080" cy="56681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800" y="2044938"/>
            <a:ext cx="2514600" cy="2514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800" y="2044938"/>
            <a:ext cx="2514600" cy="2514600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707904" y="1196752"/>
            <a:ext cx="4968552" cy="1234008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Single</a:t>
            </a:r>
            <a:r>
              <a:rPr lang="cs-CZ" dirty="0" smtClean="0"/>
              <a:t> -&gt; </a:t>
            </a:r>
            <a:r>
              <a:rPr lang="cs-CZ" dirty="0" smtClean="0">
                <a:solidFill>
                  <a:srgbClr val="FF0000"/>
                </a:solidFill>
              </a:rPr>
              <a:t>multi</a:t>
            </a:r>
            <a:r>
              <a:rPr lang="cs-CZ" dirty="0" smtClean="0"/>
              <a:t>-point mutations</a:t>
            </a:r>
            <a:endParaRPr lang="cs-CZ" dirty="0"/>
          </a:p>
        </p:txBody>
      </p:sp>
      <p:sp>
        <p:nvSpPr>
          <p:cNvPr id="14" name="Rectangle 13"/>
          <p:cNvSpPr/>
          <p:nvPr/>
        </p:nvSpPr>
        <p:spPr>
          <a:xfrm>
            <a:off x="134954" y="4653136"/>
            <a:ext cx="2988194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564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Antagonistic effect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653A108-4A55-4702-BF04-57CB8244E7D6}" type="slidenum">
              <a:rPr lang="cs-CZ" smtClean="0"/>
              <a:pPr>
                <a:defRPr/>
              </a:pPr>
              <a:t>9</a:t>
            </a:fld>
            <a:r>
              <a:rPr lang="cs-CZ" dirty="0" smtClean="0"/>
              <a:t>/18</a:t>
            </a:r>
            <a:endParaRPr lang="cs-C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2943636" cy="4382112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707904" y="1196752"/>
            <a:ext cx="5328592" cy="2592288"/>
          </a:xfrm>
        </p:spPr>
        <p:txBody>
          <a:bodyPr/>
          <a:lstStyle/>
          <a:p>
            <a:r>
              <a:rPr lang="cs-CZ" dirty="0"/>
              <a:t>High time complexity: </a:t>
            </a:r>
            <a:r>
              <a:rPr lang="cs-CZ" dirty="0">
                <a:solidFill>
                  <a:srgbClr val="FF0000"/>
                </a:solidFill>
              </a:rPr>
              <a:t>O(n</a:t>
            </a:r>
            <a:r>
              <a:rPr lang="cs-CZ" baseline="30000" dirty="0">
                <a:solidFill>
                  <a:srgbClr val="FF0000"/>
                </a:solidFill>
              </a:rPr>
              <a:t>2</a:t>
            </a:r>
            <a:r>
              <a:rPr lang="cs-CZ" dirty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~ 30 – 40 minutes per </a:t>
            </a:r>
            <a:r>
              <a:rPr lang="en-US" dirty="0" smtClean="0"/>
              <a:t>calculation</a:t>
            </a:r>
            <a:endParaRPr lang="cs-CZ" dirty="0" smtClean="0"/>
          </a:p>
          <a:p>
            <a:r>
              <a:rPr lang="en-US" dirty="0"/>
              <a:t>Not all pairs have to be analyzed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~ </a:t>
            </a:r>
            <a:r>
              <a:rPr lang="en-US" dirty="0">
                <a:solidFill>
                  <a:srgbClr val="FF0000"/>
                </a:solidFill>
              </a:rPr>
              <a:t>additive </a:t>
            </a:r>
            <a:r>
              <a:rPr lang="en-US" dirty="0" smtClean="0">
                <a:solidFill>
                  <a:srgbClr val="FF0000"/>
                </a:solidFill>
              </a:rPr>
              <a:t>for </a:t>
            </a:r>
            <a:r>
              <a:rPr lang="en-US" dirty="0">
                <a:solidFill>
                  <a:srgbClr val="FF0000"/>
                </a:solidFill>
              </a:rPr>
              <a:t>distant mutations</a:t>
            </a:r>
          </a:p>
          <a:p>
            <a:pPr lvl="1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555" y="3789040"/>
            <a:ext cx="2537645" cy="25376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3604698"/>
            <a:ext cx="2699792" cy="27046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4954" y="4653136"/>
            <a:ext cx="2988194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068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U-LL_prezentace_bila_sablona">
  <a:themeElements>
    <a:clrScheme name="MU-LL_prezentace_bila_sablon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U-LL_prezentace_bila_sablon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U-LL_prezentace_bila_sablon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-LL_prezentace_bila_sablon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-LL_prezentace_bila_sablon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-LL_prezentace_bila_sablon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-LL_prezentace_bila_sablon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-LL_prezentace_bila_sablon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-LL_prezentace_bila_sablon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-LL_prezentace_bila_sablon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-LL_prezentace_bila_sablon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-LL_prezentace_bila_sablon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-LL_prezentace_bila_sablon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-LL_prezentace_bila_sablon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26045</TotalTime>
  <Words>261</Words>
  <Application>Microsoft Office PowerPoint</Application>
  <PresentationFormat>On-screen Show (4:3)</PresentationFormat>
  <Paragraphs>87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Tahoma</vt:lpstr>
      <vt:lpstr>Wingdings</vt:lpstr>
      <vt:lpstr>MU-LL_prezentace_bila_sablona</vt:lpstr>
      <vt:lpstr>PowerPoint Presentation</vt:lpstr>
      <vt:lpstr>Protein stability</vt:lpstr>
      <vt:lpstr>FireProt</vt:lpstr>
      <vt:lpstr>Workflow</vt:lpstr>
      <vt:lpstr>Energy-based approach</vt:lpstr>
      <vt:lpstr>Energy-based approach</vt:lpstr>
      <vt:lpstr>Energy-based approach</vt:lpstr>
      <vt:lpstr>Energy-based approach</vt:lpstr>
      <vt:lpstr>Antagonistic effect</vt:lpstr>
      <vt:lpstr>Antagonistic effect</vt:lpstr>
      <vt:lpstr>Evolution-based approach</vt:lpstr>
      <vt:lpstr>Time demands</vt:lpstr>
      <vt:lpstr>Results</vt:lpstr>
      <vt:lpstr>Web server - input</vt:lpstr>
      <vt:lpstr>Web server - settings</vt:lpstr>
      <vt:lpstr>Web server - results</vt:lpstr>
      <vt:lpstr>Web server - results</vt:lpstr>
      <vt:lpstr>Summary</vt:lpstr>
      <vt:lpstr>Acknowledgement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Nadpis prezentace</dc:title>
  <dc:creator>ll</dc:creator>
  <cp:lastModifiedBy>Uživatel systému Windows</cp:lastModifiedBy>
  <cp:revision>1370</cp:revision>
  <dcterms:created xsi:type="dcterms:W3CDTF">2010-02-02T13:20:55Z</dcterms:created>
  <dcterms:modified xsi:type="dcterms:W3CDTF">2018-06-10T12:26:19Z</dcterms:modified>
</cp:coreProperties>
</file>