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2" r:id="rId5"/>
    <p:sldId id="262" r:id="rId6"/>
    <p:sldId id="263" r:id="rId7"/>
    <p:sldId id="264" r:id="rId8"/>
    <p:sldId id="265" r:id="rId9"/>
    <p:sldId id="267" r:id="rId10"/>
    <p:sldId id="273" r:id="rId11"/>
    <p:sldId id="268" r:id="rId12"/>
    <p:sldId id="284" r:id="rId13"/>
    <p:sldId id="274" r:id="rId14"/>
    <p:sldId id="279" r:id="rId15"/>
    <p:sldId id="275" r:id="rId16"/>
    <p:sldId id="276" r:id="rId17"/>
    <p:sldId id="280" r:id="rId18"/>
    <p:sldId id="277" r:id="rId19"/>
    <p:sldId id="278" r:id="rId20"/>
    <p:sldId id="281" r:id="rId21"/>
    <p:sldId id="283" r:id="rId22"/>
    <p:sldId id="270" r:id="rId23"/>
    <p:sldId id="27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tibor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ibor\Desktop\timelin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tibor\Desktop\timeli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LY-294002</a:t>
            </a:r>
            <a:r>
              <a:rPr lang="cs-CZ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&amp;</a:t>
            </a:r>
            <a:r>
              <a:rPr lang="en-US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1800" b="1" dirty="0" smtClean="0">
                <a:latin typeface="Lato" panose="020F0502020204030203" pitchFamily="34" charset="0"/>
                <a:cs typeface="Lato" panose="020F0502020204030203" pitchFamily="34" charset="0"/>
              </a:rPr>
              <a:t>PI3K</a:t>
            </a:r>
            <a:endParaRPr lang="cs-CZ" sz="18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>
              <a:defRPr/>
            </a:pPr>
            <a:r>
              <a:rPr lang="cs-CZ" sz="1800" b="1" dirty="0" err="1">
                <a:latin typeface="Lato" panose="020F0502020204030203" pitchFamily="34" charset="0"/>
                <a:cs typeface="Lato" panose="020F0502020204030203" pitchFamily="34" charset="0"/>
              </a:rPr>
              <a:t>PubMed</a:t>
            </a:r>
            <a:r>
              <a:rPr lang="cs-CZ" sz="1800" b="1" baseline="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1800" b="1" baseline="0" dirty="0" err="1">
                <a:latin typeface="Lato" panose="020F0502020204030203" pitchFamily="34" charset="0"/>
                <a:cs typeface="Lato" panose="020F0502020204030203" pitchFamily="34" charset="0"/>
              </a:rPr>
              <a:t>References</a:t>
            </a:r>
            <a:endParaRPr lang="en-US" sz="1800" b="1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'timeline (1)'!$B$1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'timeline (1)'!$A$2:$A$26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'timeline (1)'!$B$2:$B$26</c:f>
              <c:numCache>
                <c:formatCode>General</c:formatCode>
                <c:ptCount val="25"/>
                <c:pt idx="0">
                  <c:v>4</c:v>
                </c:pt>
                <c:pt idx="1">
                  <c:v>13</c:v>
                </c:pt>
                <c:pt idx="2">
                  <c:v>27</c:v>
                </c:pt>
                <c:pt idx="3">
                  <c:v>65</c:v>
                </c:pt>
                <c:pt idx="4">
                  <c:v>126</c:v>
                </c:pt>
                <c:pt idx="5">
                  <c:v>152</c:v>
                </c:pt>
                <c:pt idx="6">
                  <c:v>218</c:v>
                </c:pt>
                <c:pt idx="7">
                  <c:v>302</c:v>
                </c:pt>
                <c:pt idx="8">
                  <c:v>301</c:v>
                </c:pt>
                <c:pt idx="9">
                  <c:v>326</c:v>
                </c:pt>
                <c:pt idx="10">
                  <c:v>378</c:v>
                </c:pt>
                <c:pt idx="11">
                  <c:v>435</c:v>
                </c:pt>
                <c:pt idx="12">
                  <c:v>428</c:v>
                </c:pt>
                <c:pt idx="13">
                  <c:v>408</c:v>
                </c:pt>
                <c:pt idx="14">
                  <c:v>447</c:v>
                </c:pt>
                <c:pt idx="15">
                  <c:v>436</c:v>
                </c:pt>
                <c:pt idx="16">
                  <c:v>412</c:v>
                </c:pt>
                <c:pt idx="17">
                  <c:v>394</c:v>
                </c:pt>
                <c:pt idx="18">
                  <c:v>428</c:v>
                </c:pt>
                <c:pt idx="19">
                  <c:v>502</c:v>
                </c:pt>
                <c:pt idx="20">
                  <c:v>472</c:v>
                </c:pt>
                <c:pt idx="21">
                  <c:v>463</c:v>
                </c:pt>
                <c:pt idx="22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7-40D5-ADDC-2DA396776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95209760"/>
        <c:axId val="-1295205120"/>
      </c:barChart>
      <c:catAx>
        <c:axId val="-12952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95205120"/>
        <c:crosses val="autoZero"/>
        <c:auto val="1"/>
        <c:lblAlgn val="ctr"/>
        <c:lblOffset val="100"/>
        <c:noMultiLvlLbl val="0"/>
      </c:catAx>
      <c:valAx>
        <c:axId val="-12952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9520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>
                <a:latin typeface="Lato" panose="020F0502020204030203" pitchFamily="34" charset="0"/>
                <a:cs typeface="Lato" panose="020F0502020204030203" pitchFamily="34" charset="0"/>
              </a:rPr>
              <a:t>Staurosporine</a:t>
            </a:r>
            <a:r>
              <a:rPr lang="cs-CZ" sz="1800" b="1" baseline="0">
                <a:latin typeface="Lato" panose="020F0502020204030203" pitchFamily="34" charset="0"/>
                <a:cs typeface="Lato" panose="020F0502020204030203" pitchFamily="34" charset="0"/>
              </a:rPr>
              <a:t> &amp; </a:t>
            </a:r>
            <a:r>
              <a:rPr lang="cs-CZ" sz="1800" b="1">
                <a:latin typeface="Lato" panose="020F0502020204030203" pitchFamily="34" charset="0"/>
                <a:cs typeface="Lato" panose="020F0502020204030203" pitchFamily="34" charset="0"/>
              </a:rPr>
              <a:t>PKC</a:t>
            </a:r>
          </a:p>
          <a:p>
            <a:pPr>
              <a:defRPr/>
            </a:pPr>
            <a:r>
              <a:rPr lang="cs-CZ" sz="1800" b="1">
                <a:latin typeface="Lato" panose="020F0502020204030203" pitchFamily="34" charset="0"/>
                <a:cs typeface="Lato" panose="020F0502020204030203" pitchFamily="34" charset="0"/>
              </a:rPr>
              <a:t>PubMed</a:t>
            </a:r>
            <a:r>
              <a:rPr lang="cs-CZ" sz="1800" b="1" baseline="0">
                <a:latin typeface="Lato" panose="020F0502020204030203" pitchFamily="34" charset="0"/>
                <a:cs typeface="Lato" panose="020F0502020204030203" pitchFamily="34" charset="0"/>
              </a:rPr>
              <a:t> References</a:t>
            </a:r>
            <a:endParaRPr lang="cs-CZ" sz="1800" b="1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31822973215304601"/>
          <c:y val="3.1662269129287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timeline!$B$1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timeline!$A$2:$A$33</c:f>
              <c:numCache>
                <c:formatCode>General</c:formatCode>
                <c:ptCount val="32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timeline!$B$2:$B$33</c:f>
              <c:numCache>
                <c:formatCode>General</c:formatCode>
                <c:ptCount val="32"/>
                <c:pt idx="0">
                  <c:v>1</c:v>
                </c:pt>
                <c:pt idx="1">
                  <c:v>19</c:v>
                </c:pt>
                <c:pt idx="2">
                  <c:v>33</c:v>
                </c:pt>
                <c:pt idx="3">
                  <c:v>81</c:v>
                </c:pt>
                <c:pt idx="4">
                  <c:v>142</c:v>
                </c:pt>
                <c:pt idx="5">
                  <c:v>201</c:v>
                </c:pt>
                <c:pt idx="6">
                  <c:v>227</c:v>
                </c:pt>
                <c:pt idx="7">
                  <c:v>214</c:v>
                </c:pt>
                <c:pt idx="8">
                  <c:v>204</c:v>
                </c:pt>
                <c:pt idx="9">
                  <c:v>196</c:v>
                </c:pt>
                <c:pt idx="10">
                  <c:v>193</c:v>
                </c:pt>
                <c:pt idx="11">
                  <c:v>178</c:v>
                </c:pt>
                <c:pt idx="12">
                  <c:v>136</c:v>
                </c:pt>
                <c:pt idx="13">
                  <c:v>124</c:v>
                </c:pt>
                <c:pt idx="14">
                  <c:v>108</c:v>
                </c:pt>
                <c:pt idx="15">
                  <c:v>96</c:v>
                </c:pt>
                <c:pt idx="16">
                  <c:v>94</c:v>
                </c:pt>
                <c:pt idx="17">
                  <c:v>68</c:v>
                </c:pt>
                <c:pt idx="18">
                  <c:v>69</c:v>
                </c:pt>
                <c:pt idx="19">
                  <c:v>51</c:v>
                </c:pt>
                <c:pt idx="20">
                  <c:v>42</c:v>
                </c:pt>
                <c:pt idx="21">
                  <c:v>41</c:v>
                </c:pt>
                <c:pt idx="22">
                  <c:v>29</c:v>
                </c:pt>
                <c:pt idx="23">
                  <c:v>44</c:v>
                </c:pt>
                <c:pt idx="24">
                  <c:v>23</c:v>
                </c:pt>
                <c:pt idx="25">
                  <c:v>27</c:v>
                </c:pt>
                <c:pt idx="26">
                  <c:v>16</c:v>
                </c:pt>
                <c:pt idx="27">
                  <c:v>23</c:v>
                </c:pt>
                <c:pt idx="28">
                  <c:v>21</c:v>
                </c:pt>
                <c:pt idx="29">
                  <c:v>10</c:v>
                </c:pt>
                <c:pt idx="3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6-41E6-A3D1-8917BE82B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04641496"/>
        <c:axId val="-2004637880"/>
      </c:barChart>
      <c:catAx>
        <c:axId val="-200464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004637880"/>
        <c:crosses val="autoZero"/>
        <c:auto val="1"/>
        <c:lblAlgn val="ctr"/>
        <c:lblOffset val="100"/>
        <c:noMultiLvlLbl val="0"/>
      </c:catAx>
      <c:valAx>
        <c:axId val="-200463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2004641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48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60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2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49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6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94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4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22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22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56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84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AAA5-CC76-489F-BDA5-137E652E47A4}" type="datetimeFigureOut">
              <a:rPr lang="cs-CZ" smtClean="0"/>
              <a:t>11.06.2018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966A-8E6E-4CFF-ABC3-B0A7567A93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45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hemicalprobes.or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r="30" b="8988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368343" y="6196122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FF"/>
                </a:solidFill>
                <a:latin typeface="Lato" panose="020F0502020204030203" pitchFamily="34" charset="0"/>
              </a:rPr>
              <a:t>Ctibor Škuta</a:t>
            </a:r>
            <a:endParaRPr lang="cs-CZ" sz="2000" b="1" dirty="0">
              <a:solidFill>
                <a:srgbClr val="FFFFFF"/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 descr="imglogo-basic-white-nobg-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69" y="6159026"/>
            <a:ext cx="957816" cy="369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5" y="6024965"/>
            <a:ext cx="1981200" cy="612648"/>
          </a:xfrm>
          <a:prstGeom prst="rect">
            <a:avLst/>
          </a:prstGeom>
        </p:spPr>
      </p:pic>
      <p:grpSp>
        <p:nvGrpSpPr>
          <p:cNvPr id="14" name="Skupina 13"/>
          <p:cNvGrpSpPr/>
          <p:nvPr/>
        </p:nvGrpSpPr>
        <p:grpSpPr>
          <a:xfrm>
            <a:off x="0" y="5634273"/>
            <a:ext cx="1629226" cy="1123697"/>
            <a:chOff x="3672649" y="5688983"/>
            <a:chExt cx="1629226" cy="1123697"/>
          </a:xfrm>
        </p:grpSpPr>
        <p:pic>
          <p:nvPicPr>
            <p:cNvPr id="2050" name="Picture 2" descr="Image result for uct prague logo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31"/>
            <a:stretch/>
          </p:blipFill>
          <p:spPr bwMode="auto">
            <a:xfrm>
              <a:off x="3672649" y="5688983"/>
              <a:ext cx="1629226" cy="81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3843848" y="6443348"/>
              <a:ext cx="1286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UCT Prague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221476" y="3307763"/>
            <a:ext cx="5318317" cy="1693999"/>
            <a:chOff x="5201727" y="3269663"/>
            <a:chExt cx="5318317" cy="1693999"/>
          </a:xfrm>
        </p:grpSpPr>
        <p:sp>
          <p:nvSpPr>
            <p:cNvPr id="2" name="Obdélník 1"/>
            <p:cNvSpPr/>
            <p:nvPr/>
          </p:nvSpPr>
          <p:spPr>
            <a:xfrm>
              <a:off x="5201727" y="3269663"/>
              <a:ext cx="5318317" cy="1693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5261966" y="3275566"/>
              <a:ext cx="524855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40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Probes</a:t>
              </a:r>
              <a:r>
                <a:rPr lang="cs-CZ" sz="40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&amp; </a:t>
              </a:r>
              <a:r>
                <a:rPr lang="cs-CZ" sz="40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Drugs</a:t>
              </a:r>
              <a:r>
                <a:rPr lang="cs-CZ" sz="40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cs-CZ" sz="40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portal</a:t>
              </a:r>
              <a:endParaRPr lang="en-US" sz="4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261966" y="4011162"/>
              <a:ext cx="49936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An</a:t>
              </a:r>
              <a:r>
                <a:rPr lang="cs-CZ" sz="24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cs-CZ" sz="2400" b="1" dirty="0" err="1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i</a:t>
              </a:r>
              <a:r>
                <a:rPr lang="cs-CZ" sz="24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nteractive</a:t>
              </a:r>
              <a:r>
                <a:rPr lang="cs-CZ" sz="24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open data </a:t>
              </a:r>
              <a:r>
                <a:rPr lang="cs-CZ" sz="24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approach</a:t>
              </a:r>
              <a:r>
                <a:rPr lang="cs-CZ" sz="24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cs-CZ" sz="24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for</a:t>
              </a:r>
              <a:r>
                <a:rPr lang="cs-CZ" sz="24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cs-CZ" sz="24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chemical</a:t>
              </a:r>
              <a:r>
                <a:rPr lang="cs-CZ" sz="24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biology</a:t>
              </a:r>
              <a:endParaRPr lang="en-US" sz="24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79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32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825" y="298713"/>
            <a:ext cx="71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What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are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chemical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tools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61764" y="1461360"/>
            <a:ext cx="263047" cy="517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84" y="1461360"/>
            <a:ext cx="6859016" cy="4682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0" y="1979112"/>
            <a:ext cx="4572804" cy="3358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4130" y="2222205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Abl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8018" y="488034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D2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Nilotinib</a:t>
            </a:r>
            <a:endParaRPr lang="en-US" dirty="0">
              <a:solidFill>
                <a:srgbClr val="D2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31825" y="298713"/>
            <a:ext cx="3214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Conclusions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661764" y="1461360"/>
            <a:ext cx="263047" cy="517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1825" y="1577472"/>
            <a:ext cx="1092154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3200" dirty="0"/>
              <a:t>public </a:t>
            </a:r>
            <a:r>
              <a:rPr lang="cs-CZ" sz="3200" dirty="0" err="1"/>
              <a:t>resource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chemical</a:t>
            </a:r>
            <a:r>
              <a:rPr lang="cs-CZ" sz="3200" dirty="0"/>
              <a:t> biology </a:t>
            </a:r>
            <a:r>
              <a:rPr lang="cs-CZ" sz="3200" dirty="0" err="1"/>
              <a:t>that</a:t>
            </a:r>
            <a:r>
              <a:rPr lang="cs-CZ" sz="3200" dirty="0"/>
              <a:t> </a:t>
            </a:r>
            <a:r>
              <a:rPr lang="cs-CZ" sz="3200" dirty="0" err="1"/>
              <a:t>simplifies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well-informed</a:t>
            </a:r>
            <a:r>
              <a:rPr lang="cs-CZ" sz="3200" dirty="0"/>
              <a:t> </a:t>
            </a:r>
            <a:r>
              <a:rPr lang="cs-CZ" sz="3200" dirty="0" err="1"/>
              <a:t>selection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high</a:t>
            </a:r>
            <a:r>
              <a:rPr lang="cs-CZ" sz="3200" dirty="0"/>
              <a:t> </a:t>
            </a:r>
            <a:r>
              <a:rPr lang="cs-CZ" sz="3200" dirty="0" err="1"/>
              <a:t>quality</a:t>
            </a:r>
            <a:r>
              <a:rPr lang="cs-CZ" sz="3200" dirty="0"/>
              <a:t> </a:t>
            </a:r>
            <a:r>
              <a:rPr lang="cs-CZ" sz="3200" dirty="0" err="1"/>
              <a:t>chemical</a:t>
            </a:r>
            <a:r>
              <a:rPr lang="cs-CZ" sz="3200" dirty="0"/>
              <a:t> </a:t>
            </a:r>
            <a:r>
              <a:rPr lang="cs-CZ" sz="3200" dirty="0" err="1" smtClean="0"/>
              <a:t>tools</a:t>
            </a:r>
            <a:endParaRPr lang="cs-CZ" sz="3200" dirty="0" smtClean="0"/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labelled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probes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labelled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  <a:r>
              <a:rPr lang="cs-CZ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urrently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probes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Probes.org,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Miner</a:t>
            </a:r>
            <a:r>
              <a:rPr lang="cs-CZ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637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31825" y="298713"/>
            <a:ext cx="3315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Future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plans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661764" y="1461360"/>
            <a:ext cx="263047" cy="517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631825" y="1577472"/>
            <a:ext cx="1092154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3200" dirty="0" err="1" smtClean="0"/>
              <a:t>Quantification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a </a:t>
            </a:r>
            <a:r>
              <a:rPr lang="cs-CZ" sz="3200" dirty="0" err="1" smtClean="0"/>
              <a:t>ligand‘s</a:t>
            </a:r>
            <a:r>
              <a:rPr lang="cs-CZ" sz="3200" dirty="0" smtClean="0"/>
              <a:t> </a:t>
            </a:r>
            <a:r>
              <a:rPr lang="cs-CZ" sz="3200" dirty="0" err="1" smtClean="0"/>
              <a:t>probe-likeness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a </a:t>
            </a:r>
            <a:r>
              <a:rPr lang="cs-CZ" sz="3200" dirty="0" err="1" smtClean="0"/>
              <a:t>given</a:t>
            </a:r>
            <a:r>
              <a:rPr lang="cs-CZ" sz="3200" dirty="0" smtClean="0"/>
              <a:t> </a:t>
            </a:r>
            <a:r>
              <a:rPr lang="cs-CZ" sz="3200" dirty="0" err="1" smtClean="0"/>
              <a:t>target</a:t>
            </a:r>
            <a:endParaRPr lang="cs-CZ" sz="3200" dirty="0" smtClean="0"/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more diverse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browse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filtering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endParaRPr lang="cs-CZ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lang="cs-CZ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endParaRPr lang="cs-CZ" sz="32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Enrichment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robes-drugs.org/media/images/news/nm_art_small_CXQq1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12" y="455292"/>
            <a:ext cx="4650566" cy="42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530225" y="451113"/>
            <a:ext cx="5157181" cy="769441"/>
            <a:chOff x="631825" y="298713"/>
            <a:chExt cx="5157181" cy="769441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631825" y="1068154"/>
              <a:ext cx="5157181" cy="0"/>
            </a:xfrm>
            <a:prstGeom prst="line">
              <a:avLst/>
            </a:prstGeom>
            <a:ln w="38100">
              <a:solidFill>
                <a:srgbClr val="D2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TextovéPole 5"/>
            <p:cNvSpPr txBox="1"/>
            <p:nvPr/>
          </p:nvSpPr>
          <p:spPr>
            <a:xfrm>
              <a:off x="631825" y="298713"/>
              <a:ext cx="5157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400" b="1" dirty="0" err="1" smtClean="0">
                  <a:latin typeface="Lato" panose="020F0502020204030203" pitchFamily="34" charset="0"/>
                  <a:cs typeface="Lato" panose="020F0502020204030203" pitchFamily="34" charset="0"/>
                </a:rPr>
                <a:t>Acknowledgements</a:t>
              </a:r>
              <a:endParaRPr lang="en-US" sz="44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0" name="Obdélník 9"/>
          <p:cNvSpPr/>
          <p:nvPr/>
        </p:nvSpPr>
        <p:spPr>
          <a:xfrm>
            <a:off x="6799312" y="4830541"/>
            <a:ext cx="4650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Skuta, C.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M.; Muller, T.;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Jindrich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J.;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Kahle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Sedlak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D.; Svozil, D.;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Bartunek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Probes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interactive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open data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biology. </a:t>
            </a:r>
            <a:r>
              <a:rPr lang="cs-CZ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2017,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(8), 759-760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Svozil Dan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2" y="3233493"/>
            <a:ext cx="799313" cy="119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tÅ¯nÄk Pet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2" y="1798559"/>
            <a:ext cx="799313" cy="119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947896" y="1936379"/>
            <a:ext cx="210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Petr Bartůněk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CZ-OPENSCREEN (IMG)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92461" y="3233493"/>
            <a:ext cx="28127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/>
              <a:t>Daniel Svozil</a:t>
            </a:r>
          </a:p>
          <a:p>
            <a:pPr>
              <a:lnSpc>
                <a:spcPct val="150000"/>
              </a:lnSpc>
            </a:pP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Laboratory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informatics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cs-CZ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chemistry</a:t>
            </a:r>
            <a:r>
              <a: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(UCT)</a:t>
            </a:r>
          </a:p>
        </p:txBody>
      </p:sp>
      <p:pic>
        <p:nvPicPr>
          <p:cNvPr id="1032" name="Picture 8" descr="Image result for vscht uc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15" y="5730887"/>
            <a:ext cx="1019398" cy="61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img asc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73463"/>
            <a:ext cx="1375567" cy="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5023528B-38EF-6947-A3AE-C1A0CDD56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00" y="5684306"/>
            <a:ext cx="1974850" cy="70796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799312" y="5879653"/>
            <a:ext cx="4433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https://probes-drugs.org</a:t>
            </a:r>
            <a:endParaRPr lang="cs-CZ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2656950" y="2078312"/>
            <a:ext cx="6878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 smtClean="0"/>
              <a:t>Thanks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for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your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attention</a:t>
            </a:r>
            <a:r>
              <a:rPr lang="cs-CZ" sz="4800" b="1" dirty="0" smtClean="0"/>
              <a:t>!</a:t>
            </a:r>
            <a:endParaRPr lang="cs-CZ" sz="48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4374464" y="3214539"/>
            <a:ext cx="3443072" cy="1200329"/>
            <a:chOff x="3767578" y="3214539"/>
            <a:chExt cx="3443072" cy="1200329"/>
          </a:xfrm>
        </p:grpSpPr>
        <p:sp>
          <p:nvSpPr>
            <p:cNvPr id="2" name="TextovéPole 1"/>
            <p:cNvSpPr txBox="1"/>
            <p:nvPr/>
          </p:nvSpPr>
          <p:spPr>
            <a:xfrm>
              <a:off x="5182531" y="3214539"/>
              <a:ext cx="20281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7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Q&amp;A</a:t>
              </a:r>
              <a:endParaRPr lang="cs-CZ" sz="7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578" y="3223334"/>
              <a:ext cx="1188230" cy="1182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1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825" y="298713"/>
            <a:ext cx="3015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LY-294002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55" y="2547510"/>
            <a:ext cx="3897449" cy="309692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1825" y="1281257"/>
            <a:ext cx="10717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 selective inhibitor of PI3 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kinase</a:t>
            </a:r>
            <a:r>
              <a:rPr lang="cs-CZ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originally 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described in 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1994</a:t>
            </a:r>
            <a:endParaRPr lang="cs-CZ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1825" y="5948558"/>
            <a:ext cx="11080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AutoNum type="arabicPeriod"/>
            </a:pP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Gharbi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SI,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Zvelebil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MJ,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Shuttleworth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SJ,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Hancox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Saghir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N,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Timms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JF,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Waterfield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MD: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Exploring the specificity of the PI3K family inhibitor LY294002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US" sz="12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Biochem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J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2007,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404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(1):15-21.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  <a:p>
            <a:pPr marL="457200" indent="-457200">
              <a:spcAft>
                <a:spcPts val="800"/>
              </a:spcAft>
              <a:buAutoNum type="arabicPeriod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94" y="2450043"/>
            <a:ext cx="2627954" cy="329185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 flipH="1">
            <a:off x="631824" y="1651859"/>
            <a:ext cx="108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Lato" panose="020F0502020204030203" pitchFamily="34" charset="0"/>
                <a:cs typeface="Lato" panose="020F0502020204030203" pitchFamily="34" charset="0"/>
              </a:rPr>
              <a:t>10 </a:t>
            </a:r>
            <a:r>
              <a:rPr lang="cs-CZ" dirty="0" err="1">
                <a:latin typeface="Lato" panose="020F0502020204030203" pitchFamily="34" charset="0"/>
                <a:cs typeface="Lato" panose="020F0502020204030203" pitchFamily="34" charset="0"/>
              </a:rPr>
              <a:t>years</a:t>
            </a:r>
            <a:r>
              <a:rPr lang="cs-CZ" dirty="0">
                <a:latin typeface="Lato" panose="020F0502020204030203" pitchFamily="34" charset="0"/>
                <a:cs typeface="Lato" panose="020F0502020204030203" pitchFamily="34" charset="0"/>
              </a:rPr>
              <a:t> ago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dirty="0" err="1">
                <a:latin typeface="Lato" panose="020F0502020204030203" pitchFamily="34" charset="0"/>
                <a:cs typeface="Lato" panose="020F0502020204030203" pitchFamily="34" charset="0"/>
              </a:rPr>
              <a:t>known</a:t>
            </a:r>
            <a:r>
              <a:rPr lang="cs-CZ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inhibit</a:t>
            </a:r>
            <a:r>
              <a:rPr lang="cs-CZ" dirty="0">
                <a:latin typeface="Lato" panose="020F0502020204030203" pitchFamily="34" charset="0"/>
                <a:cs typeface="Lato" panose="020F0502020204030203" pitchFamily="34" charset="0"/>
              </a:rPr>
              <a:t>ion </a:t>
            </a:r>
            <a:r>
              <a:rPr lang="cs-CZ" dirty="0" err="1">
                <a:latin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 many other proteins at the concentrations used to inhibit PI3 kinase</a:t>
            </a:r>
            <a:endParaRPr lang="cs-CZ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7315238" y="2547510"/>
          <a:ext cx="4493930" cy="301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17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825" y="298713"/>
            <a:ext cx="11295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Staurosporine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ost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potent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Protein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Kinase C (PKC) inhibitor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known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1825" y="1092077"/>
            <a:ext cx="10717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Binds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to </a:t>
            </a:r>
            <a:r>
              <a:rPr lang="cs-CZ" sz="2000" dirty="0" err="1" smtClean="0">
                <a:latin typeface="Lato" panose="020F0502020204030203" pitchFamily="34" charset="0"/>
                <a:cs typeface="Lato" panose="020F0502020204030203" pitchFamily="34" charset="0"/>
              </a:rPr>
              <a:t>almost</a:t>
            </a: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400 </a:t>
            </a:r>
            <a:r>
              <a:rPr lang="cs-CZ" sz="2000" b="1" dirty="0" err="1" smtClean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targets</a:t>
            </a:r>
            <a:r>
              <a:rPr lang="cs-CZ" sz="20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(most </a:t>
            </a:r>
            <a:r>
              <a:rPr lang="cs-CZ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them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cs-CZ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concentrations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&lt; 100nM)</a:t>
            </a:r>
          </a:p>
          <a:p>
            <a:pPr marL="5143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Lato" panose="020F0502020204030203" pitchFamily="34" charset="0"/>
                <a:cs typeface="Lato" panose="020F0502020204030203" pitchFamily="34" charset="0"/>
              </a:rPr>
              <a:t>Many others:</a:t>
            </a:r>
            <a:r>
              <a:rPr lang="cs-CZ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Quercetin, Curcumin, Sunitinib etc. </a:t>
            </a:r>
            <a:endParaRPr lang="en-US" sz="2000" b="1" dirty="0" smtClean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1825" y="6095824"/>
            <a:ext cx="106175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Wang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et al., Evidence-based and quantitative prioritization of tool compounds in phenotypic drug discovery Cell Chem. Biol. 23, 862-874 (2016).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5577736" y="2197432"/>
          <a:ext cx="6134100" cy="360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91" y="2233935"/>
            <a:ext cx="4173459" cy="34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825" y="298713"/>
            <a:ext cx="4400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Drugs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vs.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Probes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30476" y="6178575"/>
            <a:ext cx="11093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Modified</a:t>
            </a:r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</a:t>
            </a:r>
            <a:r>
              <a:rPr lang="cs-CZ" sz="1400" b="1" dirty="0" err="1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from</a:t>
            </a:r>
            <a:r>
              <a:rPr lang="cs-CZ" sz="1400" b="1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: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Arrowsmith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, C.H., et al., 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The promise and peril of chemical probes.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Nat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Chem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Biol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, 2015. </a:t>
            </a: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11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(8): p. 536-41.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3" y="1581874"/>
            <a:ext cx="6543675" cy="23717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3317565" y="4274788"/>
            <a:ext cx="2695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cs-CZ" sz="2000" b="1" dirty="0" err="1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Possibly</a:t>
            </a:r>
            <a:r>
              <a:rPr lang="cs-CZ" sz="2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unknown</a:t>
            </a:r>
            <a:r>
              <a:rPr lang="cs-CZ" sz="2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Mechanism-of-action</a:t>
            </a:r>
            <a:r>
              <a:rPr lang="cs-CZ" sz="2000" b="1" dirty="0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(MOA)</a:t>
            </a:r>
          </a:p>
          <a:p>
            <a:pPr algn="ctr">
              <a:buClr>
                <a:srgbClr val="C00000"/>
              </a:buClr>
            </a:pPr>
            <a:r>
              <a:rPr lang="cs-CZ" sz="2000" b="1" dirty="0" err="1" smtClean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Bioavailable</a:t>
            </a:r>
            <a:endParaRPr lang="en-US" sz="2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 flipH="1">
            <a:off x="6257830" y="4274788"/>
            <a:ext cx="269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cs-CZ" sz="2000" b="1" dirty="0" err="1" smtClean="0">
                <a:solidFill>
                  <a:schemeClr val="accent6"/>
                </a:solidFill>
                <a:latin typeface="Lato" panose="020F0502020204030203" pitchFamily="34" charset="0"/>
                <a:cs typeface="Lato" panose="020F0502020204030203" pitchFamily="34" charset="0"/>
              </a:rPr>
              <a:t>Defined</a:t>
            </a:r>
            <a:r>
              <a:rPr lang="cs-CZ" sz="2000" b="1" dirty="0" smtClean="0">
                <a:solidFill>
                  <a:schemeClr val="accent6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MOA</a:t>
            </a:r>
          </a:p>
          <a:p>
            <a:pPr algn="ctr">
              <a:spcAft>
                <a:spcPts val="1200"/>
              </a:spcAft>
              <a:buClr>
                <a:srgbClr val="C00000"/>
              </a:buClr>
            </a:pPr>
            <a:r>
              <a:rPr lang="cs-CZ" sz="2000" b="1" dirty="0" smtClean="0">
                <a:solidFill>
                  <a:schemeClr val="accent6"/>
                </a:solidFill>
                <a:latin typeface="Lato" panose="020F0502020204030203" pitchFamily="34" charset="0"/>
                <a:cs typeface="Lato" panose="020F0502020204030203" pitchFamily="34" charset="0"/>
              </a:rPr>
              <a:t>Potent</a:t>
            </a:r>
          </a:p>
          <a:p>
            <a:pPr algn="ctr">
              <a:buClr>
                <a:srgbClr val="C00000"/>
              </a:buClr>
            </a:pPr>
            <a:r>
              <a:rPr lang="cs-CZ" sz="2000" b="1" dirty="0" err="1" smtClean="0">
                <a:solidFill>
                  <a:schemeClr val="accent6"/>
                </a:solidFill>
                <a:latin typeface="Lato" panose="020F0502020204030203" pitchFamily="34" charset="0"/>
                <a:cs typeface="Lato" panose="020F0502020204030203" pitchFamily="34" charset="0"/>
              </a:rPr>
              <a:t>Selective</a:t>
            </a:r>
            <a:endParaRPr lang="en-US" sz="2000" b="1" dirty="0">
              <a:solidFill>
                <a:schemeClr val="accent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825" y="298713"/>
            <a:ext cx="6766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What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chemical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probe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24422" y="1461360"/>
            <a:ext cx="4774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GB" sz="2000" dirty="0">
                <a:highlight>
                  <a:srgbClr val="FFFFFF"/>
                </a:highlight>
                <a:latin typeface="Lato" panose="020F0502020204030203" pitchFamily="34" charset="0"/>
                <a:cs typeface="Lato" panose="020F0502020204030203" pitchFamily="34" charset="0"/>
              </a:rPr>
              <a:t>“A chemical probe is simply a reagent—a selective small-molecule modulator of a protein’s function—that allows the user to ask mechanistic and phenotypic questions about its molecular target in cell-based or animal studies.” </a:t>
            </a:r>
            <a:r>
              <a:rPr lang="en-GB" sz="1600" i="1" u="sng" dirty="0" smtClean="0">
                <a:highlight>
                  <a:srgbClr val="FFFFFF"/>
                </a:highlight>
                <a:latin typeface="Lato" panose="020F0502020204030203" pitchFamily="34" charset="0"/>
                <a:cs typeface="Lato" panose="020F0502020204030203" pitchFamily="34" charset="0"/>
                <a:hlinkClick r:id="rId2"/>
              </a:rPr>
              <a:t>http</a:t>
            </a:r>
            <a:r>
              <a:rPr lang="en-GB" sz="1600" i="1" u="sng" dirty="0">
                <a:highlight>
                  <a:srgbClr val="FFFFFF"/>
                </a:highlight>
                <a:latin typeface="Lato" panose="020F0502020204030203" pitchFamily="34" charset="0"/>
                <a:cs typeface="Lato" panose="020F0502020204030203" pitchFamily="34" charset="0"/>
                <a:hlinkClick r:id="rId2"/>
              </a:rPr>
              <a:t>://</a:t>
            </a:r>
            <a:r>
              <a:rPr lang="en-GB" sz="1600" i="1" u="sng" dirty="0" smtClean="0">
                <a:highlight>
                  <a:srgbClr val="FFFFFF"/>
                </a:highlight>
                <a:latin typeface="Lato" panose="020F0502020204030203" pitchFamily="34" charset="0"/>
                <a:cs typeface="Lato" panose="020F0502020204030203" pitchFamily="34" charset="0"/>
                <a:hlinkClick r:id="rId2"/>
              </a:rPr>
              <a:t>www.chemicalprobes.org</a:t>
            </a:r>
            <a:endParaRPr lang="en-GB" sz="2000" i="1" dirty="0">
              <a:highlight>
                <a:srgbClr val="FFFFFF"/>
              </a:highlight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 algn="just">
              <a:spcBef>
                <a:spcPts val="0"/>
              </a:spcBef>
              <a:buNone/>
            </a:pPr>
            <a:endParaRPr lang="en-GB" sz="2000" dirty="0">
              <a:highlight>
                <a:srgbClr val="FFFFFF"/>
              </a:highlight>
              <a:latin typeface="Lato" panose="020F0502020204030203" pitchFamily="34" charset="0"/>
              <a:cs typeface="Lato" panose="020F0502020204030203" pitchFamily="34" charset="0"/>
            </a:endParaRPr>
          </a:p>
          <a:p>
            <a:pPr lvl="0" algn="just"/>
            <a:endParaRPr lang="en-GB" sz="2000" dirty="0">
              <a:highlight>
                <a:srgbClr val="FFFFFF"/>
              </a:highlight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1" descr="prob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98" y="1578942"/>
            <a:ext cx="5019895" cy="365136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661764" y="1461360"/>
            <a:ext cx="263047" cy="517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/>
          <p:cNvSpPr/>
          <p:nvPr/>
        </p:nvSpPr>
        <p:spPr>
          <a:xfrm>
            <a:off x="631825" y="6198495"/>
            <a:ext cx="10904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Workman P, Collins I: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Probing the probes: fitness factors for small molecule tools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.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Chem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Biol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2010, 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17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(6):561-577.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58917"/>
              </p:ext>
            </p:extLst>
          </p:nvPr>
        </p:nvGraphicFramePr>
        <p:xfrm>
          <a:off x="733906" y="4262127"/>
          <a:ext cx="5396954" cy="140842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98985">
                  <a:extLst>
                    <a:ext uri="{9D8B030D-6E8A-4147-A177-3AD203B41FA5}">
                      <a16:colId xmlns:a16="http://schemas.microsoft.com/office/drawing/2014/main" val="1601930869"/>
                    </a:ext>
                  </a:extLst>
                </a:gridCol>
                <a:gridCol w="1776350">
                  <a:extLst>
                    <a:ext uri="{9D8B030D-6E8A-4147-A177-3AD203B41FA5}">
                      <a16:colId xmlns:a16="http://schemas.microsoft.com/office/drawing/2014/main" val="446694984"/>
                    </a:ext>
                  </a:extLst>
                </a:gridCol>
                <a:gridCol w="1821619">
                  <a:extLst>
                    <a:ext uri="{9D8B030D-6E8A-4147-A177-3AD203B41FA5}">
                      <a16:colId xmlns:a16="http://schemas.microsoft.com/office/drawing/2014/main" val="1898503330"/>
                    </a:ext>
                  </a:extLst>
                </a:gridCol>
              </a:tblGrid>
              <a:tr h="382708"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Criteria</a:t>
                      </a:r>
                      <a:endParaRPr lang="en-US" sz="1800" b="1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tc>
                  <a:txBody>
                    <a:bodyPr/>
                    <a:lstStyle/>
                    <a:p>
                      <a:r>
                        <a:rPr lang="cs-CZ" sz="1800" b="1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Biochemical</a:t>
                      </a:r>
                      <a:r>
                        <a:rPr lang="cs-CZ" sz="1800" b="1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cs-CZ" sz="1800" b="1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assays</a:t>
                      </a:r>
                      <a:endParaRPr lang="en-US" sz="1800" b="1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Cell-</a:t>
                      </a:r>
                      <a:r>
                        <a:rPr lang="cs-CZ" sz="1800" b="1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based</a:t>
                      </a:r>
                      <a:r>
                        <a:rPr lang="cs-CZ" sz="1800" b="1" baseline="0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 </a:t>
                      </a:r>
                      <a:r>
                        <a:rPr lang="cs-CZ" sz="1800" b="1" baseline="0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assays</a:t>
                      </a:r>
                      <a:endParaRPr lang="en-US" sz="1800" b="1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extLst>
                  <a:ext uri="{0D108BD9-81ED-4DB2-BD59-A6C34878D82A}">
                    <a16:rowId xmlns:a16="http://schemas.microsoft.com/office/drawing/2014/main" val="2800250583"/>
                  </a:ext>
                </a:extLst>
              </a:tr>
              <a:tr h="382708">
                <a:tc>
                  <a:txBody>
                    <a:bodyPr/>
                    <a:lstStyle/>
                    <a:p>
                      <a:r>
                        <a:rPr lang="cs-CZ" sz="1800" b="0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Potency</a:t>
                      </a:r>
                      <a:endParaRPr lang="en-US" sz="1800" b="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&lt;100nM</a:t>
                      </a:r>
                      <a:endParaRPr lang="en-US" sz="1800" b="1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&lt;1 – 10</a:t>
                      </a:r>
                      <a:r>
                        <a:rPr lang="el-GR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Lato" panose="020F0502020204030203" pitchFamily="34" charset="0"/>
                        </a:rPr>
                        <a:t>μ</a:t>
                      </a:r>
                      <a:r>
                        <a:rPr lang="cs-CZ" sz="1800" b="1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M</a:t>
                      </a:r>
                      <a:endParaRPr lang="en-US" sz="1800" b="1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extLst>
                  <a:ext uri="{0D108BD9-81ED-4DB2-BD59-A6C34878D82A}">
                    <a16:rowId xmlns:a16="http://schemas.microsoft.com/office/drawing/2014/main" val="2607810013"/>
                  </a:ext>
                </a:extLst>
              </a:tr>
              <a:tr h="382708">
                <a:tc>
                  <a:txBody>
                    <a:bodyPr/>
                    <a:lstStyle/>
                    <a:p>
                      <a:r>
                        <a:rPr lang="cs-CZ" sz="1800" b="0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Selectivity</a:t>
                      </a:r>
                      <a:endParaRPr lang="en-US" sz="1800" b="0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&gt;10 – 100 </a:t>
                      </a:r>
                      <a:r>
                        <a:rPr lang="cs-CZ" sz="1800" b="1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fold</a:t>
                      </a:r>
                      <a:endParaRPr lang="en-US" sz="1800" b="1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&gt;10 – 100 </a:t>
                      </a:r>
                      <a:r>
                        <a:rPr lang="cs-CZ" sz="1800" b="1" dirty="0" err="1" smtClean="0"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fold</a:t>
                      </a:r>
                      <a:endParaRPr lang="en-US" sz="1800" b="1" dirty="0"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367" marR="94367" marT="47183" marB="47183"/>
                </a:tc>
                <a:extLst>
                  <a:ext uri="{0D108BD9-81ED-4DB2-BD59-A6C34878D82A}">
                    <a16:rowId xmlns:a16="http://schemas.microsoft.com/office/drawing/2014/main" val="782528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825" y="298713"/>
            <a:ext cx="10088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Current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state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of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chemical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probes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tools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34" y="1897557"/>
            <a:ext cx="1797050" cy="455837"/>
          </a:xfrm>
          <a:prstGeom prst="rect">
            <a:avLst/>
          </a:prstGeom>
        </p:spPr>
      </p:pic>
      <p:pic>
        <p:nvPicPr>
          <p:cNvPr id="6" name="Picture 5" descr="CSofTlogo-horizontal-web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88" y="1287957"/>
            <a:ext cx="2476500" cy="609600"/>
          </a:xfrm>
          <a:prstGeom prst="rect">
            <a:avLst/>
          </a:prstGeom>
        </p:spPr>
      </p:pic>
      <p:pic>
        <p:nvPicPr>
          <p:cNvPr id="10" name="Picture 29" descr="chemical-probes-logo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0" y="1371612"/>
            <a:ext cx="2946400" cy="1098535"/>
          </a:xfrm>
          <a:prstGeom prst="rect">
            <a:avLst/>
          </a:prstGeom>
        </p:spPr>
      </p:pic>
      <p:pic>
        <p:nvPicPr>
          <p:cNvPr id="11" name="Picture 30" descr="Unknow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02" y="2909161"/>
            <a:ext cx="1612158" cy="642822"/>
          </a:xfrm>
          <a:prstGeom prst="rect">
            <a:avLst/>
          </a:prstGeom>
        </p:spPr>
      </p:pic>
      <p:pic>
        <p:nvPicPr>
          <p:cNvPr id="12" name="Picture 32" descr="cancerrxgene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15" y="3807822"/>
            <a:ext cx="651259" cy="651259"/>
          </a:xfrm>
          <a:prstGeom prst="rect">
            <a:avLst/>
          </a:prstGeom>
        </p:spPr>
      </p:pic>
      <p:pic>
        <p:nvPicPr>
          <p:cNvPr id="14" name="Picture 33" descr="th-mlprobe-lr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01" y="1672530"/>
            <a:ext cx="2032000" cy="2540000"/>
          </a:xfrm>
          <a:prstGeom prst="rect">
            <a:avLst/>
          </a:prstGeom>
        </p:spPr>
      </p:pic>
      <p:pic>
        <p:nvPicPr>
          <p:cNvPr id="15" name="Picture 34" descr="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2" y="4112266"/>
            <a:ext cx="2910523" cy="654050"/>
          </a:xfrm>
          <a:prstGeom prst="rect">
            <a:avLst/>
          </a:prstGeom>
        </p:spPr>
      </p:pic>
      <p:pic>
        <p:nvPicPr>
          <p:cNvPr id="17" name="Picture 36" descr="Screen Shot 2016-10-23 at 20.55.48 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88" y="5991987"/>
            <a:ext cx="6246026" cy="649896"/>
          </a:xfrm>
          <a:prstGeom prst="rect">
            <a:avLst/>
          </a:prstGeom>
        </p:spPr>
      </p:pic>
      <p:pic>
        <p:nvPicPr>
          <p:cNvPr id="18" name="Picture 38" descr="sanger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19" y="4619110"/>
            <a:ext cx="1832776" cy="536422"/>
          </a:xfrm>
          <a:prstGeom prst="rect">
            <a:avLst/>
          </a:prstGeom>
        </p:spPr>
      </p:pic>
      <p:sp>
        <p:nvSpPr>
          <p:cNvPr id="19" name="TextBox 39"/>
          <p:cNvSpPr txBox="1"/>
          <p:nvPr/>
        </p:nvSpPr>
        <p:spPr>
          <a:xfrm>
            <a:off x="5818178" y="2403456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Informer set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751732" y="4901799"/>
            <a:ext cx="3424626" cy="933987"/>
            <a:chOff x="2133454" y="4768095"/>
            <a:chExt cx="3424626" cy="933987"/>
          </a:xfrm>
        </p:grpSpPr>
        <p:pic>
          <p:nvPicPr>
            <p:cNvPr id="16" name="Picture 35" descr="tripod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454" y="4768095"/>
              <a:ext cx="2105951" cy="852409"/>
            </a:xfrm>
            <a:prstGeom prst="rect">
              <a:avLst/>
            </a:prstGeom>
          </p:spPr>
        </p:pic>
        <p:sp>
          <p:nvSpPr>
            <p:cNvPr id="20" name="TextBox 40"/>
            <p:cNvSpPr txBox="1"/>
            <p:nvPr/>
          </p:nvSpPr>
          <p:spPr>
            <a:xfrm>
              <a:off x="3663009" y="5301972"/>
              <a:ext cx="1895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anose="020F0502020204030203" pitchFamily="34" charset="0"/>
                  <a:cs typeface="Lato" panose="020F0502020204030203" pitchFamily="34" charset="0"/>
                </a:rPr>
                <a:t>NPC Screening</a:t>
              </a:r>
              <a:endParaRPr lang="en-US" sz="20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944953" y="2846373"/>
            <a:ext cx="3114559" cy="823713"/>
            <a:chOff x="1615525" y="2887971"/>
            <a:chExt cx="3114559" cy="823713"/>
          </a:xfrm>
        </p:grpSpPr>
        <p:pic>
          <p:nvPicPr>
            <p:cNvPr id="7" name="Picture 20" descr="NChemB_logo-blu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525" y="2984128"/>
              <a:ext cx="2991612" cy="727556"/>
            </a:xfrm>
            <a:prstGeom prst="rect">
              <a:avLst/>
            </a:prstGeom>
          </p:spPr>
        </p:pic>
        <p:sp>
          <p:nvSpPr>
            <p:cNvPr id="21" name="TextBox 41"/>
            <p:cNvSpPr txBox="1"/>
            <p:nvPr/>
          </p:nvSpPr>
          <p:spPr>
            <a:xfrm>
              <a:off x="3748725" y="2887971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anose="020F0502020204030203" pitchFamily="34" charset="0"/>
                  <a:cs typeface="Lato" panose="020F0502020204030203" pitchFamily="34" charset="0"/>
                </a:rPr>
                <a:t>Probes</a:t>
              </a:r>
              <a:endParaRPr lang="en-US" sz="20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847772" y="4523532"/>
            <a:ext cx="1632136" cy="769201"/>
            <a:chOff x="5603901" y="4049120"/>
            <a:chExt cx="1632136" cy="769201"/>
          </a:xfrm>
        </p:grpSpPr>
        <p:pic>
          <p:nvPicPr>
            <p:cNvPr id="22" name="Picture 46" descr="GSK-logo-2014-880x660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901" y="4049120"/>
              <a:ext cx="896037" cy="769201"/>
            </a:xfrm>
            <a:prstGeom prst="rect">
              <a:avLst/>
            </a:prstGeom>
          </p:spPr>
        </p:pic>
        <p:sp>
          <p:nvSpPr>
            <p:cNvPr id="23" name="TextBox 47"/>
            <p:cNvSpPr txBox="1"/>
            <p:nvPr/>
          </p:nvSpPr>
          <p:spPr>
            <a:xfrm>
              <a:off x="6499938" y="4196834"/>
              <a:ext cx="736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anose="020F0502020204030203" pitchFamily="34" charset="0"/>
                  <a:cs typeface="Lato" panose="020F0502020204030203" pitchFamily="34" charset="0"/>
                </a:rPr>
                <a:t>PKIS</a:t>
              </a:r>
              <a:endParaRPr lang="en-US" sz="20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4647061" y="2912586"/>
            <a:ext cx="1967970" cy="1128823"/>
            <a:chOff x="6532873" y="2920297"/>
            <a:chExt cx="1967970" cy="1128823"/>
          </a:xfrm>
        </p:grpSpPr>
        <p:pic>
          <p:nvPicPr>
            <p:cNvPr id="9" name="Picture 26" descr="SGC_reverse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873" y="2920297"/>
              <a:ext cx="1917700" cy="908384"/>
            </a:xfrm>
            <a:prstGeom prst="rect">
              <a:avLst/>
            </a:prstGeom>
          </p:spPr>
        </p:pic>
        <p:sp>
          <p:nvSpPr>
            <p:cNvPr id="24" name="TextBox 41"/>
            <p:cNvSpPr txBox="1"/>
            <p:nvPr/>
          </p:nvSpPr>
          <p:spPr>
            <a:xfrm>
              <a:off x="7519484" y="3649010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Lato" panose="020F0502020204030203" pitchFamily="34" charset="0"/>
                  <a:cs typeface="Lato" panose="020F0502020204030203" pitchFamily="34" charset="0"/>
                </a:rPr>
                <a:t>Probes</a:t>
              </a:r>
              <a:endParaRPr lang="en-US" sz="2000" b="1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27" name="Obrázek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8188" y="5523442"/>
            <a:ext cx="3623414" cy="9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631825" y="1068154"/>
            <a:ext cx="11080011" cy="9084"/>
          </a:xfrm>
          <a:prstGeom prst="line">
            <a:avLst/>
          </a:prstGeom>
          <a:ln w="38100">
            <a:solidFill>
              <a:srgbClr val="D2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31825" y="298713"/>
            <a:ext cx="5351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Chemical</a:t>
            </a:r>
            <a:r>
              <a:rPr lang="cs-CZ" sz="4400" b="1" dirty="0" smtClean="0">
                <a:latin typeface="Lato" panose="020F0502020204030203" pitchFamily="34" charset="0"/>
                <a:cs typeface="Lato" panose="020F0502020204030203" pitchFamily="34" charset="0"/>
              </a:rPr>
              <a:t> Probes.org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0476" y="6349907"/>
            <a:ext cx="11093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Arrowsmith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, C.H., et al., 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The promise and peril of chemical probes.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Nat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Chem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Biol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, 2015. </a:t>
            </a:r>
            <a:r>
              <a:rPr lang="en-GB" sz="12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11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Arial" panose="020B0604020202020204" pitchFamily="34" charset="0"/>
                <a:cs typeface="Lato" panose="020F0502020204030203" pitchFamily="34" charset="0"/>
              </a:rPr>
              <a:t>(8): p. 536-41.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71" y="1130090"/>
            <a:ext cx="5180530" cy="43569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43" y="1134651"/>
            <a:ext cx="4406728" cy="5074065"/>
          </a:xfrm>
          <a:prstGeom prst="rect">
            <a:avLst/>
          </a:prstGeom>
        </p:spPr>
      </p:pic>
      <p:pic>
        <p:nvPicPr>
          <p:cNvPr id="10" name="Picture 26" descr="SGC_rever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02" y="5653357"/>
            <a:ext cx="1168543" cy="553520"/>
          </a:xfrm>
          <a:prstGeom prst="rect">
            <a:avLst/>
          </a:prstGeom>
        </p:spPr>
      </p:pic>
      <p:pic>
        <p:nvPicPr>
          <p:cNvPr id="3" name="Picture 2" descr="Wellcome_Trust_logo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26" y="5638354"/>
            <a:ext cx="673618" cy="673618"/>
          </a:xfrm>
          <a:prstGeom prst="rect">
            <a:avLst/>
          </a:prstGeom>
        </p:spPr>
      </p:pic>
      <p:pic>
        <p:nvPicPr>
          <p:cNvPr id="6" name="Picture 5" descr="Eshelman_logo-e14284309656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15" y="5685820"/>
            <a:ext cx="205105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538</Words>
  <Application>Microsoft Office PowerPoint</Application>
  <PresentationFormat>Širokoúhlá obrazovka</PresentationFormat>
  <Paragraphs>67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skutac</dc:creator>
  <cp:lastModifiedBy>skutac</cp:lastModifiedBy>
  <cp:revision>84</cp:revision>
  <dcterms:created xsi:type="dcterms:W3CDTF">2018-04-23T19:26:33Z</dcterms:created>
  <dcterms:modified xsi:type="dcterms:W3CDTF">2018-06-11T16:34:17Z</dcterms:modified>
</cp:coreProperties>
</file>