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bf872b81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bf872b81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20549b68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20549b68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hoping to discover something novel and cool (and to get PhD)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bf872b81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bf872b81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3f2a6573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3f2a6573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3f2a6573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3f2a6573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3f2a6573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3f2a6573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3f2a6573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3f2a6573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3f2a6573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3f2a6573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3f2a6573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33f2a6573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3f2a65738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3f2a6573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bf872b81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bf872b81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3f2a6573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33f2a6573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3f2a6573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33f2a6573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3f2a65738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3f2a65738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3f2a65738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3f2a65738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3f2a65738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33f2a65738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3f2a6573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33f2a6573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3f2a65738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33f2a65738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33f2a65738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33f2a65738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2054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d2054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217c50dd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217c50dd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open mitosis in our cells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217c50dd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217c50dd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closed mitosis in fungi, yeast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217c50dd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217c50dd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closed mitosis in fungi, yeast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217c50dd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217c50dd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"/>
              <a:t>closed mitosis in fungi, yeast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3f2a657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3f2a657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3f2a6573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3f2a6573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3f2a6573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3f2a6573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enomik.cz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gif"/><Relationship Id="rId6" Type="http://schemas.openxmlformats.org/officeDocument/2006/relationships/image" Target="../media/image1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gif"/><Relationship Id="rId6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174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 sz="2800">
                <a:solidFill>
                  <a:srgbClr val="1C4587"/>
                </a:solidFill>
              </a:rPr>
              <a:t>Using ChIP-nexus to decipher the architecture of transcription factor complexes</a:t>
            </a:r>
            <a:endParaRPr sz="2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24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Martin Převorovský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Laboratory of Microbial Genomics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chemeClr val="hlink"/>
                </a:solidFill>
                <a:hlinkClick r:id="rId3"/>
              </a:rPr>
              <a:t>www.GenoMik.cz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Department of Cell Biology, Faculty of Science,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Charles University, Prague, Czechia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50" y="2320325"/>
            <a:ext cx="1095675" cy="10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8650" y="2612775"/>
            <a:ext cx="533400" cy="581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Lipid transcription factors in </a:t>
            </a:r>
            <a:r>
              <a:rPr i="1" lang="cs"/>
              <a:t>S. pombe</a:t>
            </a:r>
            <a:endParaRPr i="1"/>
          </a:p>
        </p:txBody>
      </p:sp>
      <p:sp>
        <p:nvSpPr>
          <p:cNvPr id="140" name="Google Shape;140;p22"/>
          <p:cNvSpPr/>
          <p:nvPr/>
        </p:nvSpPr>
        <p:spPr>
          <a:xfrm>
            <a:off x="1467900" y="15766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141" name="Google Shape;141;p22"/>
          <p:cNvSpPr/>
          <p:nvPr/>
        </p:nvSpPr>
        <p:spPr>
          <a:xfrm>
            <a:off x="4504317" y="15766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142" name="Google Shape;142;p22"/>
          <p:cNvSpPr txBox="1"/>
          <p:nvPr/>
        </p:nvSpPr>
        <p:spPr>
          <a:xfrm>
            <a:off x="3075750" y="4047225"/>
            <a:ext cx="284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700"/>
              <a:t>cut6</a:t>
            </a:r>
            <a:r>
              <a:rPr lang="cs" sz="1700"/>
              <a:t>, </a:t>
            </a:r>
            <a:r>
              <a:rPr i="1" lang="cs" sz="1700"/>
              <a:t>ole1</a:t>
            </a:r>
            <a:r>
              <a:rPr lang="cs" sz="1700"/>
              <a:t>, </a:t>
            </a:r>
            <a:r>
              <a:rPr i="1" lang="cs" sz="1700"/>
              <a:t>lcf1</a:t>
            </a:r>
            <a:r>
              <a:rPr lang="cs" sz="1700"/>
              <a:t>, </a:t>
            </a:r>
            <a:r>
              <a:rPr i="1" lang="cs" sz="1700"/>
              <a:t>lcf2</a:t>
            </a:r>
            <a:r>
              <a:rPr lang="cs" sz="1700"/>
              <a:t>, </a:t>
            </a:r>
            <a:r>
              <a:rPr i="1" lang="cs" sz="1700"/>
              <a:t>vht1</a:t>
            </a:r>
            <a:r>
              <a:rPr lang="cs" sz="1700"/>
              <a:t>…</a:t>
            </a:r>
            <a:endParaRPr sz="1700"/>
          </a:p>
        </p:txBody>
      </p:sp>
      <p:sp>
        <p:nvSpPr>
          <p:cNvPr id="143" name="Google Shape;143;p22"/>
          <p:cNvSpPr/>
          <p:nvPr/>
        </p:nvSpPr>
        <p:spPr>
          <a:xfrm>
            <a:off x="2555275" y="3994175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 flipH="1" rot="5400000">
            <a:off x="4400545" y="3578425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Google Shape;145;p22"/>
          <p:cNvCxnSpPr/>
          <p:nvPr/>
        </p:nvCxnSpPr>
        <p:spPr>
          <a:xfrm>
            <a:off x="2416675" y="2364975"/>
            <a:ext cx="973200" cy="147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2"/>
          <p:cNvCxnSpPr/>
          <p:nvPr/>
        </p:nvCxnSpPr>
        <p:spPr>
          <a:xfrm flipH="1">
            <a:off x="3712075" y="2364975"/>
            <a:ext cx="973200" cy="1470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2"/>
          <p:cNvSpPr txBox="1"/>
          <p:nvPr/>
        </p:nvSpPr>
        <p:spPr>
          <a:xfrm>
            <a:off x="1718800" y="2861425"/>
            <a:ext cx="9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~50%</a:t>
            </a:r>
            <a:endParaRPr sz="1800"/>
          </a:p>
        </p:txBody>
      </p:sp>
      <p:sp>
        <p:nvSpPr>
          <p:cNvPr id="148" name="Google Shape;148;p22"/>
          <p:cNvSpPr txBox="1"/>
          <p:nvPr/>
        </p:nvSpPr>
        <p:spPr>
          <a:xfrm>
            <a:off x="4474923" y="2861425"/>
            <a:ext cx="9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~50%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The question</a:t>
            </a:r>
            <a:endParaRPr i="1"/>
          </a:p>
        </p:txBody>
      </p:sp>
      <p:sp>
        <p:nvSpPr>
          <p:cNvPr id="154" name="Google Shape;154;p23"/>
          <p:cNvSpPr/>
          <p:nvPr/>
        </p:nvSpPr>
        <p:spPr>
          <a:xfrm>
            <a:off x="324900" y="40150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155" name="Google Shape;155;p23"/>
          <p:cNvSpPr/>
          <p:nvPr/>
        </p:nvSpPr>
        <p:spPr>
          <a:xfrm>
            <a:off x="1881892" y="40150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156" name="Google Shape;156;p23"/>
          <p:cNvSpPr/>
          <p:nvPr/>
        </p:nvSpPr>
        <p:spPr>
          <a:xfrm>
            <a:off x="603850" y="4627400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 flipH="1" rot="5400000">
            <a:off x="3211120" y="4211650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3068100" y="27958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159" name="Google Shape;159;p23"/>
          <p:cNvSpPr/>
          <p:nvPr/>
        </p:nvSpPr>
        <p:spPr>
          <a:xfrm>
            <a:off x="4015492" y="27958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160" name="Google Shape;160;p23"/>
          <p:cNvSpPr/>
          <p:nvPr/>
        </p:nvSpPr>
        <p:spPr>
          <a:xfrm>
            <a:off x="2737450" y="3408200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 flipH="1" rot="5400000">
            <a:off x="5344720" y="2992450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5582700" y="16528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163" name="Google Shape;163;p23"/>
          <p:cNvSpPr/>
          <p:nvPr/>
        </p:nvSpPr>
        <p:spPr>
          <a:xfrm>
            <a:off x="5463292" y="11194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164" name="Google Shape;164;p23"/>
          <p:cNvSpPr/>
          <p:nvPr/>
        </p:nvSpPr>
        <p:spPr>
          <a:xfrm>
            <a:off x="4871050" y="2265200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 flipH="1" rot="5400000">
            <a:off x="7478320" y="1849450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6615900" y="2887750"/>
            <a:ext cx="12543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600">
                <a:solidFill>
                  <a:srgbClr val="FF0000"/>
                </a:solidFill>
              </a:rPr>
              <a:t>?</a:t>
            </a:r>
            <a:endParaRPr b="1" sz="1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Methods</a:t>
            </a:r>
            <a:r>
              <a:rPr lang="cs"/>
              <a:t> - Chromatin immunoprecipitation (ChIP)</a:t>
            </a:r>
            <a:endParaRPr i="1"/>
          </a:p>
        </p:txBody>
      </p:sp>
      <p:sp>
        <p:nvSpPr>
          <p:cNvPr id="172" name="Google Shape;172;p24"/>
          <p:cNvSpPr txBox="1"/>
          <p:nvPr/>
        </p:nvSpPr>
        <p:spPr>
          <a:xfrm>
            <a:off x="3934200" y="4787875"/>
            <a:ext cx="138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DOI: 10.2741/2733</a:t>
            </a:r>
            <a:endParaRPr sz="500">
              <a:solidFill>
                <a:srgbClr val="999999"/>
              </a:solidFill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0125"/>
            <a:ext cx="3434237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037" y="1398725"/>
            <a:ext cx="4947763" cy="3312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ChIP-seq of Cbf11</a:t>
            </a:r>
            <a:endParaRPr i="1"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8725"/>
            <a:ext cx="8839199" cy="320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ChIP-seq of Cbf11</a:t>
            </a:r>
            <a:endParaRPr i="1"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8725"/>
            <a:ext cx="8839199" cy="320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ChIP-seq of Cbf11</a:t>
            </a:r>
            <a:endParaRPr i="1"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8725"/>
            <a:ext cx="8839199" cy="320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ChIP-seq of Cbf11</a:t>
            </a:r>
            <a:endParaRPr i="1"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8725"/>
            <a:ext cx="8839199" cy="320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8850" y="2432375"/>
            <a:ext cx="1533775" cy="1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771" y="0"/>
            <a:ext cx="697823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Methods</a:t>
            </a:r>
            <a:r>
              <a:rPr lang="cs"/>
              <a:t> </a:t>
            </a:r>
            <a:br>
              <a:rPr lang="cs"/>
            </a:br>
            <a:r>
              <a:rPr lang="cs"/>
              <a:t>- ChIP-nexus</a:t>
            </a:r>
            <a:endParaRPr i="1"/>
          </a:p>
        </p:txBody>
      </p:sp>
      <p:sp>
        <p:nvSpPr>
          <p:cNvPr id="206" name="Google Shape;206;p29"/>
          <p:cNvSpPr txBox="1"/>
          <p:nvPr/>
        </p:nvSpPr>
        <p:spPr>
          <a:xfrm>
            <a:off x="1114800" y="4787875"/>
            <a:ext cx="138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doi: 10.1038/nbt.3121</a:t>
            </a:r>
            <a:endParaRPr sz="5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Methods</a:t>
            </a:r>
            <a:r>
              <a:rPr lang="cs"/>
              <a:t> - ChIP-nexus</a:t>
            </a:r>
            <a:endParaRPr i="1"/>
          </a:p>
        </p:txBody>
      </p:sp>
      <p:sp>
        <p:nvSpPr>
          <p:cNvPr id="212" name="Google Shape;212;p30"/>
          <p:cNvSpPr txBox="1"/>
          <p:nvPr/>
        </p:nvSpPr>
        <p:spPr>
          <a:xfrm>
            <a:off x="1114800" y="4787875"/>
            <a:ext cx="138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doi: 10.1038/nbt.3121</a:t>
            </a:r>
            <a:endParaRPr sz="500">
              <a:solidFill>
                <a:srgbClr val="999999"/>
              </a:solidFill>
            </a:endParaRPr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600" y="1322525"/>
            <a:ext cx="6120792" cy="346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</a:t>
            </a:r>
            <a:r>
              <a:rPr lang="cs">
                <a:solidFill>
                  <a:srgbClr val="1C4587"/>
                </a:solidFill>
              </a:rPr>
              <a:t>s</a:t>
            </a:r>
            <a:r>
              <a:rPr lang="cs"/>
              <a:t> - ChIP-nexus analysis workflow</a:t>
            </a:r>
            <a:endParaRPr i="1"/>
          </a:p>
        </p:txBody>
      </p:sp>
      <p:sp>
        <p:nvSpPr>
          <p:cNvPr id="219" name="Google Shape;219;p31"/>
          <p:cNvSpPr txBox="1"/>
          <p:nvPr/>
        </p:nvSpPr>
        <p:spPr>
          <a:xfrm>
            <a:off x="439400" y="1709425"/>
            <a:ext cx="1059600" cy="708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read</a:t>
            </a:r>
            <a:r>
              <a:rPr lang="cs" sz="1700"/>
              <a:t> QC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0000FF"/>
                </a:solidFill>
              </a:rPr>
              <a:t>(</a:t>
            </a:r>
            <a:r>
              <a:rPr i="1" lang="cs" sz="1700">
                <a:solidFill>
                  <a:srgbClr val="0000FF"/>
                </a:solidFill>
              </a:rPr>
              <a:t>fastQC</a:t>
            </a:r>
            <a:r>
              <a:rPr lang="cs" sz="1700">
                <a:solidFill>
                  <a:srgbClr val="0000FF"/>
                </a:solidFill>
              </a:rPr>
              <a:t>)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2039600" y="1176025"/>
            <a:ext cx="1828800" cy="1754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1st deduplication  &amp; trimming </a:t>
            </a:r>
            <a:br>
              <a:rPr lang="cs" sz="1700"/>
            </a:br>
            <a:r>
              <a:rPr lang="cs" sz="1700"/>
              <a:t>&amp; filtering</a:t>
            </a:r>
            <a:r>
              <a:rPr lang="cs" sz="1700"/>
              <a:t> </a:t>
            </a:r>
            <a:r>
              <a:rPr lang="cs" sz="1700">
                <a:solidFill>
                  <a:srgbClr val="0000FF"/>
                </a:solidFill>
              </a:rPr>
              <a:t>(</a:t>
            </a:r>
            <a:r>
              <a:rPr i="1" lang="cs" sz="1700">
                <a:solidFill>
                  <a:srgbClr val="0000FF"/>
                </a:solidFill>
              </a:rPr>
              <a:t>clumpify, trimmomatic, </a:t>
            </a:r>
            <a:r>
              <a:rPr lang="cs" sz="1700">
                <a:solidFill>
                  <a:srgbClr val="0000FF"/>
                </a:solidFill>
              </a:rPr>
              <a:t>nexus barcode</a:t>
            </a:r>
            <a:r>
              <a:rPr lang="cs" sz="1700">
                <a:solidFill>
                  <a:srgbClr val="0000FF"/>
                </a:solidFill>
              </a:rPr>
              <a:t>)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4428987" y="1709425"/>
            <a:ext cx="1059600" cy="708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read QC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0000FF"/>
                </a:solidFill>
              </a:rPr>
              <a:t>(</a:t>
            </a:r>
            <a:r>
              <a:rPr i="1" lang="cs" sz="1700">
                <a:solidFill>
                  <a:srgbClr val="0000FF"/>
                </a:solidFill>
              </a:rPr>
              <a:t>fastQC</a:t>
            </a:r>
            <a:r>
              <a:rPr lang="cs" sz="1700">
                <a:solidFill>
                  <a:srgbClr val="0000FF"/>
                </a:solidFill>
              </a:rPr>
              <a:t>)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6029175" y="1442050"/>
            <a:ext cx="2513100" cy="1231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mapping to </a:t>
            </a:r>
            <a:br>
              <a:rPr lang="cs" sz="1700"/>
            </a:br>
            <a:r>
              <a:rPr i="1" lang="cs" sz="1700"/>
              <a:t>S. pombe</a:t>
            </a:r>
            <a:r>
              <a:rPr lang="cs" sz="1700"/>
              <a:t> + </a:t>
            </a:r>
            <a:br>
              <a:rPr lang="cs" sz="1700"/>
            </a:br>
            <a:r>
              <a:rPr i="1" lang="cs" sz="1700"/>
              <a:t>S. cerevisiae</a:t>
            </a:r>
            <a:r>
              <a:rPr lang="cs" sz="1700"/>
              <a:t> genomes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0000FF"/>
                </a:solidFill>
              </a:rPr>
              <a:t>(</a:t>
            </a:r>
            <a:r>
              <a:rPr i="1" lang="cs" sz="1700">
                <a:solidFill>
                  <a:srgbClr val="0000FF"/>
                </a:solidFill>
              </a:rPr>
              <a:t>HISAT2, samtools</a:t>
            </a:r>
            <a:r>
              <a:rPr lang="cs" sz="1700">
                <a:solidFill>
                  <a:srgbClr val="0000FF"/>
                </a:solidFill>
              </a:rPr>
              <a:t>)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7068800" y="3081025"/>
            <a:ext cx="1962300" cy="969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2nd</a:t>
            </a:r>
            <a:r>
              <a:rPr lang="cs" sz="1700"/>
              <a:t> deduplication </a:t>
            </a:r>
            <a:r>
              <a:rPr lang="cs" sz="1700">
                <a:solidFill>
                  <a:srgbClr val="0000FF"/>
                </a:solidFill>
              </a:rPr>
              <a:t>(nexus barcode, chrom. position)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4706725" y="3766825"/>
            <a:ext cx="1962300" cy="1231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normalized +1 nt coverage tracks </a:t>
            </a:r>
            <a:br>
              <a:rPr lang="cs" sz="1700"/>
            </a:br>
            <a:r>
              <a:rPr lang="cs" sz="1700"/>
              <a:t>&amp; visual QC</a:t>
            </a:r>
            <a:r>
              <a:rPr lang="cs" sz="1700"/>
              <a:t> </a:t>
            </a:r>
            <a:r>
              <a:rPr lang="cs" sz="1700">
                <a:solidFill>
                  <a:srgbClr val="0000FF"/>
                </a:solidFill>
              </a:rPr>
              <a:t>(</a:t>
            </a:r>
            <a:r>
              <a:rPr i="1" lang="cs" sz="1700">
                <a:solidFill>
                  <a:srgbClr val="0000FF"/>
                </a:solidFill>
              </a:rPr>
              <a:t>deepTools, IGV</a:t>
            </a:r>
            <a:r>
              <a:rPr lang="cs" sz="1700">
                <a:solidFill>
                  <a:srgbClr val="0000FF"/>
                </a:solidFill>
              </a:rPr>
              <a:t>)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2782542" y="4045778"/>
            <a:ext cx="1360200" cy="708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peak calling </a:t>
            </a:r>
            <a:r>
              <a:rPr lang="cs" sz="1700">
                <a:solidFill>
                  <a:srgbClr val="0000FF"/>
                </a:solidFill>
              </a:rPr>
              <a:t>(</a:t>
            </a:r>
            <a:r>
              <a:rPr i="1" lang="cs" sz="1700">
                <a:solidFill>
                  <a:srgbClr val="0000FF"/>
                </a:solidFill>
              </a:rPr>
              <a:t>Q-nexus ?</a:t>
            </a:r>
            <a:r>
              <a:rPr lang="cs" sz="1700">
                <a:solidFill>
                  <a:srgbClr val="0000FF"/>
                </a:solidFill>
              </a:rPr>
              <a:t>)</a:t>
            </a:r>
            <a:endParaRPr sz="1700">
              <a:solidFill>
                <a:srgbClr val="0000FF"/>
              </a:solidFill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355625" y="3779748"/>
            <a:ext cx="1899600" cy="12315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- </a:t>
            </a:r>
            <a:r>
              <a:rPr lang="cs" sz="1700"/>
              <a:t>target gene ID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- motif ID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- GO enrichment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/>
              <a:t>…</a:t>
            </a:r>
            <a:endParaRPr sz="1700"/>
          </a:p>
        </p:txBody>
      </p:sp>
      <p:cxnSp>
        <p:nvCxnSpPr>
          <p:cNvPr id="227" name="Google Shape;227;p31"/>
          <p:cNvCxnSpPr>
            <a:stCxn id="219" idx="3"/>
            <a:endCxn id="220" idx="1"/>
          </p:cNvCxnSpPr>
          <p:nvPr/>
        </p:nvCxnSpPr>
        <p:spPr>
          <a:xfrm flipH="1" rot="10800000">
            <a:off x="1499000" y="2053525"/>
            <a:ext cx="540600" cy="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31"/>
          <p:cNvCxnSpPr>
            <a:stCxn id="220" idx="3"/>
            <a:endCxn id="221" idx="1"/>
          </p:cNvCxnSpPr>
          <p:nvPr/>
        </p:nvCxnSpPr>
        <p:spPr>
          <a:xfrm>
            <a:off x="3868400" y="2053375"/>
            <a:ext cx="560700" cy="1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31"/>
          <p:cNvCxnSpPr>
            <a:stCxn id="221" idx="3"/>
            <a:endCxn id="222" idx="1"/>
          </p:cNvCxnSpPr>
          <p:nvPr/>
        </p:nvCxnSpPr>
        <p:spPr>
          <a:xfrm flipH="1" rot="10800000">
            <a:off x="5488587" y="2057725"/>
            <a:ext cx="540600" cy="5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31"/>
          <p:cNvCxnSpPr>
            <a:stCxn id="222" idx="2"/>
            <a:endCxn id="223" idx="0"/>
          </p:cNvCxnSpPr>
          <p:nvPr/>
        </p:nvCxnSpPr>
        <p:spPr>
          <a:xfrm>
            <a:off x="7285725" y="2673550"/>
            <a:ext cx="764100" cy="407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31"/>
          <p:cNvCxnSpPr>
            <a:stCxn id="223" idx="2"/>
            <a:endCxn id="224" idx="3"/>
          </p:cNvCxnSpPr>
          <p:nvPr/>
        </p:nvCxnSpPr>
        <p:spPr>
          <a:xfrm flipH="1">
            <a:off x="6669050" y="4050625"/>
            <a:ext cx="1380900" cy="33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31"/>
          <p:cNvCxnSpPr>
            <a:stCxn id="224" idx="1"/>
            <a:endCxn id="225" idx="3"/>
          </p:cNvCxnSpPr>
          <p:nvPr/>
        </p:nvCxnSpPr>
        <p:spPr>
          <a:xfrm flipH="1">
            <a:off x="4142725" y="4382575"/>
            <a:ext cx="564000" cy="1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1"/>
          <p:cNvCxnSpPr>
            <a:stCxn id="225" idx="1"/>
            <a:endCxn id="226" idx="3"/>
          </p:cNvCxnSpPr>
          <p:nvPr/>
        </p:nvCxnSpPr>
        <p:spPr>
          <a:xfrm rot="10800000">
            <a:off x="2255142" y="4395578"/>
            <a:ext cx="527400" cy="4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Acknowledgements I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Anna Marešová (Jordáková)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25" y="1506125"/>
            <a:ext cx="2637475" cy="26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ChIP-nexus analysis workflow</a:t>
            </a:r>
            <a:endParaRPr i="1"/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46325"/>
            <a:ext cx="6781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/>
        </p:nvSpPr>
        <p:spPr>
          <a:xfrm>
            <a:off x="200400" y="4787875"/>
            <a:ext cx="138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doi: 10.1038/nbt.3121</a:t>
            </a:r>
            <a:endParaRPr sz="500">
              <a:solidFill>
                <a:srgbClr val="999999"/>
              </a:solidFill>
            </a:endParaRPr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570425"/>
            <a:ext cx="6629400" cy="119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2"/>
          <p:cNvCxnSpPr/>
          <p:nvPr/>
        </p:nvCxnSpPr>
        <p:spPr>
          <a:xfrm flipH="1">
            <a:off x="3619500" y="2353325"/>
            <a:ext cx="12000" cy="1140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ChIP-nexus analysis workflow</a:t>
            </a:r>
            <a:endParaRPr i="1"/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46325"/>
            <a:ext cx="6781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3"/>
          <p:cNvSpPr txBox="1"/>
          <p:nvPr/>
        </p:nvSpPr>
        <p:spPr>
          <a:xfrm>
            <a:off x="200400" y="4787875"/>
            <a:ext cx="1387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doi: 10.1038/nbt.3121</a:t>
            </a:r>
            <a:endParaRPr sz="500">
              <a:solidFill>
                <a:srgbClr val="999999"/>
              </a:solidFill>
            </a:endParaRPr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3570425"/>
            <a:ext cx="66294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/>
          <p:nvPr/>
        </p:nvSpPr>
        <p:spPr>
          <a:xfrm>
            <a:off x="2050900" y="4187175"/>
            <a:ext cx="478200" cy="60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2" name="Google Shape;252;p33"/>
          <p:cNvCxnSpPr/>
          <p:nvPr/>
        </p:nvCxnSpPr>
        <p:spPr>
          <a:xfrm flipH="1">
            <a:off x="3619500" y="2353325"/>
            <a:ext cx="12000" cy="1140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33"/>
          <p:cNvSpPr/>
          <p:nvPr/>
        </p:nvSpPr>
        <p:spPr>
          <a:xfrm>
            <a:off x="38775" y="1033875"/>
            <a:ext cx="6971700" cy="311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400" y="1874800"/>
            <a:ext cx="3426977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8913" y="1646188"/>
            <a:ext cx="31146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DNA binding profiles</a:t>
            </a:r>
            <a:endParaRPr i="1"/>
          </a:p>
        </p:txBody>
      </p:sp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b="45054" l="0" r="0" t="0"/>
          <a:stretch/>
        </p:blipFill>
        <p:spPr>
          <a:xfrm>
            <a:off x="990600" y="1170125"/>
            <a:ext cx="3911950" cy="20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>
            <a:off x="152400" y="1511250"/>
            <a:ext cx="736500" cy="417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Cbf11</a:t>
            </a:r>
            <a:endParaRPr sz="1000"/>
          </a:p>
        </p:txBody>
      </p:sp>
      <p:sp>
        <p:nvSpPr>
          <p:cNvPr id="263" name="Google Shape;263;p34"/>
          <p:cNvSpPr/>
          <p:nvPr/>
        </p:nvSpPr>
        <p:spPr>
          <a:xfrm>
            <a:off x="128100" y="2727252"/>
            <a:ext cx="736500" cy="4170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Mga2</a:t>
            </a:r>
            <a:endParaRPr sz="1000"/>
          </a:p>
        </p:txBody>
      </p:sp>
      <p:sp>
        <p:nvSpPr>
          <p:cNvPr id="264" name="Google Shape;264;p34"/>
          <p:cNvSpPr/>
          <p:nvPr/>
        </p:nvSpPr>
        <p:spPr>
          <a:xfrm>
            <a:off x="152400" y="2120850"/>
            <a:ext cx="736500" cy="417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Cbf11</a:t>
            </a:r>
            <a:endParaRPr sz="1000"/>
          </a:p>
        </p:txBody>
      </p:sp>
      <p:sp>
        <p:nvSpPr>
          <p:cNvPr id="265" name="Google Shape;265;p34"/>
          <p:cNvSpPr txBox="1"/>
          <p:nvPr/>
        </p:nvSpPr>
        <p:spPr>
          <a:xfrm>
            <a:off x="845375" y="1490200"/>
            <a:ext cx="73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/>
              <a:t>seq</a:t>
            </a:r>
            <a:endParaRPr b="1" sz="1700"/>
          </a:p>
        </p:txBody>
      </p:sp>
      <p:sp>
        <p:nvSpPr>
          <p:cNvPr id="266" name="Google Shape;266;p34"/>
          <p:cNvSpPr txBox="1"/>
          <p:nvPr/>
        </p:nvSpPr>
        <p:spPr>
          <a:xfrm>
            <a:off x="845375" y="2010677"/>
            <a:ext cx="88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/>
              <a:t>nexus</a:t>
            </a:r>
            <a:endParaRPr b="1"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DNA binding profiles</a:t>
            </a:r>
            <a:endParaRPr i="1"/>
          </a:p>
        </p:txBody>
      </p:sp>
      <p:pic>
        <p:nvPicPr>
          <p:cNvPr id="272" name="Google Shape;272;p35"/>
          <p:cNvPicPr preferRelativeResize="0"/>
          <p:nvPr/>
        </p:nvPicPr>
        <p:blipFill rotWithShape="1">
          <a:blip r:embed="rId3">
            <a:alphaModFix/>
          </a:blip>
          <a:srcRect b="45054" l="0" r="0" t="0"/>
          <a:stretch/>
        </p:blipFill>
        <p:spPr>
          <a:xfrm>
            <a:off x="990600" y="1170125"/>
            <a:ext cx="3911950" cy="20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 rotWithShape="1">
          <a:blip r:embed="rId4">
            <a:alphaModFix/>
          </a:blip>
          <a:srcRect b="44536" l="0" r="0" t="0"/>
          <a:stretch/>
        </p:blipFill>
        <p:spPr>
          <a:xfrm>
            <a:off x="5283550" y="1246325"/>
            <a:ext cx="3784249" cy="20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/>
          <p:nvPr/>
        </p:nvSpPr>
        <p:spPr>
          <a:xfrm>
            <a:off x="152400" y="1511250"/>
            <a:ext cx="736500" cy="417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Cbf11</a:t>
            </a:r>
            <a:endParaRPr sz="1000"/>
          </a:p>
        </p:txBody>
      </p:sp>
      <p:sp>
        <p:nvSpPr>
          <p:cNvPr id="275" name="Google Shape;275;p35"/>
          <p:cNvSpPr/>
          <p:nvPr/>
        </p:nvSpPr>
        <p:spPr>
          <a:xfrm>
            <a:off x="128100" y="2727252"/>
            <a:ext cx="736500" cy="4170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Mga2</a:t>
            </a:r>
            <a:endParaRPr sz="1000"/>
          </a:p>
        </p:txBody>
      </p:sp>
      <p:sp>
        <p:nvSpPr>
          <p:cNvPr id="276" name="Google Shape;276;p35"/>
          <p:cNvSpPr/>
          <p:nvPr/>
        </p:nvSpPr>
        <p:spPr>
          <a:xfrm>
            <a:off x="152400" y="2120850"/>
            <a:ext cx="736500" cy="417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Cbf11</a:t>
            </a:r>
            <a:endParaRPr sz="1000"/>
          </a:p>
        </p:txBody>
      </p:sp>
      <p:sp>
        <p:nvSpPr>
          <p:cNvPr id="277" name="Google Shape;277;p35"/>
          <p:cNvSpPr txBox="1"/>
          <p:nvPr/>
        </p:nvSpPr>
        <p:spPr>
          <a:xfrm>
            <a:off x="845375" y="1490200"/>
            <a:ext cx="73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/>
              <a:t>seq</a:t>
            </a:r>
            <a:endParaRPr b="1" sz="1700"/>
          </a:p>
        </p:txBody>
      </p:sp>
      <p:sp>
        <p:nvSpPr>
          <p:cNvPr id="278" name="Google Shape;278;p35"/>
          <p:cNvSpPr txBox="1"/>
          <p:nvPr/>
        </p:nvSpPr>
        <p:spPr>
          <a:xfrm>
            <a:off x="845375" y="2010677"/>
            <a:ext cx="88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/>
              <a:t>nexus</a:t>
            </a:r>
            <a:endParaRPr b="1" sz="1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Results</a:t>
            </a:r>
            <a:r>
              <a:rPr lang="cs"/>
              <a:t> - DNA binding profiles</a:t>
            </a:r>
            <a:endParaRPr i="1"/>
          </a:p>
        </p:txBody>
      </p:sp>
      <p:pic>
        <p:nvPicPr>
          <p:cNvPr id="284" name="Google Shape;2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170125"/>
            <a:ext cx="391195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3550" y="1246325"/>
            <a:ext cx="3784249" cy="3647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/>
          <p:nvPr/>
        </p:nvSpPr>
        <p:spPr>
          <a:xfrm>
            <a:off x="152400" y="1511250"/>
            <a:ext cx="736500" cy="417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Cbf11</a:t>
            </a:r>
            <a:endParaRPr sz="1000"/>
          </a:p>
        </p:txBody>
      </p:sp>
      <p:sp>
        <p:nvSpPr>
          <p:cNvPr id="287" name="Google Shape;287;p36"/>
          <p:cNvSpPr/>
          <p:nvPr/>
        </p:nvSpPr>
        <p:spPr>
          <a:xfrm>
            <a:off x="128100" y="2727252"/>
            <a:ext cx="736500" cy="4170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Mga2</a:t>
            </a:r>
            <a:endParaRPr sz="1000"/>
          </a:p>
        </p:txBody>
      </p:sp>
      <p:sp>
        <p:nvSpPr>
          <p:cNvPr id="288" name="Google Shape;288;p36"/>
          <p:cNvSpPr/>
          <p:nvPr/>
        </p:nvSpPr>
        <p:spPr>
          <a:xfrm>
            <a:off x="152400" y="2120850"/>
            <a:ext cx="736500" cy="417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Cbf11</a:t>
            </a:r>
            <a:endParaRPr sz="1000"/>
          </a:p>
        </p:txBody>
      </p:sp>
      <p:sp>
        <p:nvSpPr>
          <p:cNvPr id="289" name="Google Shape;289;p36"/>
          <p:cNvSpPr/>
          <p:nvPr/>
        </p:nvSpPr>
        <p:spPr>
          <a:xfrm>
            <a:off x="509100" y="3260652"/>
            <a:ext cx="736500" cy="417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Mga2</a:t>
            </a:r>
            <a:endParaRPr sz="1000"/>
          </a:p>
        </p:txBody>
      </p:sp>
      <p:sp>
        <p:nvSpPr>
          <p:cNvPr id="290" name="Google Shape;290;p36"/>
          <p:cNvSpPr/>
          <p:nvPr/>
        </p:nvSpPr>
        <p:spPr>
          <a:xfrm>
            <a:off x="152400" y="3263850"/>
            <a:ext cx="736500" cy="417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Cbf11</a:t>
            </a:r>
            <a:endParaRPr sz="1000"/>
          </a:p>
        </p:txBody>
      </p:sp>
      <p:sp>
        <p:nvSpPr>
          <p:cNvPr id="291" name="Google Shape;291;p36"/>
          <p:cNvSpPr/>
          <p:nvPr/>
        </p:nvSpPr>
        <p:spPr>
          <a:xfrm>
            <a:off x="457200" y="3949650"/>
            <a:ext cx="736500" cy="417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Cbf11</a:t>
            </a:r>
            <a:endParaRPr sz="1000"/>
          </a:p>
        </p:txBody>
      </p:sp>
      <p:sp>
        <p:nvSpPr>
          <p:cNvPr id="292" name="Google Shape;292;p36"/>
          <p:cNvSpPr/>
          <p:nvPr/>
        </p:nvSpPr>
        <p:spPr>
          <a:xfrm>
            <a:off x="128100" y="3946452"/>
            <a:ext cx="736500" cy="4170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Mga2</a:t>
            </a:r>
            <a:endParaRPr sz="1000"/>
          </a:p>
        </p:txBody>
      </p:sp>
      <p:sp>
        <p:nvSpPr>
          <p:cNvPr id="293" name="Google Shape;293;p36"/>
          <p:cNvSpPr txBox="1"/>
          <p:nvPr/>
        </p:nvSpPr>
        <p:spPr>
          <a:xfrm>
            <a:off x="845375" y="1490200"/>
            <a:ext cx="73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/>
              <a:t>seq</a:t>
            </a:r>
            <a:endParaRPr b="1" sz="1700"/>
          </a:p>
        </p:txBody>
      </p:sp>
      <p:sp>
        <p:nvSpPr>
          <p:cNvPr id="294" name="Google Shape;294;p36"/>
          <p:cNvSpPr txBox="1"/>
          <p:nvPr/>
        </p:nvSpPr>
        <p:spPr>
          <a:xfrm>
            <a:off x="845375" y="2010677"/>
            <a:ext cx="88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700"/>
              <a:t>nexus</a:t>
            </a:r>
            <a:endParaRPr b="1"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Conclusions</a:t>
            </a:r>
            <a:endParaRPr i="1"/>
          </a:p>
        </p:txBody>
      </p:sp>
      <p:sp>
        <p:nvSpPr>
          <p:cNvPr id="300" name="Google Shape;300;p37"/>
          <p:cNvSpPr/>
          <p:nvPr/>
        </p:nvSpPr>
        <p:spPr>
          <a:xfrm>
            <a:off x="324900" y="40150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301" name="Google Shape;301;p37"/>
          <p:cNvSpPr/>
          <p:nvPr/>
        </p:nvSpPr>
        <p:spPr>
          <a:xfrm>
            <a:off x="1881892" y="40150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302" name="Google Shape;302;p37"/>
          <p:cNvSpPr/>
          <p:nvPr/>
        </p:nvSpPr>
        <p:spPr>
          <a:xfrm>
            <a:off x="603850" y="4627400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 flipH="1" rot="5400000">
            <a:off x="3211120" y="4211650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3068100" y="27958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305" name="Google Shape;305;p37"/>
          <p:cNvSpPr/>
          <p:nvPr/>
        </p:nvSpPr>
        <p:spPr>
          <a:xfrm>
            <a:off x="4015492" y="27958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306" name="Google Shape;306;p37"/>
          <p:cNvSpPr/>
          <p:nvPr/>
        </p:nvSpPr>
        <p:spPr>
          <a:xfrm>
            <a:off x="2737450" y="3408200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/>
          <p:nvPr/>
        </p:nvSpPr>
        <p:spPr>
          <a:xfrm flipH="1" rot="5400000">
            <a:off x="5344720" y="2992450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5582700" y="16528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309" name="Google Shape;309;p37"/>
          <p:cNvSpPr/>
          <p:nvPr/>
        </p:nvSpPr>
        <p:spPr>
          <a:xfrm>
            <a:off x="5463292" y="11194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310" name="Google Shape;310;p37"/>
          <p:cNvSpPr/>
          <p:nvPr/>
        </p:nvSpPr>
        <p:spPr>
          <a:xfrm>
            <a:off x="4871050" y="2265200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"/>
          <p:cNvSpPr/>
          <p:nvPr/>
        </p:nvSpPr>
        <p:spPr>
          <a:xfrm flipH="1" rot="5400000">
            <a:off x="7478320" y="1849450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6615900" y="2887750"/>
            <a:ext cx="12543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600">
                <a:solidFill>
                  <a:srgbClr val="FF0000"/>
                </a:solidFill>
              </a:rPr>
              <a:t>?</a:t>
            </a:r>
            <a:endParaRPr b="1" sz="1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Conclusions</a:t>
            </a:r>
            <a:endParaRPr i="1"/>
          </a:p>
        </p:txBody>
      </p:sp>
      <p:sp>
        <p:nvSpPr>
          <p:cNvPr id="318" name="Google Shape;318;p38"/>
          <p:cNvSpPr/>
          <p:nvPr/>
        </p:nvSpPr>
        <p:spPr>
          <a:xfrm>
            <a:off x="6192300" y="10432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319" name="Google Shape;319;p38"/>
          <p:cNvSpPr/>
          <p:nvPr/>
        </p:nvSpPr>
        <p:spPr>
          <a:xfrm>
            <a:off x="6072892" y="5098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320" name="Google Shape;320;p38"/>
          <p:cNvSpPr/>
          <p:nvPr/>
        </p:nvSpPr>
        <p:spPr>
          <a:xfrm>
            <a:off x="5480650" y="1655600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8"/>
          <p:cNvSpPr/>
          <p:nvPr/>
        </p:nvSpPr>
        <p:spPr>
          <a:xfrm flipH="1" rot="5400000">
            <a:off x="8087920" y="1239850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 novel TF complex regulating lipid metabolism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Conclusions</a:t>
            </a:r>
            <a:endParaRPr i="1"/>
          </a:p>
        </p:txBody>
      </p:sp>
      <p:sp>
        <p:nvSpPr>
          <p:cNvPr id="328" name="Google Shape;328;p39"/>
          <p:cNvSpPr/>
          <p:nvPr/>
        </p:nvSpPr>
        <p:spPr>
          <a:xfrm>
            <a:off x="6192300" y="1043250"/>
            <a:ext cx="1176000" cy="6204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Cbf11</a:t>
            </a:r>
            <a:endParaRPr sz="1800"/>
          </a:p>
        </p:txBody>
      </p:sp>
      <p:sp>
        <p:nvSpPr>
          <p:cNvPr id="329" name="Google Shape;329;p39"/>
          <p:cNvSpPr/>
          <p:nvPr/>
        </p:nvSpPr>
        <p:spPr>
          <a:xfrm>
            <a:off x="6072892" y="509850"/>
            <a:ext cx="1176000" cy="620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 Mga2</a:t>
            </a:r>
            <a:endParaRPr sz="1800"/>
          </a:p>
        </p:txBody>
      </p:sp>
      <p:sp>
        <p:nvSpPr>
          <p:cNvPr id="330" name="Google Shape;330;p39"/>
          <p:cNvSpPr/>
          <p:nvPr/>
        </p:nvSpPr>
        <p:spPr>
          <a:xfrm>
            <a:off x="5480650" y="1655600"/>
            <a:ext cx="3372900" cy="51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 flipH="1" rot="5400000">
            <a:off x="8087920" y="1239850"/>
            <a:ext cx="478200" cy="446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 novel TF complex regulating lipid metabolism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Cbf11 = DNA-binding subunit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Mga2 = activatory subunit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ChIP-nexus is useful :-)</a:t>
            </a:r>
            <a:br>
              <a:rPr lang="cs"/>
            </a:br>
            <a:r>
              <a:rPr lang="cs"/>
              <a:t>(but non-standard library prep)</a:t>
            </a:r>
            <a:endParaRPr/>
          </a:p>
        </p:txBody>
      </p:sp>
      <p:pic>
        <p:nvPicPr>
          <p:cNvPr id="333" name="Google Shape;3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900" y="2495025"/>
            <a:ext cx="2341764" cy="25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902" y="358475"/>
            <a:ext cx="102267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6400" y="1018950"/>
            <a:ext cx="1207563" cy="4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Acknowledgements II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341" name="Google Shape;341;p40"/>
          <p:cNvSpPr txBox="1"/>
          <p:nvPr>
            <p:ph idx="1" type="body"/>
          </p:nvPr>
        </p:nvSpPr>
        <p:spPr>
          <a:xfrm>
            <a:off x="6165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GenoMik, PřF UK</a:t>
            </a:r>
            <a:br>
              <a:rPr b="1" lang="cs"/>
            </a:br>
            <a:br>
              <a:rPr b="1" lang="cs"/>
            </a:br>
            <a:r>
              <a:rPr lang="cs"/>
              <a:t>Anna Marešová</a:t>
            </a:r>
            <a:br>
              <a:rPr b="1" lang="cs"/>
            </a:br>
            <a:r>
              <a:rPr lang="cs"/>
              <a:t>Jarmila Princová</a:t>
            </a:r>
            <a:br>
              <a:rPr lang="cs"/>
            </a:br>
            <a:r>
              <a:rPr lang="cs"/>
              <a:t>Viacheslav Zemlianski</a:t>
            </a:r>
            <a:br>
              <a:rPr lang="cs"/>
            </a:br>
            <a:r>
              <a:rPr lang="cs"/>
              <a:t>Patrik Hohoš</a:t>
            </a:r>
            <a:br>
              <a:rPr lang="cs"/>
            </a:br>
            <a:r>
              <a:rPr lang="cs"/>
              <a:t>Michaela Grulyová</a:t>
            </a:r>
            <a:br>
              <a:rPr lang="cs"/>
            </a:br>
            <a:r>
              <a:rPr lang="cs"/>
              <a:t>Lucie Drahoňovská</a:t>
            </a:r>
            <a:br>
              <a:rPr lang="cs"/>
            </a:br>
            <a:r>
              <a:rPr lang="cs"/>
              <a:t>Adéla Kmochová</a:t>
            </a:r>
            <a:br>
              <a:rPr lang="cs"/>
            </a:br>
            <a:r>
              <a:rPr lang="cs"/>
              <a:t>Kateřina Jelínková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0"/>
          <p:cNvSpPr txBox="1"/>
          <p:nvPr>
            <p:ph idx="2" type="body"/>
          </p:nvPr>
        </p:nvSpPr>
        <p:spPr>
          <a:xfrm>
            <a:off x="53658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/>
              <a:t>Genomics and Bioinformatics </a:t>
            </a:r>
            <a:br>
              <a:rPr b="1" lang="cs"/>
            </a:br>
            <a:r>
              <a:rPr b="1" lang="cs"/>
              <a:t>Core Facility, IMG, ASCR</a:t>
            </a:r>
            <a:br>
              <a:rPr b="1" lang="cs"/>
            </a:br>
            <a:br>
              <a:rPr b="1" lang="cs"/>
            </a:br>
            <a:r>
              <a:rPr lang="cs"/>
              <a:t>Michal Kolář</a:t>
            </a:r>
            <a:br>
              <a:rPr lang="cs"/>
            </a:br>
            <a:r>
              <a:rPr lang="cs"/>
              <a:t>Miluše Hradilová</a:t>
            </a:r>
            <a:endParaRPr/>
          </a:p>
        </p:txBody>
      </p:sp>
      <p:pic>
        <p:nvPicPr>
          <p:cNvPr id="343" name="Google Shape;3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001" y="3278986"/>
            <a:ext cx="949600" cy="9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0"/>
          <p:cNvSpPr txBox="1"/>
          <p:nvPr>
            <p:ph idx="2" type="body"/>
          </p:nvPr>
        </p:nvSpPr>
        <p:spPr>
          <a:xfrm>
            <a:off x="3403490" y="4204713"/>
            <a:ext cx="15285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/>
              <a:t>PRIMUS, GAUK</a:t>
            </a:r>
            <a:endParaRPr/>
          </a:p>
        </p:txBody>
      </p:sp>
      <p:pic>
        <p:nvPicPr>
          <p:cNvPr id="345" name="Google Shape;34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2751" y="3536850"/>
            <a:ext cx="2728650" cy="9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Mitosis (nuclear division)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50" y="1017725"/>
            <a:ext cx="50958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144000" y="47878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https://www.brainkart.com/article/Cell-Division_33014/</a:t>
            </a:r>
            <a:endParaRPr sz="5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Mitosis (nuclear division)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50" y="1017725"/>
            <a:ext cx="50958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144000" y="47878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https://www.brainkart.com/article/Cell-Division_33014/</a:t>
            </a:r>
            <a:endParaRPr sz="500">
              <a:solidFill>
                <a:srgbClr val="999999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050" y="3195550"/>
            <a:ext cx="50958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Mitosis (nuclear division)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50" y="1017725"/>
            <a:ext cx="50958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6144000" y="47878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https://www.brainkart.com/article/Cell-Division_33014/</a:t>
            </a:r>
            <a:endParaRPr sz="500">
              <a:solidFill>
                <a:srgbClr val="999999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050" y="3195550"/>
            <a:ext cx="50958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4" y="3132267"/>
            <a:ext cx="1319225" cy="86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769" y="4089500"/>
            <a:ext cx="1392600" cy="7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Mitosis (nuclear division)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50" y="1017725"/>
            <a:ext cx="50958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6144000" y="47878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rgbClr val="999999"/>
                </a:solidFill>
              </a:rPr>
              <a:t>https://www.brainkart.com/article/Cell-Division_33014/</a:t>
            </a:r>
            <a:endParaRPr sz="500">
              <a:solidFill>
                <a:srgbClr val="999999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050" y="3195550"/>
            <a:ext cx="50958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4" y="3132267"/>
            <a:ext cx="1319225" cy="86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769" y="4089500"/>
            <a:ext cx="1392600" cy="7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5824" y="3785199"/>
            <a:ext cx="1493375" cy="9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4050" y="2771719"/>
            <a:ext cx="940350" cy="9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Fission yeast </a:t>
            </a:r>
            <a:r>
              <a:rPr i="1" lang="cs"/>
              <a:t>Schizosaccharomyces pombe</a:t>
            </a:r>
            <a:endParaRPr i="1"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12526" r="0" t="0"/>
          <a:stretch/>
        </p:blipFill>
        <p:spPr>
          <a:xfrm>
            <a:off x="728827" y="1395400"/>
            <a:ext cx="28327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640" y="4340275"/>
            <a:ext cx="231880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2650" y="1282925"/>
            <a:ext cx="1011375" cy="30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5283647" y="461613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chemeClr val="dk2"/>
                </a:solidFill>
              </a:rPr>
              <a:t>Patrik Hohoš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3670225" y="4284325"/>
            <a:ext cx="160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microtubules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FF00"/>
                </a:solidFill>
              </a:rPr>
              <a:t>chromatin</a:t>
            </a:r>
            <a:endParaRPr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Fission yeast </a:t>
            </a:r>
            <a:r>
              <a:rPr i="1" lang="cs"/>
              <a:t>Schizosaccharomyces pombe</a:t>
            </a:r>
            <a:endParaRPr i="1"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12526" r="0" t="0"/>
          <a:stretch/>
        </p:blipFill>
        <p:spPr>
          <a:xfrm>
            <a:off x="728827" y="1395400"/>
            <a:ext cx="28327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640" y="4340275"/>
            <a:ext cx="231880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2650" y="1282925"/>
            <a:ext cx="1011375" cy="30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2220" y="1398725"/>
            <a:ext cx="1933625" cy="2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5283647" y="461613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chemeClr val="dk2"/>
                </a:solidFill>
              </a:rPr>
              <a:t>Patrik Hohoš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3670225" y="4284325"/>
            <a:ext cx="160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microtubules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FF00"/>
                </a:solidFill>
              </a:rPr>
              <a:t>chromatin</a:t>
            </a:r>
            <a:endParaRPr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1C4587"/>
                </a:solidFill>
              </a:rPr>
              <a:t>Intro</a:t>
            </a:r>
            <a:r>
              <a:rPr lang="cs"/>
              <a:t> - Fission yeast </a:t>
            </a:r>
            <a:r>
              <a:rPr i="1" lang="cs"/>
              <a:t>Schizosaccharomyces pombe</a:t>
            </a:r>
            <a:endParaRPr i="1"/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12526" r="0" t="0"/>
          <a:stretch/>
        </p:blipFill>
        <p:spPr>
          <a:xfrm>
            <a:off x="728827" y="1395400"/>
            <a:ext cx="28327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6640" y="4340275"/>
            <a:ext cx="231880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2650" y="1282925"/>
            <a:ext cx="1011375" cy="30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2220" y="1398725"/>
            <a:ext cx="1933625" cy="2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5220477" y="4427825"/>
            <a:ext cx="249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membrane phospholipids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needed to prevent</a:t>
            </a:r>
            <a:endParaRPr b="1"/>
          </a:p>
        </p:txBody>
      </p:sp>
      <p:sp>
        <p:nvSpPr>
          <p:cNvPr id="133" name="Google Shape;133;p21"/>
          <p:cNvSpPr/>
          <p:nvPr/>
        </p:nvSpPr>
        <p:spPr>
          <a:xfrm>
            <a:off x="7418025" y="4602275"/>
            <a:ext cx="413400" cy="269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3670225" y="4284325"/>
            <a:ext cx="160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</a:rPr>
              <a:t>microtubules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FF00"/>
                </a:solidFill>
              </a:rPr>
              <a:t>chromatin</a:t>
            </a:r>
            <a:endParaRPr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