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317" r:id="rId4"/>
    <p:sldId id="258" r:id="rId5"/>
    <p:sldId id="257" r:id="rId6"/>
    <p:sldId id="259" r:id="rId7"/>
    <p:sldId id="306" r:id="rId8"/>
    <p:sldId id="298" r:id="rId9"/>
    <p:sldId id="260" r:id="rId10"/>
    <p:sldId id="261" r:id="rId11"/>
    <p:sldId id="265" r:id="rId12"/>
    <p:sldId id="264" r:id="rId13"/>
    <p:sldId id="268" r:id="rId14"/>
    <p:sldId id="263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3" autoAdjust="0"/>
    <p:restoredTop sz="94713" autoAdjust="0"/>
  </p:normalViewPr>
  <p:slideViewPr>
    <p:cSldViewPr snapToGrid="0">
      <p:cViewPr varScale="1">
        <p:scale>
          <a:sx n="82" d="100"/>
          <a:sy n="82" d="100"/>
        </p:scale>
        <p:origin x="98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62B64-18C7-16FE-9F8C-87BB6B35A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E22EE-C400-DDC4-69CE-DDCB58CD7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248A5-74D3-AC5A-A979-D5167B8D4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6E1CD-19F4-D965-7FC1-EBDA4798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608A-B49B-90C6-97B3-47CB9B1DA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91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C7136-3142-0F4C-9929-B541D4B8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37FAA-017E-F790-0B47-DA9168320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1F97B-8538-89CD-9FEB-7EA6E1BB1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B8A4F-96C5-4D35-DC00-B616B3A0F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6FF852-7C18-A566-C59D-55AA5F9F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6E46D1-9D92-6CAF-C887-FA1A8BF55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AD35F-FEC7-C39F-4CFA-D8E0F3DD8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6AA61-3EAB-E79C-BCF2-D2CD9B6C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9FFA8-538E-21C8-46B4-1020B1FBB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7F30C7-5C13-8357-FFB9-14FE82AD1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1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3590-724C-637B-CA79-2B802FE11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253A2-AB53-FBDE-6BF6-8BE57E77E5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72FDF-FC87-15A5-F22D-EAFD8E71C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1F067-7255-5990-92D3-A78025692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AE84D-2641-0E27-862C-54BB05D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6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E22F-E477-FB05-50E7-EE32DBCA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75B138-D6B3-00FD-771C-E64C5161A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A3230-A6A4-E751-5583-F18F5A84F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C2C07-C976-8C46-6304-9148B48B8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4146C-B7E3-FDB7-BEF1-21A3745C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B5C96-F53F-2AFF-9CB7-BA5F0D443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F34F7-D340-A4E0-F164-351799743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1FB3-7738-57E2-63E4-721A4DBF5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A69608-BD76-3783-6AF5-A2EBB35B8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14220-D99B-CE99-1240-688DAB8ED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C04F8-BF8F-7CA8-915D-3873FAAAB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1CFDF-509E-6526-1D89-B95D4BC9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647D1-E13F-82A4-6E8D-0DD3E9600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8D710C-A1CA-CF65-D506-20BE90F7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CC837-BCF4-C097-806C-94DBD00743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CCE7E5-8B14-845F-C7CD-8F13225A54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F4A1F4-2E9E-F53E-D913-79C4780A3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6613E-5B84-E0DD-BE8A-3809C0394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26DF4C-26F4-7370-B137-C7E780749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9E34-59E4-1BF3-EEE6-D760789AE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27F3F-D15A-EFF8-9E54-C616D068A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B118F-B454-BEEB-8540-A577D1CF0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8A4EBB-F5F6-6C32-89CA-2FC1F69B0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7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EA05B6-079D-8D47-1185-0F2B118B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F94C60-A0B8-EFBA-485A-3CFE01742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D86AC-7D03-21C5-72C6-F1A818391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40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59743-49DA-3C64-5941-17AA036F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CD23C-70FC-2B96-67E7-59730DA28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531910-133D-8E57-F2CE-0490970B9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CFBBF-B4A1-1285-56BB-9FFE07DC5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4CB4B-2DF2-1850-7DD3-590515D9B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18E75-38F3-1CDC-37E6-82244D8FF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9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12839-C4FE-B1A4-1B57-D6598FBF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CA413B-20C3-EC18-159C-DEAB85F69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DF9F-2E7E-6ADC-0113-5FB23437C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BDFF8-F55C-9ABD-878E-5B724F4FB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CADDFC-4200-BBFF-9430-ABD728EF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B7B41-8FDA-E4D7-7145-0DF69537D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D5CE9-7E38-DA65-1821-8182D459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9AFAE-2845-A19C-36E0-0FF4406CAB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60E46-E0FB-FFD2-C5AE-0BAAD50D42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608BD0-EC9A-4D17-BA0D-A4732CA5F0CF}" type="datetimeFigureOut">
              <a:rPr lang="en-US" smtClean="0"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F3330-ACBC-A752-8FC3-917C5DDB2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ECD97-86A2-C612-4FB3-B3E24C1B5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D4A5-54B7-4DA7-8A3E-03278714B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3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microsoft.com/office/2007/relationships/hdphoto" Target="../media/hdphoto1.wdp"/><Relationship Id="rId7" Type="http://schemas.openxmlformats.org/officeDocument/2006/relationships/image" Target="../media/image37.jpeg"/><Relationship Id="rId12" Type="http://schemas.openxmlformats.org/officeDocument/2006/relationships/image" Target="../media/image40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39.jpeg"/><Relationship Id="rId4" Type="http://schemas.openxmlformats.org/officeDocument/2006/relationships/image" Target="../media/image35.png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biologicscorp.com/tools/GCContent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2D9E4-300F-D914-635F-BE0FD33421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3"/>
          <a:stretch/>
        </p:blipFill>
        <p:spPr>
          <a:xfrm>
            <a:off x="330007" y="294639"/>
            <a:ext cx="5250041" cy="13290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5CEBF3-14EE-488A-29C6-E1CCE5C01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7" y="5659076"/>
            <a:ext cx="3863675" cy="1005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393AE8-8A18-F571-F819-AE48D5FC4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386" y="5648916"/>
            <a:ext cx="2242974" cy="10300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8BC948-09F4-9FA8-4F72-226395347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6733" y="5514960"/>
            <a:ext cx="3742868" cy="115004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1038618-C1BA-6ABA-32AD-65715D9B0CF4}"/>
              </a:ext>
            </a:extLst>
          </p:cNvPr>
          <p:cNvSpPr txBox="1"/>
          <p:nvPr/>
        </p:nvSpPr>
        <p:spPr>
          <a:xfrm>
            <a:off x="330007" y="2435433"/>
            <a:ext cx="1179087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GC content of transposons and of their (animal) host genomes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sz="2400" i="1" dirty="0">
              <a:effectLst/>
              <a:latin typeface="Arial-ItalicM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Arial-ItalicMT"/>
                <a:ea typeface="Calibri" panose="020F0502020204030204" pitchFamily="34" charset="0"/>
              </a:rPr>
              <a:t>Radka </a:t>
            </a:r>
            <a:r>
              <a:rPr lang="en-US" sz="2400" i="1" dirty="0" err="1">
                <a:effectLst/>
                <a:latin typeface="Arial-ItalicMT"/>
                <a:ea typeface="Calibri" panose="020F0502020204030204" pitchFamily="34" charset="0"/>
              </a:rPr>
              <a:t>Symonov</a:t>
            </a:r>
            <a:r>
              <a:rPr lang="cs-CZ" sz="2400" i="1" dirty="0">
                <a:effectLst/>
                <a:latin typeface="Arial-ItalicMT"/>
                <a:ea typeface="Calibri" panose="020F0502020204030204" pitchFamily="34" charset="0"/>
              </a:rPr>
              <a:t>á</a:t>
            </a:r>
            <a:r>
              <a:rPr lang="cs-CZ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1,2,3,4</a:t>
            </a:r>
            <a:r>
              <a:rPr lang="en-US" sz="800" i="1" baseline="30000" dirty="0">
                <a:effectLst/>
                <a:latin typeface="Arial-ItalicMT"/>
                <a:ea typeface="Calibri" panose="020F0502020204030204" pitchFamily="34" charset="0"/>
              </a:rPr>
              <a:t> </a:t>
            </a:r>
            <a:r>
              <a:rPr lang="en-US" sz="2400" dirty="0">
                <a:effectLst/>
                <a:latin typeface="ArialMT"/>
                <a:ea typeface="Calibri" panose="020F0502020204030204" pitchFamily="34" charset="0"/>
              </a:rPr>
              <a:t>, </a:t>
            </a:r>
            <a:r>
              <a:rPr lang="en-US" sz="2400" i="1" dirty="0">
                <a:effectLst/>
                <a:latin typeface="ArialMT"/>
                <a:ea typeface="Calibri" panose="020F0502020204030204" pitchFamily="34" charset="0"/>
              </a:rPr>
              <a:t>Jan Kubečka</a:t>
            </a:r>
            <a:r>
              <a:rPr lang="en-US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cs-CZ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en-US" sz="2400" i="1" dirty="0">
                <a:effectLst/>
                <a:latin typeface="Arial-ItalicMT"/>
                <a:ea typeface="Calibri" panose="020F0502020204030204" pitchFamily="34" charset="0"/>
              </a:rPr>
              <a:t>Dominik Matoulek</a:t>
            </a:r>
            <a:r>
              <a:rPr lang="cs-CZ" i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endParaRPr lang="en-US" baseline="30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cs-CZ" baseline="30000" dirty="0">
              <a:effectLst/>
              <a:latin typeface="ArialM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baseline="30000" dirty="0">
                <a:effectLst/>
                <a:latin typeface="ArialMT"/>
                <a:ea typeface="Calibri" panose="020F0502020204030204" pitchFamily="34" charset="0"/>
              </a:rPr>
              <a:t>1 </a:t>
            </a:r>
            <a:r>
              <a:rPr lang="en-US" sz="1800" dirty="0">
                <a:effectLst/>
                <a:latin typeface="ArialMT"/>
                <a:ea typeface="Calibri" panose="020F0502020204030204" pitchFamily="34" charset="0"/>
              </a:rPr>
              <a:t>Technical University of Munich</a:t>
            </a:r>
            <a:r>
              <a:rPr lang="cs-CZ" sz="1800" dirty="0">
                <a:effectLst/>
                <a:latin typeface="ArialMT"/>
                <a:ea typeface="Calibri" panose="020F0502020204030204" pitchFamily="34" charset="0"/>
              </a:rPr>
              <a:t>/</a:t>
            </a:r>
            <a:r>
              <a:rPr lang="cs-CZ" sz="1800" dirty="0" err="1">
                <a:effectLst/>
                <a:latin typeface="ArialMT"/>
                <a:ea typeface="Calibri" panose="020F0502020204030204" pitchFamily="34" charset="0"/>
              </a:rPr>
              <a:t>Freising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baseline="30000" dirty="0">
                <a:effectLst/>
                <a:latin typeface="ArialMT"/>
                <a:ea typeface="Calibri" panose="020F0502020204030204" pitchFamily="34" charset="0"/>
              </a:rPr>
              <a:t>2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Institute of Hydrobiology, Biology Centre CAS,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České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Budějovice</a:t>
            </a: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cs-CZ" baseline="30000" dirty="0">
                <a:effectLst/>
                <a:latin typeface="ArialMT"/>
                <a:ea typeface="Calibri" panose="020F0502020204030204" pitchFamily="34" charset="0"/>
              </a:rPr>
              <a:t>3 </a:t>
            </a:r>
            <a:r>
              <a:rPr lang="en-US" dirty="0">
                <a:effectLst/>
                <a:latin typeface="ArialMT"/>
                <a:ea typeface="Calibri" panose="020F0502020204030204" pitchFamily="34" charset="0"/>
              </a:rPr>
              <a:t>University of </a:t>
            </a:r>
            <a:r>
              <a:rPr lang="cs-CZ" dirty="0" err="1">
                <a:effectLst/>
                <a:latin typeface="ArialMT"/>
                <a:ea typeface="Calibri" panose="020F0502020204030204" pitchFamily="34" charset="0"/>
              </a:rPr>
              <a:t>South</a:t>
            </a:r>
            <a:r>
              <a:rPr lang="cs-CZ" dirty="0">
                <a:effectLst/>
                <a:latin typeface="ArialMT"/>
                <a:ea typeface="Calibri" panose="020F0502020204030204" pitchFamily="34" charset="0"/>
              </a:rPr>
              <a:t> Bohemia</a:t>
            </a:r>
            <a:r>
              <a:rPr lang="en-US" dirty="0">
                <a:effectLst/>
                <a:latin typeface="ArialMT"/>
                <a:ea typeface="Calibri" panose="020F0502020204030204" pitchFamily="34" charset="0"/>
              </a:rPr>
              <a:t>,</a:t>
            </a:r>
            <a:r>
              <a:rPr lang="cs-CZ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ArialMT"/>
                <a:ea typeface="Calibri" panose="020F0502020204030204" pitchFamily="34" charset="0"/>
              </a:rPr>
              <a:t>Faculty</a:t>
            </a:r>
            <a:r>
              <a:rPr lang="cs-CZ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cs-CZ" dirty="0" err="1">
                <a:effectLst/>
                <a:latin typeface="ArialMT"/>
                <a:ea typeface="Calibri" panose="020F0502020204030204" pitchFamily="34" charset="0"/>
              </a:rPr>
              <a:t>of</a:t>
            </a:r>
            <a:r>
              <a:rPr lang="cs-CZ" dirty="0">
                <a:effectLst/>
                <a:latin typeface="ArialMT"/>
                <a:ea typeface="Calibri" panose="020F0502020204030204" pitchFamily="34" charset="0"/>
              </a:rPr>
              <a:t> Science,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České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Budějovice</a:t>
            </a:r>
            <a:endParaRPr lang="cs-CZ" sz="800" dirty="0">
              <a:effectLst/>
              <a:latin typeface="ArialM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cs-CZ" baseline="30000" dirty="0">
                <a:effectLst/>
                <a:latin typeface="ArialMT"/>
                <a:ea typeface="Calibri" panose="020F0502020204030204" pitchFamily="34" charset="0"/>
              </a:rPr>
              <a:t>4 </a:t>
            </a:r>
            <a:r>
              <a:rPr lang="en-US" sz="1800" dirty="0">
                <a:effectLst/>
                <a:latin typeface="ArialMT"/>
                <a:ea typeface="Calibri" panose="020F0502020204030204" pitchFamily="34" charset="0"/>
              </a:rPr>
              <a:t>University of Hradec Kralove,</a:t>
            </a:r>
            <a:r>
              <a:rPr lang="cs-CZ" sz="1800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MT"/>
                <a:ea typeface="Calibri" panose="020F0502020204030204" pitchFamily="34" charset="0"/>
              </a:rPr>
              <a:t>Faculty</a:t>
            </a:r>
            <a:r>
              <a:rPr lang="cs-CZ" sz="1800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cs-CZ" sz="1800" dirty="0" err="1">
                <a:effectLst/>
                <a:latin typeface="ArialMT"/>
                <a:ea typeface="Calibri" panose="020F0502020204030204" pitchFamily="34" charset="0"/>
              </a:rPr>
              <a:t>of</a:t>
            </a:r>
            <a:r>
              <a:rPr lang="cs-CZ" sz="1800" dirty="0">
                <a:effectLst/>
                <a:latin typeface="ArialMT"/>
                <a:ea typeface="Calibri" panose="020F0502020204030204" pitchFamily="34" charset="0"/>
              </a:rPr>
              <a:t> Science,</a:t>
            </a:r>
            <a:r>
              <a:rPr lang="en-US" sz="1800" dirty="0">
                <a:effectLst/>
                <a:latin typeface="ArialMT"/>
                <a:ea typeface="Calibri" panose="020F0502020204030204" pitchFamily="34" charset="0"/>
              </a:rPr>
              <a:t> </a:t>
            </a:r>
            <a:r>
              <a:rPr lang="cs-CZ" sz="1800" dirty="0">
                <a:effectLst/>
                <a:latin typeface="ArialMT"/>
                <a:ea typeface="Calibri" panose="020F0502020204030204" pitchFamily="34" charset="0"/>
              </a:rPr>
              <a:t>Hradec Králové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3563C8B-A1CE-F834-0F55-B182EE639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5721"/>
            <a:ext cx="3017782" cy="160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2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FBD77-2EB1-7431-F219-2B55C56BD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" y="50800"/>
            <a:ext cx="11534928" cy="677842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D17DC0C-C9E4-EEFC-A20E-6CA6547313EE}"/>
              </a:ext>
            </a:extLst>
          </p:cNvPr>
          <p:cNvSpPr txBox="1"/>
          <p:nvPr/>
        </p:nvSpPr>
        <p:spPr>
          <a:xfrm>
            <a:off x="768773" y="5957185"/>
            <a:ext cx="3098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Symonová et </a:t>
            </a:r>
            <a:r>
              <a:rPr lang="cs-CZ" sz="2400" dirty="0" err="1"/>
              <a:t>Suh</a:t>
            </a:r>
            <a:r>
              <a:rPr lang="cs-CZ" sz="2400" dirty="0"/>
              <a:t>, 2019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2A5B0D-1461-11EB-7C01-56AC15C814B7}"/>
              </a:ext>
            </a:extLst>
          </p:cNvPr>
          <p:cNvSpPr txBox="1"/>
          <p:nvPr/>
        </p:nvSpPr>
        <p:spPr>
          <a:xfrm rot="16200000">
            <a:off x="-952500" y="3657602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Background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8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C904F5D-6E17-077B-D2CB-41B1E278720A}"/>
              </a:ext>
            </a:extLst>
          </p:cNvPr>
          <p:cNvSpPr txBox="1"/>
          <p:nvPr/>
        </p:nvSpPr>
        <p:spPr>
          <a:xfrm rot="16200000">
            <a:off x="-1193012" y="3417090"/>
            <a:ext cx="3313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Towards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the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solution</a:t>
            </a:r>
            <a:r>
              <a:rPr lang="cs-CZ" sz="2400" b="1" dirty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D4F33C-A3C3-1CA8-9097-226F4B3CE200}"/>
              </a:ext>
            </a:extLst>
          </p:cNvPr>
          <p:cNvGrpSpPr/>
          <p:nvPr/>
        </p:nvGrpSpPr>
        <p:grpSpPr>
          <a:xfrm>
            <a:off x="704382" y="405075"/>
            <a:ext cx="11381601" cy="4826883"/>
            <a:chOff x="704383" y="738907"/>
            <a:chExt cx="10783234" cy="420894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D13BA2A-8C4F-DE65-6781-005E80CAE0AC}"/>
                </a:ext>
              </a:extLst>
            </p:cNvPr>
            <p:cNvGrpSpPr/>
            <p:nvPr/>
          </p:nvGrpSpPr>
          <p:grpSpPr>
            <a:xfrm>
              <a:off x="704383" y="738907"/>
              <a:ext cx="10783234" cy="4208944"/>
              <a:chOff x="704383" y="738907"/>
              <a:chExt cx="10783234" cy="420894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9E005FE-4095-A50E-CD43-0DFD5AC58D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b="21770"/>
              <a:stretch/>
            </p:blipFill>
            <p:spPr>
              <a:xfrm>
                <a:off x="704383" y="738907"/>
                <a:ext cx="10783234" cy="4208944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BCFA239-AEF4-75F8-A019-9472D05243AF}"/>
                  </a:ext>
                </a:extLst>
              </p:cNvPr>
              <p:cNvSpPr/>
              <p:nvPr/>
            </p:nvSpPr>
            <p:spPr>
              <a:xfrm>
                <a:off x="8503920" y="2062480"/>
                <a:ext cx="2844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B6D0DF-AD9E-9523-89A6-7408236A1061}"/>
                </a:ext>
              </a:extLst>
            </p:cNvPr>
            <p:cNvSpPr/>
            <p:nvPr/>
          </p:nvSpPr>
          <p:spPr>
            <a:xfrm>
              <a:off x="904240" y="2585700"/>
              <a:ext cx="583184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BC20B19-C510-2ED8-DD41-B618D5782D34}"/>
              </a:ext>
            </a:extLst>
          </p:cNvPr>
          <p:cNvSpPr txBox="1"/>
          <p:nvPr/>
        </p:nvSpPr>
        <p:spPr>
          <a:xfrm flipH="1">
            <a:off x="9474149" y="3794080"/>
            <a:ext cx="2370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rgbClr val="FF0000"/>
                </a:solidFill>
              </a:rPr>
              <a:t>.</a:t>
            </a:r>
            <a:r>
              <a:rPr lang="cs-CZ" sz="4000" b="1" dirty="0" err="1">
                <a:solidFill>
                  <a:srgbClr val="FF0000"/>
                </a:solidFill>
              </a:rPr>
              <a:t>py</a:t>
            </a:r>
            <a:r>
              <a:rPr lang="cs-CZ" sz="4000" b="1" dirty="0">
                <a:solidFill>
                  <a:srgbClr val="FF0000"/>
                </a:solidFill>
              </a:rPr>
              <a:t> 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(v1.0,</a:t>
            </a:r>
          </a:p>
          <a:p>
            <a:r>
              <a:rPr lang="cs-CZ" sz="2800" b="1" dirty="0">
                <a:solidFill>
                  <a:srgbClr val="FF0000"/>
                </a:solidFill>
              </a:rPr>
              <a:t> v2.0 </a:t>
            </a:r>
            <a:r>
              <a:rPr lang="cs-CZ" sz="2800" b="1" i="1" dirty="0">
                <a:solidFill>
                  <a:srgbClr val="FF0000"/>
                </a:solidFill>
              </a:rPr>
              <a:t>in </a:t>
            </a:r>
            <a:r>
              <a:rPr lang="cs-CZ" sz="2800" b="1" i="1" dirty="0" err="1">
                <a:solidFill>
                  <a:srgbClr val="FF0000"/>
                </a:solidFill>
              </a:rPr>
              <a:t>prep</a:t>
            </a:r>
            <a:r>
              <a:rPr lang="cs-CZ" sz="2800" b="1" dirty="0">
                <a:solidFill>
                  <a:srgbClr val="FF0000"/>
                </a:solidFill>
              </a:rPr>
              <a:t>)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1491C4-B000-090F-24E6-21B57E2F2111}"/>
              </a:ext>
            </a:extLst>
          </p:cNvPr>
          <p:cNvSpPr txBox="1"/>
          <p:nvPr/>
        </p:nvSpPr>
        <p:spPr>
          <a:xfrm>
            <a:off x="915329" y="5511567"/>
            <a:ext cx="106195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-virtual karyotyping tool enabling to link genomes and chromosomes </a:t>
            </a:r>
          </a:p>
          <a:p>
            <a:r>
              <a:rPr lang="en-US" sz="2400" dirty="0"/>
              <a:t>(still largely impossible in fish</a:t>
            </a:r>
            <a:r>
              <a:rPr lang="cs-CZ" sz="2400" dirty="0"/>
              <a:t> </a:t>
            </a:r>
            <a:r>
              <a:rPr lang="cs-CZ" sz="2400" dirty="0" err="1"/>
              <a:t>due</a:t>
            </a:r>
            <a:r>
              <a:rPr lang="cs-CZ" sz="2400" dirty="0"/>
              <a:t>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lack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suitable</a:t>
            </a:r>
            <a:r>
              <a:rPr lang="cs-CZ" sz="2400" dirty="0"/>
              <a:t> </a:t>
            </a:r>
            <a:r>
              <a:rPr lang="cs-CZ" sz="2400" dirty="0" err="1"/>
              <a:t>markers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85972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FDB532-7E7E-0B23-95F3-C37C35E7CD6E}"/>
              </a:ext>
            </a:extLst>
          </p:cNvPr>
          <p:cNvSpPr txBox="1"/>
          <p:nvPr/>
        </p:nvSpPr>
        <p:spPr>
          <a:xfrm rot="16200000">
            <a:off x="-1421612" y="3188490"/>
            <a:ext cx="377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Towards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the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solution</a:t>
            </a:r>
            <a:r>
              <a:rPr lang="cs-CZ" sz="2400" b="1" dirty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D71370-F4A0-E34B-465B-905FBB74ACA1}"/>
              </a:ext>
            </a:extLst>
          </p:cNvPr>
          <p:cNvGrpSpPr/>
          <p:nvPr/>
        </p:nvGrpSpPr>
        <p:grpSpPr>
          <a:xfrm>
            <a:off x="1291283" y="72131"/>
            <a:ext cx="10668000" cy="6079065"/>
            <a:chOff x="780583" y="134207"/>
            <a:chExt cx="11306022" cy="629837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B9A2BC-964C-D0C6-857F-094DBE343158}"/>
                </a:ext>
              </a:extLst>
            </p:cNvPr>
            <p:cNvGrpSpPr/>
            <p:nvPr/>
          </p:nvGrpSpPr>
          <p:grpSpPr>
            <a:xfrm>
              <a:off x="780583" y="134207"/>
              <a:ext cx="11306022" cy="6288878"/>
              <a:chOff x="780583" y="134207"/>
              <a:chExt cx="11306022" cy="628887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D9C12F69-59A9-B0C1-15DC-58415C8C6DA8}"/>
                  </a:ext>
                </a:extLst>
              </p:cNvPr>
              <p:cNvGrpSpPr/>
              <p:nvPr/>
            </p:nvGrpSpPr>
            <p:grpSpPr>
              <a:xfrm>
                <a:off x="780583" y="134207"/>
                <a:ext cx="11306022" cy="6288878"/>
                <a:chOff x="780583" y="134207"/>
                <a:chExt cx="11306022" cy="6288878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A00C5AF8-09DA-617F-4A1A-49FEB90113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80583" y="134207"/>
                  <a:ext cx="11306022" cy="6288878"/>
                </a:xfrm>
                <a:prstGeom prst="rect">
                  <a:avLst/>
                </a:prstGeom>
              </p:spPr>
            </p:pic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324248B-AAB4-EF6F-934F-C75A904C9BD5}"/>
                    </a:ext>
                  </a:extLst>
                </p:cNvPr>
                <p:cNvSpPr/>
                <p:nvPr/>
              </p:nvSpPr>
              <p:spPr>
                <a:xfrm>
                  <a:off x="8842544" y="1499087"/>
                  <a:ext cx="2926093" cy="5525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D5E4977-FD43-DD9A-4C72-C99D69564760}"/>
                  </a:ext>
                </a:extLst>
              </p:cNvPr>
              <p:cNvSpPr/>
              <p:nvPr/>
            </p:nvSpPr>
            <p:spPr>
              <a:xfrm>
                <a:off x="909950" y="2016951"/>
                <a:ext cx="5998491" cy="5525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44803C5-0942-0297-4E55-F341BDB8B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61392" y="5769581"/>
              <a:ext cx="647756" cy="66299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93A6790-F76E-123C-25A4-E04EA4EB5AA7}"/>
              </a:ext>
            </a:extLst>
          </p:cNvPr>
          <p:cNvSpPr txBox="1"/>
          <p:nvPr/>
        </p:nvSpPr>
        <p:spPr>
          <a:xfrm flipH="1">
            <a:off x="1413350" y="6245716"/>
            <a:ext cx="9626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Repeats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homogenize the GC% in fish </a:t>
            </a:r>
            <a:r>
              <a:rPr lang="cs-CZ" sz="2400" b="1" dirty="0">
                <a:solidFill>
                  <a:srgbClr val="0070C0"/>
                </a:solidFill>
              </a:rPr>
              <a:t>(</a:t>
            </a:r>
            <a:r>
              <a:rPr lang="en-US" sz="2400" b="1" dirty="0">
                <a:solidFill>
                  <a:srgbClr val="0070C0"/>
                </a:solidFill>
              </a:rPr>
              <a:t>and blur the fluorescent signal</a:t>
            </a:r>
            <a:r>
              <a:rPr lang="cs-CZ" sz="2400" b="1" dirty="0">
                <a:solidFill>
                  <a:srgbClr val="0070C0"/>
                </a:solidFill>
              </a:rPr>
              <a:t>)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20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mdpi.com/genes/genes-12-00050/article_deploy/html/images/genes-12-00050-g001.png">
            <a:extLst>
              <a:ext uri="{FF2B5EF4-FFF2-40B4-BE49-F238E27FC236}">
                <a16:creationId xmlns:a16="http://schemas.microsoft.com/office/drawing/2014/main" id="{D42476FF-C27B-E524-1C6C-584221C1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58" y="218557"/>
            <a:ext cx="6829442" cy="625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FD5E34C-A96C-C8E8-38F3-D47B1DBE5430}"/>
              </a:ext>
            </a:extLst>
          </p:cNvPr>
          <p:cNvSpPr txBox="1"/>
          <p:nvPr/>
        </p:nvSpPr>
        <p:spPr>
          <a:xfrm flipH="1">
            <a:off x="292544" y="225980"/>
            <a:ext cx="873380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Preliminary</a:t>
            </a:r>
            <a:r>
              <a:rPr lang="cs-CZ" sz="2800" b="1" dirty="0"/>
              <a:t> </a:t>
            </a:r>
            <a:r>
              <a:rPr lang="cs-CZ" sz="2800" b="1" dirty="0" err="1"/>
              <a:t>results</a:t>
            </a:r>
            <a:r>
              <a:rPr lang="cs-CZ" sz="2800" b="1" dirty="0"/>
              <a:t> </a:t>
            </a:r>
          </a:p>
          <a:p>
            <a:r>
              <a:rPr lang="cs-CZ" sz="2400" b="1" dirty="0"/>
              <a:t>*</a:t>
            </a:r>
            <a:r>
              <a:rPr lang="cs-CZ" sz="2400" b="1" dirty="0" err="1"/>
              <a:t>Repeats</a:t>
            </a:r>
            <a:r>
              <a:rPr lang="cs-CZ" sz="2400" b="1" dirty="0"/>
              <a:t> </a:t>
            </a:r>
            <a:r>
              <a:rPr lang="cs-CZ" sz="2400" b="1" dirty="0" err="1"/>
              <a:t>homogenize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GC% in </a:t>
            </a:r>
            <a:r>
              <a:rPr lang="cs-CZ" sz="2400" b="1" dirty="0" err="1"/>
              <a:t>fish</a:t>
            </a:r>
            <a:endParaRPr lang="cs-CZ" sz="2400" b="1" dirty="0"/>
          </a:p>
          <a:p>
            <a:r>
              <a:rPr lang="cs-CZ" sz="2400" b="1" dirty="0"/>
              <a:t>*</a:t>
            </a:r>
            <a:r>
              <a:rPr lang="cs-CZ" sz="2400" b="1" dirty="0" err="1"/>
              <a:t>Gars</a:t>
            </a:r>
            <a:r>
              <a:rPr lang="cs-CZ" sz="2400" b="1" dirty="0"/>
              <a:t> </a:t>
            </a:r>
            <a:r>
              <a:rPr lang="cs-CZ" sz="2400" b="1" dirty="0" err="1"/>
              <a:t>indeed</a:t>
            </a:r>
            <a:r>
              <a:rPr lang="cs-CZ" sz="2400" b="1" dirty="0"/>
              <a:t> a more „</a:t>
            </a:r>
            <a:r>
              <a:rPr lang="cs-CZ" sz="2400" b="1" dirty="0" err="1"/>
              <a:t>mammalian</a:t>
            </a:r>
            <a:r>
              <a:rPr lang="cs-CZ" sz="2400" b="1" dirty="0"/>
              <a:t>“ </a:t>
            </a:r>
            <a:r>
              <a:rPr lang="cs-CZ" sz="2400" b="1" dirty="0" err="1"/>
              <a:t>way</a:t>
            </a:r>
            <a:endParaRPr lang="cs-CZ" sz="2400" b="1" dirty="0"/>
          </a:p>
          <a:p>
            <a:r>
              <a:rPr lang="cs-CZ" sz="2400" b="1" dirty="0"/>
              <a:t>   </a:t>
            </a:r>
            <a:r>
              <a:rPr lang="cs-CZ" sz="2400" b="1" dirty="0" err="1"/>
              <a:t>of</a:t>
            </a:r>
            <a:r>
              <a:rPr lang="cs-CZ" sz="2400" b="1" dirty="0"/>
              <a:t> AT/GC </a:t>
            </a:r>
            <a:r>
              <a:rPr lang="cs-CZ" sz="2400" b="1" dirty="0" err="1"/>
              <a:t>organization</a:t>
            </a:r>
            <a:endParaRPr lang="en-US" sz="2400" b="1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6A89FC2B-C9EF-7416-BB89-51A77F28C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98246" y="5700976"/>
            <a:ext cx="1696720" cy="673871"/>
          </a:xfrm>
          <a:prstGeom prst="rect">
            <a:avLst/>
          </a:prstGeom>
        </p:spPr>
      </p:pic>
      <p:pic>
        <p:nvPicPr>
          <p:cNvPr id="2050" name="Picture 2" descr="Scleropages Formosus On Whit Background,cutting Paths. Stock Photo, Picture  And Royalty Free Image. Image 92475495.">
            <a:extLst>
              <a:ext uri="{FF2B5EF4-FFF2-40B4-BE49-F238E27FC236}">
                <a16:creationId xmlns:a16="http://schemas.microsoft.com/office/drawing/2014/main" id="{63FA74EC-D181-C528-2635-B6A92E7837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0" t="28593" r="3906" b="28048"/>
          <a:stretch/>
        </p:blipFill>
        <p:spPr bwMode="auto">
          <a:xfrm>
            <a:off x="9936480" y="234369"/>
            <a:ext cx="1962976" cy="6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FE76503-822C-DDED-C5AD-2D37C924672F}"/>
              </a:ext>
            </a:extLst>
          </p:cNvPr>
          <p:cNvSpPr txBox="1"/>
          <p:nvPr/>
        </p:nvSpPr>
        <p:spPr>
          <a:xfrm flipH="1">
            <a:off x="839098" y="3388305"/>
            <a:ext cx="501730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→</a:t>
            </a:r>
            <a:r>
              <a:rPr lang="cs-CZ" sz="2600" b="1" dirty="0"/>
              <a:t> </a:t>
            </a:r>
            <a:r>
              <a:rPr lang="en-US" sz="2600" b="1" dirty="0"/>
              <a:t>completely dependent on the genome assembly</a:t>
            </a:r>
            <a:r>
              <a:rPr lang="cs-CZ" sz="2600" b="1" dirty="0"/>
              <a:t> </a:t>
            </a:r>
            <a:r>
              <a:rPr lang="en-US" sz="2600" b="1" dirty="0"/>
              <a:t>quality and particularly on the </a:t>
            </a:r>
            <a:r>
              <a:rPr lang="en-US" sz="2600" b="1" u="sng" dirty="0"/>
              <a:t>repeat</a:t>
            </a:r>
            <a:r>
              <a:rPr lang="cs-CZ" sz="2600" b="1" u="sng" dirty="0"/>
              <a:t> (soft)</a:t>
            </a:r>
            <a:r>
              <a:rPr lang="en-US" sz="2600" b="1" u="sng" dirty="0"/>
              <a:t> masking quality</a:t>
            </a:r>
            <a:endParaRPr lang="cs-CZ" sz="2600" b="1" u="sng" dirty="0"/>
          </a:p>
          <a:p>
            <a:r>
              <a:rPr lang="en-US" sz="2600" b="1" dirty="0"/>
              <a:t>→</a:t>
            </a:r>
            <a:r>
              <a:rPr lang="cs-CZ" sz="2600" b="1" dirty="0"/>
              <a:t> </a:t>
            </a:r>
            <a:r>
              <a:rPr lang="en-US" sz="2600" b="1" dirty="0"/>
              <a:t>still it helps understand the AT/GC organization of chromosomes</a:t>
            </a:r>
            <a:r>
              <a:rPr lang="cs-CZ" sz="2600" b="1" dirty="0"/>
              <a:t> in </a:t>
            </a:r>
            <a:r>
              <a:rPr lang="en-US" sz="2600" b="1" dirty="0"/>
              <a:t>vertebrates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EBF2CC-B3AB-C955-FE99-1029835D6183}"/>
              </a:ext>
            </a:extLst>
          </p:cNvPr>
          <p:cNvSpPr txBox="1"/>
          <p:nvPr/>
        </p:nvSpPr>
        <p:spPr>
          <a:xfrm rot="16200000">
            <a:off x="-1421612" y="3188490"/>
            <a:ext cx="377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Towards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the</a:t>
            </a:r>
            <a:r>
              <a:rPr lang="cs-CZ" sz="2400" b="1" dirty="0">
                <a:solidFill>
                  <a:srgbClr val="0070C0"/>
                </a:solidFill>
              </a:rPr>
              <a:t> </a:t>
            </a:r>
            <a:r>
              <a:rPr lang="cs-CZ" sz="2400" b="1" dirty="0" err="1">
                <a:solidFill>
                  <a:srgbClr val="0070C0"/>
                </a:solidFill>
              </a:rPr>
              <a:t>solution</a:t>
            </a:r>
            <a:r>
              <a:rPr lang="cs-CZ" sz="2400" b="1" dirty="0">
                <a:solidFill>
                  <a:srgbClr val="0070C0"/>
                </a:solidFill>
              </a:rPr>
              <a:t>?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18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F3FCC1C-085A-74C4-3B3D-BA45B24F0D2A}"/>
              </a:ext>
            </a:extLst>
          </p:cNvPr>
          <p:cNvGrpSpPr/>
          <p:nvPr/>
        </p:nvGrpSpPr>
        <p:grpSpPr>
          <a:xfrm>
            <a:off x="266037" y="0"/>
            <a:ext cx="11659926" cy="6776977"/>
            <a:chOff x="232718" y="81029"/>
            <a:chExt cx="11659926" cy="677697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59E0EC6-8010-3477-2E30-7458402C69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1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14108" t="39990" r="13071" b="37902"/>
            <a:stretch/>
          </p:blipFill>
          <p:spPr>
            <a:xfrm flipH="1">
              <a:off x="7018063" y="6092046"/>
              <a:ext cx="2081007" cy="418100"/>
            </a:xfrm>
            <a:prstGeom prst="rect">
              <a:avLst/>
            </a:prstGeom>
          </p:spPr>
        </p:pic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30C3E75-3C77-9533-C060-C04F78AC65E5}"/>
                </a:ext>
              </a:extLst>
            </p:cNvPr>
            <p:cNvGrpSpPr/>
            <p:nvPr/>
          </p:nvGrpSpPr>
          <p:grpSpPr>
            <a:xfrm>
              <a:off x="2253542" y="81029"/>
              <a:ext cx="6843195" cy="6776977"/>
              <a:chOff x="2786942" y="81023"/>
              <a:chExt cx="6843195" cy="677697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D9A8FFC-B9F6-1B61-F7A7-60E11A2EEBAF}"/>
                  </a:ext>
                </a:extLst>
              </p:cNvPr>
              <p:cNvGrpSpPr/>
              <p:nvPr/>
            </p:nvGrpSpPr>
            <p:grpSpPr>
              <a:xfrm>
                <a:off x="3248807" y="81023"/>
                <a:ext cx="6381330" cy="6776977"/>
                <a:chOff x="181774" y="284218"/>
                <a:chExt cx="6168226" cy="6573782"/>
              </a:xfrm>
            </p:grpSpPr>
            <p:pic>
              <p:nvPicPr>
                <p:cNvPr id="2" name="Picture 2">
                  <a:extLst>
                    <a:ext uri="{FF2B5EF4-FFF2-40B4-BE49-F238E27FC236}">
                      <a16:creationId xmlns:a16="http://schemas.microsoft.com/office/drawing/2014/main" id="{B2BBD6A8-AE48-637D-076C-D7A73ABC00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1774" y="284218"/>
                  <a:ext cx="6168226" cy="657378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id="{830C58BC-42B5-5C89-5E02-42A24CA114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06174" y="3390022"/>
                  <a:ext cx="1925346" cy="673871"/>
                </a:xfrm>
                <a:prstGeom prst="rect">
                  <a:avLst/>
                </a:prstGeom>
              </p:spPr>
            </p:pic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855B5D-F8F0-2439-6418-B1EA15E40087}"/>
                  </a:ext>
                </a:extLst>
              </p:cNvPr>
              <p:cNvSpPr txBox="1"/>
              <p:nvPr/>
            </p:nvSpPr>
            <p:spPr>
              <a:xfrm rot="16200000">
                <a:off x="2619588" y="5639967"/>
                <a:ext cx="8579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cs-CZ" sz="2800" b="1" dirty="0"/>
                  <a:t>GC%</a:t>
                </a:r>
                <a:endParaRPr lang="en-US" sz="2800" b="1" dirty="0"/>
              </a:p>
            </p:txBody>
          </p:sp>
        </p:grpSp>
        <p:sp>
          <p:nvSpPr>
            <p:cNvPr id="7" name="AutoShape 2">
              <a:extLst>
                <a:ext uri="{FF2B5EF4-FFF2-40B4-BE49-F238E27FC236}">
                  <a16:creationId xmlns:a16="http://schemas.microsoft.com/office/drawing/2014/main" id="{15A8821B-7F5E-07F5-14D3-33CA485233F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177513" y="2021370"/>
              <a:ext cx="1560030" cy="15600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53B6EAD6-873E-D60D-E632-AD2CC2FE81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68" r="4722" b="20878"/>
            <a:stretch/>
          </p:blipFill>
          <p:spPr bwMode="auto">
            <a:xfrm>
              <a:off x="9114927" y="136016"/>
              <a:ext cx="1696720" cy="6629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Betta Splendens - Betta Fish Png Clipart, Transparent Png - kindpng">
              <a:extLst>
                <a:ext uri="{FF2B5EF4-FFF2-40B4-BE49-F238E27FC236}">
                  <a16:creationId xmlns:a16="http://schemas.microsoft.com/office/drawing/2014/main" id="{89854176-21CB-713F-F337-CD2577AB9E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63" t="4094" r="7795" b="6704"/>
            <a:stretch/>
          </p:blipFill>
          <p:spPr bwMode="auto">
            <a:xfrm>
              <a:off x="7691738" y="1697665"/>
              <a:ext cx="1356360" cy="1055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5D7DA38-9401-4BBA-DCDB-29F80EE8AF97}"/>
                </a:ext>
              </a:extLst>
            </p:cNvPr>
            <p:cNvSpPr txBox="1"/>
            <p:nvPr/>
          </p:nvSpPr>
          <p:spPr>
            <a:xfrm rot="16200000">
              <a:off x="-1193012" y="3417090"/>
              <a:ext cx="33131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b="1" dirty="0" err="1">
                  <a:solidFill>
                    <a:srgbClr val="0070C0"/>
                  </a:solidFill>
                </a:rPr>
                <a:t>Towards</a:t>
              </a:r>
              <a:r>
                <a:rPr lang="cs-CZ" sz="2400" b="1" dirty="0">
                  <a:solidFill>
                    <a:srgbClr val="0070C0"/>
                  </a:solidFill>
                </a:rPr>
                <a:t> </a:t>
              </a:r>
              <a:r>
                <a:rPr lang="cs-CZ" sz="2400" b="1" dirty="0" err="1">
                  <a:solidFill>
                    <a:srgbClr val="0070C0"/>
                  </a:solidFill>
                </a:rPr>
                <a:t>the</a:t>
              </a:r>
              <a:r>
                <a:rPr lang="cs-CZ" sz="2400" b="1" dirty="0">
                  <a:solidFill>
                    <a:srgbClr val="0070C0"/>
                  </a:solidFill>
                </a:rPr>
                <a:t> </a:t>
              </a:r>
              <a:r>
                <a:rPr lang="cs-CZ" sz="2400" b="1" dirty="0" err="1">
                  <a:solidFill>
                    <a:srgbClr val="0070C0"/>
                  </a:solidFill>
                </a:rPr>
                <a:t>solution</a:t>
              </a:r>
              <a:r>
                <a:rPr lang="cs-CZ" sz="2400" b="1" dirty="0">
                  <a:solidFill>
                    <a:srgbClr val="0070C0"/>
                  </a:solidFill>
                </a:rPr>
                <a:t>?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55903A-3613-12CF-4683-4743EA91B53E}"/>
                </a:ext>
              </a:extLst>
            </p:cNvPr>
            <p:cNvSpPr txBox="1"/>
            <p:nvPr/>
          </p:nvSpPr>
          <p:spPr>
            <a:xfrm>
              <a:off x="282335" y="243781"/>
              <a:ext cx="296647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b="1" dirty="0"/>
                <a:t>TE% </a:t>
              </a:r>
              <a:r>
                <a:rPr lang="en-US" sz="2800" b="1" dirty="0"/>
                <a:t>and their</a:t>
              </a:r>
            </a:p>
            <a:p>
              <a:r>
                <a:rPr lang="en-US" sz="2800" b="1" dirty="0"/>
                <a:t>GC% drive the</a:t>
              </a:r>
            </a:p>
            <a:p>
              <a:r>
                <a:rPr lang="en-US" sz="2800" b="1" dirty="0"/>
                <a:t>genome GC organization</a:t>
              </a:r>
            </a:p>
          </p:txBody>
        </p:sp>
        <p:pic>
          <p:nvPicPr>
            <p:cNvPr id="1038" name="Picture 14" descr="Pin on fish">
              <a:extLst>
                <a:ext uri="{FF2B5EF4-FFF2-40B4-BE49-F238E27FC236}">
                  <a16:creationId xmlns:a16="http://schemas.microsoft.com/office/drawing/2014/main" id="{FAB434A3-2216-BCF1-4A57-E4BC1CA66A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13" b="17007"/>
            <a:stretch/>
          </p:blipFill>
          <p:spPr bwMode="auto">
            <a:xfrm rot="1632387">
              <a:off x="830173" y="3872156"/>
              <a:ext cx="1790184" cy="1027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2DCE0B0-A02E-2567-FC58-321F70ACC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4304"/>
            <a:stretch/>
          </p:blipFill>
          <p:spPr>
            <a:xfrm>
              <a:off x="8350185" y="4099739"/>
              <a:ext cx="961449" cy="495308"/>
            </a:xfrm>
            <a:prstGeom prst="rect">
              <a:avLst/>
            </a:prstGeom>
          </p:spPr>
        </p:pic>
        <p:pic>
          <p:nvPicPr>
            <p:cNvPr id="1034" name="Picture 10" descr="Atlantic salmon Vector Art Stock Images | Depositphotos">
              <a:extLst>
                <a:ext uri="{FF2B5EF4-FFF2-40B4-BE49-F238E27FC236}">
                  <a16:creationId xmlns:a16="http://schemas.microsoft.com/office/drawing/2014/main" id="{FD0CD3EF-6484-FC1F-8BAD-0EB5C29B5F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76567" y="4566962"/>
              <a:ext cx="1981518" cy="8280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7164D859-F296-2C14-4AE0-CFA4BAF40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9187571" y="2710443"/>
              <a:ext cx="1696720" cy="673871"/>
            </a:xfrm>
            <a:prstGeom prst="rect">
              <a:avLst/>
            </a:prstGeom>
          </p:spPr>
        </p:pic>
        <p:pic>
          <p:nvPicPr>
            <p:cNvPr id="1032" name="Picture 8" descr="Premium Vector | Northern pike fish vector illustration">
              <a:extLst>
                <a:ext uri="{FF2B5EF4-FFF2-40B4-BE49-F238E27FC236}">
                  <a16:creationId xmlns:a16="http://schemas.microsoft.com/office/drawing/2014/main" id="{2D24E630-3C9B-1843-7955-BE6B0B77FE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7" t="24343" r="4510" b="30207"/>
            <a:stretch/>
          </p:blipFill>
          <p:spPr bwMode="auto">
            <a:xfrm flipH="1">
              <a:off x="8985445" y="812734"/>
              <a:ext cx="2072640" cy="800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F8C462E-F83F-73C6-0873-5D3ABBB038C5}"/>
                </a:ext>
              </a:extLst>
            </p:cNvPr>
            <p:cNvSpPr txBox="1"/>
            <p:nvPr/>
          </p:nvSpPr>
          <p:spPr>
            <a:xfrm>
              <a:off x="2222176" y="2615573"/>
              <a:ext cx="6495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→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8A9034-A904-5D75-A350-705955B0CC5F}"/>
                </a:ext>
              </a:extLst>
            </p:cNvPr>
            <p:cNvSpPr txBox="1"/>
            <p:nvPr/>
          </p:nvSpPr>
          <p:spPr>
            <a:xfrm>
              <a:off x="7687733" y="5366889"/>
              <a:ext cx="34484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b="1" dirty="0" err="1"/>
                <a:t>Salmonids</a:t>
              </a:r>
              <a:r>
                <a:rPr lang="cs-CZ" sz="2000" b="1" dirty="0"/>
                <a:t> 50-60 % </a:t>
              </a:r>
              <a:r>
                <a:rPr lang="cs-CZ" sz="2000" b="1" dirty="0" err="1"/>
                <a:t>of</a:t>
              </a:r>
              <a:r>
                <a:rPr lang="cs-CZ" sz="2000" b="1" dirty="0"/>
                <a:t> GC+ TE,</a:t>
              </a:r>
            </a:p>
            <a:p>
              <a:pPr algn="r"/>
              <a:r>
                <a:rPr lang="cs-CZ" sz="2000" b="1" dirty="0" err="1"/>
                <a:t>an</a:t>
              </a:r>
              <a:r>
                <a:rPr lang="cs-CZ" sz="2000" b="1" dirty="0"/>
                <a:t> </a:t>
              </a:r>
              <a:r>
                <a:rPr lang="cs-CZ" sz="2000" b="1" dirty="0" err="1"/>
                <a:t>extreme</a:t>
              </a:r>
              <a:r>
                <a:rPr lang="cs-CZ" sz="2000" b="1" dirty="0"/>
                <a:t> </a:t>
              </a:r>
              <a:r>
                <a:rPr lang="cs-CZ" sz="2000" b="1" dirty="0" err="1"/>
                <a:t>homogenization</a:t>
              </a:r>
              <a:r>
                <a:rPr lang="cs-CZ" sz="2000" b="1" dirty="0"/>
                <a:t>, </a:t>
              </a:r>
              <a:r>
                <a:rPr lang="cs-CZ" sz="2000" b="1" dirty="0" err="1"/>
                <a:t>large</a:t>
              </a:r>
              <a:r>
                <a:rPr lang="cs-CZ" sz="2000" b="1" dirty="0"/>
                <a:t> </a:t>
              </a:r>
              <a:r>
                <a:rPr lang="cs-CZ" sz="2000" b="1" dirty="0" err="1"/>
                <a:t>genomes</a:t>
              </a:r>
              <a:endParaRPr lang="en-US" sz="2000" b="1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C93AECB-F76A-2DCF-75D4-8146D2715800}"/>
                </a:ext>
              </a:extLst>
            </p:cNvPr>
            <p:cNvSpPr txBox="1"/>
            <p:nvPr/>
          </p:nvSpPr>
          <p:spPr>
            <a:xfrm>
              <a:off x="9096737" y="3880143"/>
              <a:ext cx="27959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/>
                <a:t>Pufferfish 5-10 % of TE,</a:t>
              </a:r>
            </a:p>
            <a:p>
              <a:pPr algn="r"/>
              <a:r>
                <a:rPr lang="en-US" sz="2000" b="1" dirty="0"/>
                <a:t>GC+ but tiny </a:t>
              </a:r>
              <a:r>
                <a:rPr lang="en-US" sz="2000" b="1" dirty="0" err="1"/>
                <a:t>genom</a:t>
              </a:r>
              <a:r>
                <a:rPr lang="cs-CZ" sz="2000" b="1" dirty="0"/>
                <a:t>e</a:t>
              </a:r>
              <a:endParaRPr lang="en-US" sz="2000" b="1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00A10D6-864D-3869-89EA-3710CC087252}"/>
                </a:ext>
              </a:extLst>
            </p:cNvPr>
            <p:cNvSpPr txBox="1"/>
            <p:nvPr/>
          </p:nvSpPr>
          <p:spPr>
            <a:xfrm>
              <a:off x="8554242" y="3473015"/>
              <a:ext cx="29633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000" b="1" dirty="0" err="1"/>
                <a:t>Zebrafish</a:t>
              </a:r>
              <a:r>
                <a:rPr lang="cs-CZ" sz="2000" b="1" dirty="0"/>
                <a:t> 50 % </a:t>
              </a:r>
              <a:r>
                <a:rPr lang="cs-CZ" sz="2000" b="1" dirty="0" err="1"/>
                <a:t>of</a:t>
              </a:r>
              <a:r>
                <a:rPr lang="cs-CZ" sz="2000" b="1" dirty="0"/>
                <a:t> AT+ 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80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A05ED4-3C39-AA41-6290-4FF3FD0E5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99" y="3657343"/>
            <a:ext cx="11242213" cy="8780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202128-CE6A-5DFF-9347-DA5684ABFF67}"/>
              </a:ext>
            </a:extLst>
          </p:cNvPr>
          <p:cNvGrpSpPr/>
          <p:nvPr/>
        </p:nvGrpSpPr>
        <p:grpSpPr>
          <a:xfrm>
            <a:off x="405199" y="100275"/>
            <a:ext cx="8281601" cy="3120445"/>
            <a:chOff x="704383" y="738907"/>
            <a:chExt cx="10783234" cy="42089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BB87050-1360-4276-C1F8-2F00573F4987}"/>
                </a:ext>
              </a:extLst>
            </p:cNvPr>
            <p:cNvGrpSpPr/>
            <p:nvPr/>
          </p:nvGrpSpPr>
          <p:grpSpPr>
            <a:xfrm>
              <a:off x="704383" y="738907"/>
              <a:ext cx="10783234" cy="4208944"/>
              <a:chOff x="704383" y="738907"/>
              <a:chExt cx="10783234" cy="420894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1350B84B-3B58-9700-09AA-B9DBB03346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1770"/>
              <a:stretch/>
            </p:blipFill>
            <p:spPr>
              <a:xfrm>
                <a:off x="704383" y="738907"/>
                <a:ext cx="10783234" cy="4208944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755A7B4-6F12-EAF8-3166-21BC42466B03}"/>
                  </a:ext>
                </a:extLst>
              </p:cNvPr>
              <p:cNvSpPr/>
              <p:nvPr/>
            </p:nvSpPr>
            <p:spPr>
              <a:xfrm>
                <a:off x="8503920" y="2062480"/>
                <a:ext cx="2844800" cy="5232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DA07E23-5015-7019-A0EB-2E25332175A9}"/>
                </a:ext>
              </a:extLst>
            </p:cNvPr>
            <p:cNvSpPr/>
            <p:nvPr/>
          </p:nvSpPr>
          <p:spPr>
            <a:xfrm>
              <a:off x="904240" y="2585700"/>
              <a:ext cx="5831840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08BEFDF-3C40-F5EF-4A68-D3F373F83A23}"/>
              </a:ext>
            </a:extLst>
          </p:cNvPr>
          <p:cNvSpPr txBox="1"/>
          <p:nvPr/>
        </p:nvSpPr>
        <p:spPr>
          <a:xfrm>
            <a:off x="558691" y="5413373"/>
            <a:ext cx="7628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Everybody welcome to apply, discuss</a:t>
            </a:r>
            <a:r>
              <a:rPr lang="cs-CZ" sz="2800" b="1" dirty="0"/>
              <a:t>,</a:t>
            </a:r>
            <a:r>
              <a:rPr lang="en-US" sz="2800" b="1" dirty="0"/>
              <a:t> and cite </a:t>
            </a:r>
            <a:r>
              <a:rPr lang="en-US" sz="2800" b="1" dirty="0">
                <a:sym typeface="Wingdings" panose="05000000000000000000" pitchFamily="2" charset="2"/>
              </a:rPr>
              <a:t> </a:t>
            </a:r>
            <a:endParaRPr lang="en-US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48A35C-EEA1-B98C-F36D-60A8B15FBB6B}"/>
              </a:ext>
            </a:extLst>
          </p:cNvPr>
          <p:cNvSpPr txBox="1"/>
          <p:nvPr/>
        </p:nvSpPr>
        <p:spPr>
          <a:xfrm>
            <a:off x="7191594" y="4535358"/>
            <a:ext cx="49953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- Full „karyotypes“ available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CC40FC-28CA-984F-14F7-1BF8D2D4A226}"/>
              </a:ext>
            </a:extLst>
          </p:cNvPr>
          <p:cNvSpPr txBox="1"/>
          <p:nvPr/>
        </p:nvSpPr>
        <p:spPr>
          <a:xfrm>
            <a:off x="4693638" y="5874145"/>
            <a:ext cx="3189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radka.symonova@gmail.com</a:t>
            </a:r>
            <a:endParaRPr 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54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8FDD86-F118-2E95-7623-CA75E56A40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73"/>
          <a:stretch/>
        </p:blipFill>
        <p:spPr>
          <a:xfrm>
            <a:off x="330007" y="294639"/>
            <a:ext cx="5250041" cy="132904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6A3E4C01-8739-7440-9EC6-8DAF31E14158}"/>
              </a:ext>
            </a:extLst>
          </p:cNvPr>
          <p:cNvGrpSpPr/>
          <p:nvPr/>
        </p:nvGrpSpPr>
        <p:grpSpPr>
          <a:xfrm>
            <a:off x="6268719" y="4432155"/>
            <a:ext cx="5785083" cy="2171845"/>
            <a:chOff x="5846887" y="4462635"/>
            <a:chExt cx="5983396" cy="225312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BC77214-2AB3-DC89-58D5-647F69931353}"/>
                </a:ext>
              </a:extLst>
            </p:cNvPr>
            <p:cNvGrpSpPr/>
            <p:nvPr/>
          </p:nvGrpSpPr>
          <p:grpSpPr>
            <a:xfrm>
              <a:off x="5846887" y="4462635"/>
              <a:ext cx="5983396" cy="2253126"/>
              <a:chOff x="1087964" y="2407921"/>
              <a:chExt cx="5983396" cy="2253126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09BA46CA-B5C6-5B95-F53C-A74B4C32E80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17179"/>
              <a:stretch/>
            </p:blipFill>
            <p:spPr>
              <a:xfrm>
                <a:off x="1087964" y="2407921"/>
                <a:ext cx="5977753" cy="225312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2A476899-02BA-D440-B012-03C49A337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32027" y="2443326"/>
                <a:ext cx="2139333" cy="1143153"/>
              </a:xfrm>
              <a:prstGeom prst="rect">
                <a:avLst/>
              </a:prstGeom>
            </p:spPr>
          </p:pic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2CCE2E2-BCC5-1D15-E4AB-5E946D93F3A4}"/>
                </a:ext>
              </a:extLst>
            </p:cNvPr>
            <p:cNvSpPr txBox="1"/>
            <p:nvPr/>
          </p:nvSpPr>
          <p:spPr>
            <a:xfrm>
              <a:off x="9956800" y="4673600"/>
              <a:ext cx="15998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4000" dirty="0"/>
                <a:t>H2020</a:t>
              </a:r>
              <a:endParaRPr lang="en-US" sz="4000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0DBB37-ED4F-904A-2840-66655ACC2909}"/>
              </a:ext>
            </a:extLst>
          </p:cNvPr>
          <p:cNvSpPr txBox="1"/>
          <p:nvPr/>
        </p:nvSpPr>
        <p:spPr>
          <a:xfrm>
            <a:off x="1975927" y="2425845"/>
            <a:ext cx="75226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Thank you for your attention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1D9228-8075-CDAD-3FF1-3DAA402AFCD0}"/>
              </a:ext>
            </a:extLst>
          </p:cNvPr>
          <p:cNvSpPr txBox="1"/>
          <p:nvPr/>
        </p:nvSpPr>
        <p:spPr>
          <a:xfrm>
            <a:off x="138198" y="4976683"/>
            <a:ext cx="6156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study was supported by the E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</a:t>
            </a:r>
            <a:r>
              <a:rPr lang="en-US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within ESIF in frame of Operational Program Research, Development and Education (no. CZ.02.1.01/0.0/0.0/16_025/0007417 administrated by the Ministry of Education, Youth and Sports of the Czech Republic)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941458-EA1C-7F0A-3D9B-5A13295D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498564" y="294639"/>
            <a:ext cx="2398384" cy="29034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EE51B95-D61F-8496-B7AE-8AE885E9D471}"/>
              </a:ext>
            </a:extLst>
          </p:cNvPr>
          <p:cNvSpPr txBox="1"/>
          <p:nvPr/>
        </p:nvSpPr>
        <p:spPr>
          <a:xfrm rot="16200000">
            <a:off x="-1421612" y="2815956"/>
            <a:ext cx="377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1201262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 flipH="1">
            <a:off x="343425" y="304219"/>
            <a:ext cx="6978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 err="1"/>
              <a:t>Why</a:t>
            </a:r>
            <a:r>
              <a:rPr lang="cs-CZ" sz="2600" b="1" dirty="0"/>
              <a:t> </a:t>
            </a:r>
            <a:r>
              <a:rPr lang="en-US" sz="2600" b="1" dirty="0"/>
              <a:t>is GC% important</a:t>
            </a:r>
            <a:r>
              <a:rPr lang="cs-CZ" sz="2600" b="1" dirty="0"/>
              <a:t>?</a:t>
            </a:r>
            <a:endParaRPr lang="en-US" sz="26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343425" y="841073"/>
            <a:ext cx="515241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u="sng" dirty="0"/>
              <a:t>GC% plays an important role in</a:t>
            </a:r>
            <a:r>
              <a:rPr lang="en-US" sz="2400" dirty="0"/>
              <a:t>: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Gene density – genes are GC-rich</a:t>
            </a:r>
          </a:p>
          <a:p>
            <a:endParaRPr lang="cs-CZ" sz="2400" dirty="0"/>
          </a:p>
          <a:p>
            <a:r>
              <a:rPr lang="en-US" sz="2400" dirty="0"/>
              <a:t>(</a:t>
            </a:r>
            <a:r>
              <a:rPr lang="en-US" sz="2400" dirty="0" err="1"/>
              <a:t>Thermo</a:t>
            </a:r>
            <a:r>
              <a:rPr lang="en-US" sz="2400" dirty="0"/>
              <a:t>)stability of DNA</a:t>
            </a:r>
          </a:p>
          <a:p>
            <a:endParaRPr lang="cs-CZ" sz="2400" dirty="0"/>
          </a:p>
          <a:p>
            <a:r>
              <a:rPr lang="en-US" sz="2400" dirty="0"/>
              <a:t>Bendability of DNA</a:t>
            </a:r>
          </a:p>
          <a:p>
            <a:endParaRPr lang="cs-CZ" sz="2400" dirty="0"/>
          </a:p>
          <a:p>
            <a:r>
              <a:rPr lang="en-US" sz="2400" dirty="0"/>
              <a:t>DNA replication timing</a:t>
            </a:r>
          </a:p>
          <a:p>
            <a:endParaRPr lang="cs-CZ" sz="2400" dirty="0"/>
          </a:p>
          <a:p>
            <a:r>
              <a:rPr lang="en-US" sz="2400" dirty="0"/>
              <a:t>Exon splicing site recognition</a:t>
            </a:r>
          </a:p>
          <a:p>
            <a:endParaRPr lang="cs-CZ" sz="2400" dirty="0"/>
          </a:p>
          <a:p>
            <a:r>
              <a:rPr lang="en-US" sz="2400" dirty="0"/>
              <a:t>Exon/intron length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Types and proportion of transposons</a:t>
            </a:r>
          </a:p>
        </p:txBody>
      </p:sp>
      <p:sp>
        <p:nvSpPr>
          <p:cNvPr id="7" name="Šipka nahoru 6"/>
          <p:cNvSpPr/>
          <p:nvPr/>
        </p:nvSpPr>
        <p:spPr>
          <a:xfrm>
            <a:off x="2533973" y="1950836"/>
            <a:ext cx="247973" cy="4522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hnutá šipka nahoru 7"/>
          <p:cNvSpPr/>
          <p:nvPr/>
        </p:nvSpPr>
        <p:spPr>
          <a:xfrm rot="16550035">
            <a:off x="2792137" y="2544159"/>
            <a:ext cx="2277109" cy="84454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9" name="Zahnutá šipka nahoru 8"/>
          <p:cNvSpPr/>
          <p:nvPr/>
        </p:nvSpPr>
        <p:spPr>
          <a:xfrm rot="16550035" flipV="1">
            <a:off x="-264871" y="2188123"/>
            <a:ext cx="1230539" cy="5787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2427F41-AA43-1BAA-7292-68199F3365A6}"/>
              </a:ext>
            </a:extLst>
          </p:cNvPr>
          <p:cNvGrpSpPr/>
          <p:nvPr/>
        </p:nvGrpSpPr>
        <p:grpSpPr>
          <a:xfrm>
            <a:off x="4612486" y="1202716"/>
            <a:ext cx="7451135" cy="4849303"/>
            <a:chOff x="4570151" y="1719187"/>
            <a:chExt cx="7451135" cy="4849303"/>
          </a:xfrm>
        </p:grpSpPr>
        <p:pic>
          <p:nvPicPr>
            <p:cNvPr id="4" name="Obrázek 3"/>
            <p:cNvPicPr>
              <a:picLocks noChangeAspect="1"/>
            </p:cNvPicPr>
            <p:nvPr/>
          </p:nvPicPr>
          <p:blipFill rotWithShape="1">
            <a:blip r:embed="rId2"/>
            <a:srcRect l="795" t="3414" b="1671"/>
            <a:stretch/>
          </p:blipFill>
          <p:spPr>
            <a:xfrm>
              <a:off x="4570151" y="2208508"/>
              <a:ext cx="7420140" cy="3933632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01147" y="1719187"/>
              <a:ext cx="7420139" cy="432303"/>
            </a:xfrm>
            <a:prstGeom prst="rect">
              <a:avLst/>
            </a:prstGeom>
          </p:spPr>
        </p:pic>
        <p:sp>
          <p:nvSpPr>
            <p:cNvPr id="6" name="Ovál 5"/>
            <p:cNvSpPr/>
            <p:nvPr/>
          </p:nvSpPr>
          <p:spPr>
            <a:xfrm>
              <a:off x="7718156" y="5904855"/>
              <a:ext cx="1216617" cy="27880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Picture 2" descr="https://askthecards.info/images/leonardo_da_vinci_vitruvian_man_drawin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2229" y="5540153"/>
              <a:ext cx="779832" cy="10186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7552964" y="6199158"/>
              <a:ext cx="2053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err="1"/>
                <a:t>Actually</a:t>
              </a:r>
              <a:r>
                <a:rPr lang="cs-CZ" b="1" dirty="0"/>
                <a:t>, AT-</a:t>
              </a:r>
              <a:r>
                <a:rPr lang="cs-CZ" b="1" dirty="0" err="1"/>
                <a:t>rich</a:t>
              </a:r>
              <a:r>
                <a:rPr lang="cs-CZ" b="1" dirty="0"/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5519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7151352" y="2074252"/>
            <a:ext cx="470727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 Narrow" panose="020B0606020202030204" pitchFamily="34" charset="0"/>
              </a:rPr>
              <a:t>&gt;ENSLOCT00000000033.1 </a:t>
            </a:r>
            <a:r>
              <a:rPr lang="en-US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cds</a:t>
            </a:r>
            <a:r>
              <a:rPr lang="en-US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latin typeface="Arial Narrow" panose="020B0606020202030204" pitchFamily="34" charset="0"/>
              </a:rPr>
              <a:t>scaffold:</a:t>
            </a:r>
            <a:r>
              <a:rPr lang="en-US" sz="1600" b="1" dirty="0">
                <a:latin typeface="Arial Narrow" panose="020B0606020202030204" pitchFamily="34" charset="0"/>
              </a:rPr>
              <a:t>LepOcu</a:t>
            </a:r>
            <a:r>
              <a:rPr lang="en-US" sz="1600" dirty="0">
                <a:latin typeface="Arial Narrow" panose="020B0606020202030204" pitchFamily="34" charset="0"/>
              </a:rPr>
              <a:t>1:JH591449.1:131083:153586:-1 gene:</a:t>
            </a:r>
            <a:r>
              <a:rPr lang="en-US" sz="1600" b="1" dirty="0">
                <a:latin typeface="Arial Narrow" panose="020B0606020202030204" pitchFamily="34" charset="0"/>
              </a:rPr>
              <a:t>ENS</a:t>
            </a:r>
            <a:r>
              <a:rPr lang="en-US" sz="1600" dirty="0">
                <a:latin typeface="Arial Narrow" panose="020B0606020202030204" pitchFamily="34" charset="0"/>
              </a:rPr>
              <a:t>LOCG00000000026.1 </a:t>
            </a:r>
            <a:r>
              <a:rPr lang="en-US" sz="1600" dirty="0" err="1">
                <a:latin typeface="Arial Narrow" panose="020B0606020202030204" pitchFamily="34" charset="0"/>
              </a:rPr>
              <a:t>gene_biotype:protein_coding</a:t>
            </a:r>
            <a:r>
              <a:rPr lang="en-US" sz="1600" dirty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transcript_biotype:protein_coding</a:t>
            </a:r>
            <a:r>
              <a:rPr lang="en-US" sz="1600" dirty="0">
                <a:latin typeface="Arial Narrow" panose="020B0606020202030204" pitchFamily="34" charset="0"/>
              </a:rPr>
              <a:t> gene_symbol:kif20bb </a:t>
            </a:r>
            <a:r>
              <a:rPr lang="en-US" sz="1600" dirty="0" err="1">
                <a:latin typeface="Arial Narrow" panose="020B0606020202030204" pitchFamily="34" charset="0"/>
              </a:rPr>
              <a:t>description:kinesin</a:t>
            </a:r>
            <a:r>
              <a:rPr lang="en-US" sz="1600" dirty="0">
                <a:latin typeface="Arial Narrow" panose="020B0606020202030204" pitchFamily="34" charset="0"/>
              </a:rPr>
              <a:t> family member 20B [</a:t>
            </a:r>
            <a:r>
              <a:rPr lang="en-US" sz="1600" dirty="0" err="1">
                <a:latin typeface="Arial Narrow" panose="020B0606020202030204" pitchFamily="34" charset="0"/>
              </a:rPr>
              <a:t>Source:NCBI</a:t>
            </a:r>
            <a:r>
              <a:rPr lang="en-US" sz="1600" dirty="0">
                <a:latin typeface="Arial Narrow" panose="020B0606020202030204" pitchFamily="34" charset="0"/>
              </a:rPr>
              <a:t> gene;Acc:102689298]</a:t>
            </a:r>
            <a:endParaRPr lang="cs-CZ" sz="1600" dirty="0">
              <a:latin typeface="Arial Narrow" panose="020B0606020202030204" pitchFamily="34" charset="0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85956" y="5813676"/>
            <a:ext cx="12106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>
                <a:hlinkClick r:id="rId2"/>
              </a:rPr>
              <a:t>https://www.biologicscorp.com/tools/GCContent/</a:t>
            </a:r>
            <a:r>
              <a:rPr lang="cs-CZ" sz="2400" dirty="0"/>
              <a:t> </a:t>
            </a:r>
            <a:r>
              <a:rPr lang="cs-CZ" sz="2400" dirty="0" err="1"/>
              <a:t>sliding</a:t>
            </a:r>
            <a:r>
              <a:rPr lang="cs-CZ" sz="2400" dirty="0"/>
              <a:t> </a:t>
            </a:r>
            <a:r>
              <a:rPr lang="cs-CZ" sz="2400" dirty="0" err="1"/>
              <a:t>window</a:t>
            </a:r>
            <a:r>
              <a:rPr lang="cs-CZ" sz="2400" dirty="0"/>
              <a:t> </a:t>
            </a:r>
            <a:r>
              <a:rPr lang="cs-CZ" sz="2400" dirty="0" err="1"/>
              <a:t>size</a:t>
            </a:r>
            <a:r>
              <a:rPr lang="cs-CZ" sz="2400" dirty="0"/>
              <a:t> 30, data </a:t>
            </a:r>
            <a:r>
              <a:rPr lang="cs-CZ" sz="2400" dirty="0" err="1"/>
              <a:t>from</a:t>
            </a:r>
            <a:r>
              <a:rPr lang="cs-CZ" sz="2400" dirty="0"/>
              <a:t> ENSEMBL</a:t>
            </a:r>
          </a:p>
        </p:txBody>
      </p:sp>
      <p:sp>
        <p:nvSpPr>
          <p:cNvPr id="3" name="TextovéPole 2"/>
          <p:cNvSpPr txBox="1"/>
          <p:nvPr/>
        </p:nvSpPr>
        <p:spPr>
          <a:xfrm flipH="1">
            <a:off x="1820333" y="504674"/>
            <a:ext cx="8282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GC% </a:t>
            </a:r>
            <a:r>
              <a:rPr lang="en-US" sz="2400" b="1" dirty="0" err="1"/>
              <a:t>i</a:t>
            </a:r>
            <a:r>
              <a:rPr lang="cs-CZ" sz="2400" b="1" dirty="0"/>
              <a:t>s not </a:t>
            </a:r>
            <a:r>
              <a:rPr lang="cs-CZ" sz="2400" b="1" dirty="0" err="1"/>
              <a:t>equally</a:t>
            </a:r>
            <a:r>
              <a:rPr lang="cs-CZ" sz="2400" b="1" dirty="0"/>
              <a:t> </a:t>
            </a:r>
            <a:r>
              <a:rPr lang="cs-CZ" sz="2400" b="1" dirty="0" err="1"/>
              <a:t>distributed</a:t>
            </a:r>
            <a:r>
              <a:rPr lang="cs-CZ" sz="2400" b="1" dirty="0"/>
              <a:t> </a:t>
            </a:r>
            <a:r>
              <a:rPr lang="cs-CZ" sz="2400" b="1" dirty="0" err="1"/>
              <a:t>within</a:t>
            </a:r>
            <a:r>
              <a:rPr lang="cs-CZ" sz="2400" b="1" dirty="0"/>
              <a:t> </a:t>
            </a:r>
            <a:r>
              <a:rPr lang="cs-CZ" sz="2400" b="1" dirty="0" err="1"/>
              <a:t>genes</a:t>
            </a:r>
            <a:r>
              <a:rPr lang="cs-CZ" sz="2400" b="1" dirty="0"/>
              <a:t> and in </a:t>
            </a:r>
            <a:r>
              <a:rPr lang="cs-CZ" sz="2400" b="1" dirty="0" err="1"/>
              <a:t>the</a:t>
            </a:r>
            <a:r>
              <a:rPr lang="cs-CZ" sz="2400" b="1" dirty="0"/>
              <a:t> genome</a:t>
            </a:r>
            <a:endParaRPr lang="en-US" sz="2400" b="1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63979" y="1410346"/>
            <a:ext cx="7065241" cy="3847916"/>
            <a:chOff x="40731" y="1253361"/>
            <a:chExt cx="6043067" cy="3227088"/>
          </a:xfrm>
        </p:grpSpPr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3"/>
            <a:srcRect r="7722" b="13288"/>
            <a:stretch/>
          </p:blipFill>
          <p:spPr>
            <a:xfrm>
              <a:off x="314190" y="1253361"/>
              <a:ext cx="5769608" cy="2948151"/>
            </a:xfrm>
            <a:prstGeom prst="rect">
              <a:avLst/>
            </a:prstGeom>
          </p:spPr>
        </p:pic>
        <p:grpSp>
          <p:nvGrpSpPr>
            <p:cNvPr id="13" name="Skupina 12"/>
            <p:cNvGrpSpPr/>
            <p:nvPr/>
          </p:nvGrpSpPr>
          <p:grpSpPr>
            <a:xfrm>
              <a:off x="40731" y="2078380"/>
              <a:ext cx="3859480" cy="2402069"/>
              <a:chOff x="40731" y="2078380"/>
              <a:chExt cx="3859480" cy="2402069"/>
            </a:xfrm>
          </p:grpSpPr>
          <p:sp>
            <p:nvSpPr>
              <p:cNvPr id="2" name="Obdélník 1"/>
              <p:cNvSpPr/>
              <p:nvPr/>
            </p:nvSpPr>
            <p:spPr>
              <a:xfrm rot="16200000">
                <a:off x="-112196" y="2231307"/>
                <a:ext cx="6751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/>
                  <a:t>GC% </a:t>
                </a:r>
                <a:endParaRPr lang="cs-CZ" dirty="0"/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2497776" y="4111117"/>
                <a:ext cx="14024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b="1" dirty="0" err="1"/>
                  <a:t>Position</a:t>
                </a:r>
                <a:r>
                  <a:rPr lang="cs-CZ" b="1" dirty="0"/>
                  <a:t> (</a:t>
                </a:r>
                <a:r>
                  <a:rPr lang="cs-CZ" b="1" dirty="0" err="1"/>
                  <a:t>bp</a:t>
                </a:r>
                <a:r>
                  <a:rPr lang="cs-CZ" b="1" dirty="0"/>
                  <a:t>)</a:t>
                </a:r>
                <a:endParaRPr lang="cs-CZ" dirty="0"/>
              </a:p>
            </p:txBody>
          </p:sp>
        </p:grpSp>
      </p:grpSp>
      <p:pic>
        <p:nvPicPr>
          <p:cNvPr id="15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4131116"/>
            <a:ext cx="2607258" cy="67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96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85FEE25-1757-6A8F-17B0-C23CF0F0D610}"/>
              </a:ext>
            </a:extLst>
          </p:cNvPr>
          <p:cNvGrpSpPr/>
          <p:nvPr/>
        </p:nvGrpSpPr>
        <p:grpSpPr>
          <a:xfrm>
            <a:off x="880532" y="112817"/>
            <a:ext cx="11229991" cy="6316770"/>
            <a:chOff x="208507" y="232867"/>
            <a:chExt cx="11516133" cy="639145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CEE355-CBD6-FF4C-31E9-D65CC41585BD}"/>
                </a:ext>
              </a:extLst>
            </p:cNvPr>
            <p:cNvGrpSpPr/>
            <p:nvPr/>
          </p:nvGrpSpPr>
          <p:grpSpPr>
            <a:xfrm>
              <a:off x="208507" y="232867"/>
              <a:ext cx="11516133" cy="6391453"/>
              <a:chOff x="208507" y="232867"/>
              <a:chExt cx="11516133" cy="6391453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D0B60BE-E6B3-56DA-1178-E2FC28F937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8507" y="232867"/>
                <a:ext cx="11516133" cy="639145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5E3A4864-9788-B66C-5CE3-9D86BC31C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910139" y="4592320"/>
                <a:ext cx="739928" cy="682083"/>
              </a:xfrm>
              <a:prstGeom prst="rect">
                <a:avLst/>
              </a:prstGeom>
              <a:ln w="38100">
                <a:solidFill>
                  <a:srgbClr val="FF0000"/>
                </a:solidFill>
              </a:ln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FBE324B-6EC9-796F-D7D9-DC681D1A67BF}"/>
                </a:ext>
              </a:extLst>
            </p:cNvPr>
            <p:cNvSpPr txBox="1"/>
            <p:nvPr/>
          </p:nvSpPr>
          <p:spPr>
            <a:xfrm>
              <a:off x="7978140" y="232867"/>
              <a:ext cx="29956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400" b="1" dirty="0">
                  <a:solidFill>
                    <a:srgbClr val="00B050"/>
                  </a:solidFill>
                </a:rPr>
                <a:t>AT</a:t>
              </a:r>
              <a:r>
                <a:rPr lang="cs-CZ" sz="2400" b="1" dirty="0"/>
                <a:t>/</a:t>
              </a:r>
              <a:r>
                <a:rPr lang="cs-CZ" sz="2400" b="1" dirty="0">
                  <a:solidFill>
                    <a:srgbClr val="FF0000"/>
                  </a:solidFill>
                </a:rPr>
                <a:t>GC</a:t>
              </a:r>
              <a:r>
                <a:rPr lang="cs-CZ" sz="2400" b="1" dirty="0"/>
                <a:t> </a:t>
              </a:r>
              <a:r>
                <a:rPr lang="cs-CZ" sz="2400" b="1" dirty="0" err="1">
                  <a:solidFill>
                    <a:srgbClr val="00B050"/>
                  </a:solidFill>
                </a:rPr>
                <a:t>he</a:t>
              </a:r>
              <a:r>
                <a:rPr lang="cs-CZ" sz="2400" b="1" dirty="0" err="1">
                  <a:solidFill>
                    <a:srgbClr val="FF0000"/>
                  </a:solidFill>
                </a:rPr>
                <a:t>te</a:t>
              </a:r>
              <a:r>
                <a:rPr lang="cs-CZ" sz="2400" b="1" dirty="0" err="1">
                  <a:solidFill>
                    <a:srgbClr val="00B050"/>
                  </a:solidFill>
                </a:rPr>
                <a:t>ro</a:t>
              </a:r>
              <a:r>
                <a:rPr lang="cs-CZ" sz="2400" b="1" dirty="0" err="1">
                  <a:solidFill>
                    <a:srgbClr val="FF0000"/>
                  </a:solidFill>
                </a:rPr>
                <a:t>ge</a:t>
              </a:r>
              <a:r>
                <a:rPr lang="cs-CZ" sz="2400" b="1" dirty="0" err="1">
                  <a:solidFill>
                    <a:srgbClr val="00B050"/>
                  </a:solidFill>
                </a:rPr>
                <a:t>ne</a:t>
              </a:r>
              <a:r>
                <a:rPr lang="cs-CZ" sz="2400" b="1" dirty="0" err="1">
                  <a:solidFill>
                    <a:srgbClr val="FF0000"/>
                  </a:solidFill>
                </a:rPr>
                <a:t>ity</a:t>
              </a:r>
              <a:endParaRPr lang="en-US" sz="2400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53DFB27-18CA-7A5C-B764-E951B079D34B}"/>
              </a:ext>
            </a:extLst>
          </p:cNvPr>
          <p:cNvSpPr txBox="1"/>
          <p:nvPr/>
        </p:nvSpPr>
        <p:spPr>
          <a:xfrm>
            <a:off x="9142256" y="6283518"/>
            <a:ext cx="292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Symonová et al., 2016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EB1DBA-E6E3-A873-66BE-1F40C1649D2C}"/>
              </a:ext>
            </a:extLst>
          </p:cNvPr>
          <p:cNvSpPr txBox="1"/>
          <p:nvPr/>
        </p:nvSpPr>
        <p:spPr>
          <a:xfrm rot="16200000">
            <a:off x="-952500" y="3657602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Motivation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pic>
        <p:nvPicPr>
          <p:cNvPr id="16" name="Picture 6" descr="http://worms.zoology.wisc.edu/zooweb/Phelps/ZWK99004k.jpeg">
            <a:extLst>
              <a:ext uri="{FF2B5EF4-FFF2-40B4-BE49-F238E27FC236}">
                <a16:creationId xmlns:a16="http://schemas.microsoft.com/office/drawing/2014/main" id="{E027EB8B-D3C6-A830-F820-CAE60043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" t="5324" r="5225"/>
          <a:stretch/>
        </p:blipFill>
        <p:spPr bwMode="auto">
          <a:xfrm>
            <a:off x="1059715" y="4273274"/>
            <a:ext cx="2637665" cy="2062421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FBC197-A03C-18F7-3E09-14A17E3B2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612" y="5304484"/>
            <a:ext cx="730663" cy="68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5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69290CE-D914-5FF8-CC8C-C95888923DDE}"/>
              </a:ext>
            </a:extLst>
          </p:cNvPr>
          <p:cNvGrpSpPr/>
          <p:nvPr/>
        </p:nvGrpSpPr>
        <p:grpSpPr>
          <a:xfrm>
            <a:off x="303292" y="176722"/>
            <a:ext cx="11585415" cy="6022068"/>
            <a:chOff x="303292" y="219055"/>
            <a:chExt cx="11585415" cy="602206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730DA29-C141-891A-126A-CCA4E8675B28}"/>
                </a:ext>
              </a:extLst>
            </p:cNvPr>
            <p:cNvGrpSpPr/>
            <p:nvPr/>
          </p:nvGrpSpPr>
          <p:grpSpPr>
            <a:xfrm>
              <a:off x="303292" y="219055"/>
              <a:ext cx="11585415" cy="5849103"/>
              <a:chOff x="303292" y="219055"/>
              <a:chExt cx="11585415" cy="5849103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4D35CB8-4066-846C-A583-72C764CA5C2F}"/>
                  </a:ext>
                </a:extLst>
              </p:cNvPr>
              <p:cNvGrpSpPr/>
              <p:nvPr/>
            </p:nvGrpSpPr>
            <p:grpSpPr>
              <a:xfrm>
                <a:off x="303292" y="219055"/>
                <a:ext cx="11585415" cy="5849103"/>
                <a:chOff x="303292" y="219055"/>
                <a:chExt cx="11585415" cy="5849103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57CD7FD3-6A4B-18C3-4011-87A2BAB52A8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03292" y="219055"/>
                  <a:ext cx="11585415" cy="5849103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0BDE9578-37B8-F78E-3910-10D337BDCB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49560" y="3143606"/>
                  <a:ext cx="1209106" cy="423187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BFB55967-5EF3-6327-D780-01267EBBAB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91336" y="582828"/>
                  <a:ext cx="1004688" cy="495308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9F1C3294-1A02-8120-AD05-373A69AA16F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428"/>
                <a:stretch/>
              </p:blipFill>
              <p:spPr>
                <a:xfrm>
                  <a:off x="10693400" y="1400917"/>
                  <a:ext cx="965266" cy="379420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18B293D5-E391-A04C-4AB1-9E788A256AF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048425" y="4319578"/>
                  <a:ext cx="625416" cy="610484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044872E3-49B4-2F76-3CE2-DBED361E19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83316" y="5106059"/>
                <a:ext cx="625416" cy="58846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C12CC1-0265-12F6-DFD6-A84CFF78626A}"/>
                </a:ext>
              </a:extLst>
            </p:cNvPr>
            <p:cNvSpPr txBox="1"/>
            <p:nvPr/>
          </p:nvSpPr>
          <p:spPr>
            <a:xfrm>
              <a:off x="8889565" y="5779458"/>
              <a:ext cx="29289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Symonová et al., 2016</a:t>
              </a:r>
              <a:endParaRPr lang="en-US" sz="24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BB6F69-15AF-9B33-D5B8-0E3EFB50C9CF}"/>
              </a:ext>
            </a:extLst>
          </p:cNvPr>
          <p:cNvGrpSpPr/>
          <p:nvPr/>
        </p:nvGrpSpPr>
        <p:grpSpPr>
          <a:xfrm>
            <a:off x="2042261" y="3901440"/>
            <a:ext cx="3284119" cy="1655919"/>
            <a:chOff x="2042261" y="3901440"/>
            <a:chExt cx="3284119" cy="165591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55C8269-F03A-36B4-975F-3356D5797947}"/>
                </a:ext>
              </a:extLst>
            </p:cNvPr>
            <p:cNvSpPr txBox="1"/>
            <p:nvPr/>
          </p:nvSpPr>
          <p:spPr>
            <a:xfrm>
              <a:off x="2042261" y="4468397"/>
              <a:ext cx="30123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2400" b="1" dirty="0">
                  <a:solidFill>
                    <a:srgbClr val="00B050"/>
                  </a:solidFill>
                </a:rPr>
                <a:t>AT</a:t>
              </a:r>
              <a:r>
                <a:rPr lang="cs-CZ" sz="2400" b="1" dirty="0"/>
                <a:t>/</a:t>
              </a:r>
              <a:r>
                <a:rPr lang="cs-CZ" sz="2400" b="1" dirty="0">
                  <a:solidFill>
                    <a:srgbClr val="FF0000"/>
                  </a:solidFill>
                </a:rPr>
                <a:t>GC</a:t>
              </a:r>
              <a:r>
                <a:rPr lang="cs-CZ" sz="2400" b="1" dirty="0"/>
                <a:t> </a:t>
              </a:r>
              <a:r>
                <a:rPr lang="cs-CZ" sz="2400" b="1" dirty="0" err="1">
                  <a:solidFill>
                    <a:srgbClr val="00B050"/>
                  </a:solidFill>
                </a:rPr>
                <a:t>he</a:t>
              </a:r>
              <a:r>
                <a:rPr lang="cs-CZ" sz="2400" b="1" dirty="0" err="1">
                  <a:solidFill>
                    <a:srgbClr val="FF0000"/>
                  </a:solidFill>
                </a:rPr>
                <a:t>te</a:t>
              </a:r>
              <a:r>
                <a:rPr lang="cs-CZ" sz="2400" b="1" dirty="0" err="1">
                  <a:solidFill>
                    <a:srgbClr val="00B050"/>
                  </a:solidFill>
                </a:rPr>
                <a:t>ro</a:t>
              </a:r>
              <a:r>
                <a:rPr lang="cs-CZ" sz="2400" b="1" dirty="0" err="1">
                  <a:solidFill>
                    <a:srgbClr val="FF0000"/>
                  </a:solidFill>
                </a:rPr>
                <a:t>ge</a:t>
              </a:r>
              <a:r>
                <a:rPr lang="cs-CZ" sz="2400" b="1" dirty="0" err="1">
                  <a:solidFill>
                    <a:srgbClr val="00B050"/>
                  </a:solidFill>
                </a:rPr>
                <a:t>ne</a:t>
              </a:r>
              <a:r>
                <a:rPr lang="cs-CZ" sz="2400" b="1" dirty="0" err="1">
                  <a:solidFill>
                    <a:srgbClr val="FF0000"/>
                  </a:solidFill>
                </a:rPr>
                <a:t>ity</a:t>
              </a:r>
              <a:endParaRPr lang="en-US" sz="2400" dirty="0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FCDAE61D-24C7-426C-0587-6834E990537E}"/>
                </a:ext>
              </a:extLst>
            </p:cNvPr>
            <p:cNvSpPr/>
            <p:nvPr/>
          </p:nvSpPr>
          <p:spPr>
            <a:xfrm>
              <a:off x="4978400" y="3901440"/>
              <a:ext cx="347980" cy="1655919"/>
            </a:xfrm>
            <a:prstGeom prst="leftBrac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5159318-B9DE-3B2A-A04F-66C0A79B5DD4}"/>
              </a:ext>
            </a:extLst>
          </p:cNvPr>
          <p:cNvSpPr txBox="1"/>
          <p:nvPr/>
        </p:nvSpPr>
        <p:spPr>
          <a:xfrm rot="16200000">
            <a:off x="-952500" y="3657602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Motivation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3FFF4A-8D4B-616B-2533-B25CD5CA01BC}"/>
              </a:ext>
            </a:extLst>
          </p:cNvPr>
          <p:cNvSpPr txBox="1"/>
          <p:nvPr/>
        </p:nvSpPr>
        <p:spPr>
          <a:xfrm>
            <a:off x="463550" y="5905185"/>
            <a:ext cx="5133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-genomes assembled to the chromosome level</a:t>
            </a:r>
          </a:p>
        </p:txBody>
      </p:sp>
    </p:spTree>
    <p:extLst>
      <p:ext uri="{BB962C8B-B14F-4D97-AF65-F5344CB8AC3E}">
        <p14:creationId xmlns:p14="http://schemas.microsoft.com/office/powerpoint/2010/main" val="309332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7C5D4B-DB0D-E0FF-DC34-039AAF072239}"/>
              </a:ext>
            </a:extLst>
          </p:cNvPr>
          <p:cNvGrpSpPr/>
          <p:nvPr/>
        </p:nvGrpSpPr>
        <p:grpSpPr>
          <a:xfrm>
            <a:off x="278930" y="277857"/>
            <a:ext cx="11556687" cy="6302286"/>
            <a:chOff x="167170" y="277857"/>
            <a:chExt cx="11556687" cy="630228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0E722FD-07A2-F8CF-773A-D16B5EE16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8142" y="277857"/>
              <a:ext cx="11255715" cy="6302286"/>
            </a:xfrm>
            <a:prstGeom prst="rect">
              <a:avLst/>
            </a:prstGeom>
          </p:spPr>
        </p:pic>
        <p:pic>
          <p:nvPicPr>
            <p:cNvPr id="4" name="Picture 1">
              <a:extLst>
                <a:ext uri="{FF2B5EF4-FFF2-40B4-BE49-F238E27FC236}">
                  <a16:creationId xmlns:a16="http://schemas.microsoft.com/office/drawing/2014/main" id="{3FB81791-26B2-9A1F-2D3B-6751D35972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67170" y="5802089"/>
              <a:ext cx="2728430" cy="673871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789A88E-E7F3-DD75-D905-F593A833E6FF}"/>
              </a:ext>
            </a:extLst>
          </p:cNvPr>
          <p:cNvSpPr txBox="1"/>
          <p:nvPr/>
        </p:nvSpPr>
        <p:spPr>
          <a:xfrm rot="16200000">
            <a:off x="-952500" y="3657602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0070C0"/>
                </a:solidFill>
              </a:rPr>
              <a:t>Motivation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E46E26-F527-35A1-13C8-ED4A21208442}"/>
              </a:ext>
            </a:extLst>
          </p:cNvPr>
          <p:cNvSpPr txBox="1"/>
          <p:nvPr/>
        </p:nvSpPr>
        <p:spPr>
          <a:xfrm>
            <a:off x="5216314" y="740392"/>
            <a:ext cx="2928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Symonová et al.,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531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511" y="4164078"/>
            <a:ext cx="6699885" cy="1937042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12690" b="35270"/>
          <a:stretch/>
        </p:blipFill>
        <p:spPr>
          <a:xfrm>
            <a:off x="151368" y="209918"/>
            <a:ext cx="6858000" cy="1764632"/>
          </a:xfrm>
          <a:prstGeom prst="rect">
            <a:avLst/>
          </a:prstGeom>
        </p:spPr>
      </p:pic>
      <p:grpSp>
        <p:nvGrpSpPr>
          <p:cNvPr id="5" name="Group 7"/>
          <p:cNvGrpSpPr/>
          <p:nvPr/>
        </p:nvGrpSpPr>
        <p:grpSpPr>
          <a:xfrm flipH="1">
            <a:off x="7280364" y="209918"/>
            <a:ext cx="4641669" cy="1401714"/>
            <a:chOff x="162623" y="754146"/>
            <a:chExt cx="5505450" cy="17839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2623" y="754146"/>
              <a:ext cx="5505450" cy="178117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35267" y="2307364"/>
              <a:ext cx="1034041" cy="2307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6766560" y="1711668"/>
            <a:ext cx="5155473" cy="2675786"/>
            <a:chOff x="6653349" y="1767185"/>
            <a:chExt cx="5155473" cy="2675786"/>
          </a:xfrm>
        </p:grpSpPr>
        <p:pic>
          <p:nvPicPr>
            <p:cNvPr id="8" name="Picture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8" t="3891" r="2890" b="13479"/>
            <a:stretch/>
          </p:blipFill>
          <p:spPr>
            <a:xfrm>
              <a:off x="6653349" y="1767185"/>
              <a:ext cx="5155473" cy="2675786"/>
            </a:xfrm>
            <a:prstGeom prst="rect">
              <a:avLst/>
            </a:prstGeom>
          </p:spPr>
        </p:pic>
        <p:sp>
          <p:nvSpPr>
            <p:cNvPr id="9" name="Zaoblený obdélník 8"/>
            <p:cNvSpPr/>
            <p:nvPr/>
          </p:nvSpPr>
          <p:spPr>
            <a:xfrm>
              <a:off x="7886905" y="2725783"/>
              <a:ext cx="2688360" cy="107115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537" y="3049561"/>
            <a:ext cx="3067595" cy="3131504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3580368" y="6066653"/>
            <a:ext cx="8734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-G-</a:t>
            </a:r>
            <a:r>
              <a:rPr lang="cs-CZ" sz="2000" dirty="0" err="1"/>
              <a:t>banding</a:t>
            </a:r>
            <a:r>
              <a:rPr lang="cs-CZ" sz="2000" dirty="0"/>
              <a:t> not </a:t>
            </a:r>
            <a:r>
              <a:rPr lang="cs-CZ" sz="2000" dirty="0" err="1"/>
              <a:t>working</a:t>
            </a:r>
            <a:endParaRPr lang="cs-CZ" sz="2000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51368" y="2246884"/>
            <a:ext cx="6457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typical teleost-like AT/GC homogeneity in the closest living relative of gars, the bowfin. 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8319748" y="6066653"/>
            <a:ext cx="343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/>
              <a:t>Majtanova, Symonova et al., 2017</a:t>
            </a:r>
          </a:p>
        </p:txBody>
      </p:sp>
    </p:spTree>
    <p:extLst>
      <p:ext uri="{BB962C8B-B14F-4D97-AF65-F5344CB8AC3E}">
        <p14:creationId xmlns:p14="http://schemas.microsoft.com/office/powerpoint/2010/main" val="132838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 flipH="1">
            <a:off x="572025" y="241377"/>
            <a:ext cx="10968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Summary</a:t>
            </a:r>
            <a:r>
              <a:rPr lang="cs-CZ" sz="2400" b="1" dirty="0"/>
              <a:t> </a:t>
            </a:r>
            <a:r>
              <a:rPr lang="cs-CZ" sz="2400" b="1" dirty="0" err="1"/>
              <a:t>of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most </a:t>
            </a:r>
            <a:r>
              <a:rPr lang="cs-CZ" sz="2400" b="1" dirty="0" err="1"/>
              <a:t>important</a:t>
            </a:r>
            <a:r>
              <a:rPr lang="cs-CZ" sz="2400" b="1" dirty="0"/>
              <a:t> </a:t>
            </a:r>
            <a:r>
              <a:rPr lang="cs-CZ" sz="2400" b="1" dirty="0" err="1"/>
              <a:t>attempts</a:t>
            </a:r>
            <a:r>
              <a:rPr lang="cs-CZ" sz="2400" b="1" dirty="0"/>
              <a:t> to </a:t>
            </a:r>
            <a:r>
              <a:rPr lang="cs-CZ" sz="2400" b="1" dirty="0" err="1"/>
              <a:t>explain</a:t>
            </a:r>
            <a:r>
              <a:rPr lang="cs-CZ" sz="2400" b="1" dirty="0"/>
              <a:t> </a:t>
            </a:r>
            <a:r>
              <a:rPr lang="cs-CZ" sz="2400" b="1" dirty="0" err="1"/>
              <a:t>the</a:t>
            </a:r>
            <a:r>
              <a:rPr lang="cs-CZ" sz="2400" b="1" dirty="0"/>
              <a:t> AT/GC </a:t>
            </a:r>
            <a:r>
              <a:rPr lang="cs-CZ" sz="2400" b="1" dirty="0" err="1"/>
              <a:t>heterogeneity</a:t>
            </a:r>
            <a:r>
              <a:rPr lang="cs-CZ" sz="2400" b="1" dirty="0"/>
              <a:t> in </a:t>
            </a:r>
            <a:r>
              <a:rPr lang="cs-CZ" sz="2400" b="1" dirty="0" err="1"/>
              <a:t>higher</a:t>
            </a:r>
            <a:r>
              <a:rPr lang="cs-CZ" sz="2400" b="1" dirty="0"/>
              <a:t> </a:t>
            </a:r>
            <a:r>
              <a:rPr lang="cs-CZ" sz="2400" b="1" dirty="0" err="1"/>
              <a:t>vertebrates</a:t>
            </a:r>
            <a:r>
              <a:rPr lang="cs-CZ" sz="2400" b="1" dirty="0"/>
              <a:t> (</a:t>
            </a:r>
            <a:r>
              <a:rPr lang="cs-CZ" sz="2400" b="1" dirty="0" err="1"/>
              <a:t>proposed</a:t>
            </a:r>
            <a:r>
              <a:rPr lang="cs-CZ" sz="2400" b="1" dirty="0"/>
              <a:t> </a:t>
            </a:r>
            <a:r>
              <a:rPr lang="cs-CZ" sz="2400" b="1" dirty="0" err="1"/>
              <a:t>already</a:t>
            </a:r>
            <a:r>
              <a:rPr lang="cs-CZ" sz="2400" b="1" dirty="0"/>
              <a:t> </a:t>
            </a:r>
            <a:r>
              <a:rPr lang="cs-CZ" sz="2400" b="1" dirty="0" err="1"/>
              <a:t>before</a:t>
            </a:r>
            <a:r>
              <a:rPr lang="cs-CZ" sz="2400" b="1" dirty="0"/>
              <a:t> </a:t>
            </a:r>
            <a:r>
              <a:rPr lang="cs-CZ" sz="2400" b="1" dirty="0" err="1"/>
              <a:t>gars</a:t>
            </a:r>
            <a:r>
              <a:rPr lang="cs-CZ" sz="2400" b="1" dirty="0"/>
              <a:t>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5872" y="1992595"/>
            <a:ext cx="109450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000" b="1" dirty="0" err="1"/>
              <a:t>Thermodynamic</a:t>
            </a:r>
            <a:r>
              <a:rPr lang="cs-CZ" sz="2000" b="1" dirty="0"/>
              <a:t> s</a:t>
            </a:r>
            <a:r>
              <a:rPr lang="de-DE" sz="2000" b="1" dirty="0" err="1"/>
              <a:t>tabilit</a:t>
            </a:r>
            <a:r>
              <a:rPr lang="cs-CZ" sz="2000" b="1" dirty="0"/>
              <a:t>y </a:t>
            </a:r>
            <a:r>
              <a:rPr lang="cs-CZ" sz="2000" b="1" dirty="0" err="1"/>
              <a:t>of</a:t>
            </a:r>
            <a:r>
              <a:rPr lang="de-DE" sz="2000" b="1" dirty="0"/>
              <a:t> DNA </a:t>
            </a:r>
            <a:r>
              <a:rPr lang="de-DE" sz="2000" dirty="0"/>
              <a:t>– </a:t>
            </a:r>
            <a:r>
              <a:rPr lang="cs-CZ" sz="2000" dirty="0"/>
              <a:t>ad</a:t>
            </a:r>
            <a:r>
              <a:rPr lang="de-DE" sz="2000" dirty="0"/>
              <a:t>a</a:t>
            </a:r>
            <a:r>
              <a:rPr lang="cs-CZ" sz="2000" dirty="0" err="1"/>
              <a:t>ptation</a:t>
            </a:r>
            <a:r>
              <a:rPr lang="cs-CZ" sz="2000" dirty="0"/>
              <a:t> to</a:t>
            </a:r>
            <a:r>
              <a:rPr lang="de-DE" sz="2000" dirty="0"/>
              <a:t> </a:t>
            </a:r>
            <a:r>
              <a:rPr lang="cs-CZ" sz="2000" dirty="0"/>
              <a:t>h</a:t>
            </a:r>
            <a:r>
              <a:rPr lang="de-DE" sz="2000" dirty="0" err="1"/>
              <a:t>omoiotherm</a:t>
            </a:r>
            <a:r>
              <a:rPr lang="cs-CZ" sz="2000" dirty="0"/>
              <a:t>y</a:t>
            </a:r>
            <a:r>
              <a:rPr lang="de-DE" sz="2000" dirty="0"/>
              <a:t> </a:t>
            </a:r>
            <a:r>
              <a:rPr lang="cs-CZ" sz="2000" dirty="0" err="1"/>
              <a:t>through</a:t>
            </a:r>
            <a:r>
              <a:rPr lang="cs-CZ" sz="2000" dirty="0"/>
              <a:t> s</a:t>
            </a:r>
            <a:r>
              <a:rPr lang="de-DE" sz="2000" dirty="0" err="1"/>
              <a:t>ele</a:t>
            </a:r>
            <a:r>
              <a:rPr lang="cs-CZ" sz="2000" dirty="0"/>
              <a:t>c</a:t>
            </a:r>
            <a:r>
              <a:rPr lang="de-DE" sz="2000" dirty="0" err="1"/>
              <a:t>tion</a:t>
            </a:r>
            <a:r>
              <a:rPr lang="de-DE" sz="2000" dirty="0"/>
              <a:t> </a:t>
            </a:r>
            <a:r>
              <a:rPr lang="cs-CZ" sz="2000" dirty="0"/>
              <a:t>(</a:t>
            </a:r>
            <a:r>
              <a:rPr lang="de-DE" sz="2000" dirty="0"/>
              <a:t>C≡G </a:t>
            </a:r>
            <a:r>
              <a:rPr lang="cs-CZ" sz="2000" dirty="0"/>
              <a:t>more </a:t>
            </a:r>
            <a:r>
              <a:rPr lang="de-DE" sz="2000" dirty="0" err="1"/>
              <a:t>stable</a:t>
            </a:r>
            <a:r>
              <a:rPr lang="cs-CZ" sz="2000" dirty="0"/>
              <a:t> </a:t>
            </a:r>
            <a:r>
              <a:rPr lang="cs-CZ" sz="2000" dirty="0" err="1"/>
              <a:t>than</a:t>
            </a:r>
            <a:r>
              <a:rPr lang="de-DE" sz="2000" dirty="0"/>
              <a:t> A=T</a:t>
            </a:r>
            <a:r>
              <a:rPr lang="cs-CZ" sz="2000" dirty="0"/>
              <a:t>)</a:t>
            </a:r>
            <a:endParaRPr lang="de-DE" sz="2000" dirty="0"/>
          </a:p>
          <a:p>
            <a:pPr marL="342900" indent="-342900">
              <a:buAutoNum type="arabicPeriod"/>
            </a:pPr>
            <a:r>
              <a:rPr lang="cs-CZ" sz="2000" b="1" dirty="0" err="1"/>
              <a:t>Compensation</a:t>
            </a:r>
            <a:r>
              <a:rPr lang="cs-CZ" sz="2000" b="1" dirty="0"/>
              <a:t> </a:t>
            </a:r>
            <a:r>
              <a:rPr lang="cs-CZ" sz="2000" b="1" dirty="0" err="1"/>
              <a:t>fo</a:t>
            </a:r>
            <a:r>
              <a:rPr lang="de-DE" sz="2000" b="1" dirty="0"/>
              <a:t>r 5-Methyl-Cytosin </a:t>
            </a:r>
            <a:r>
              <a:rPr lang="cs-CZ" sz="2000" b="1" dirty="0"/>
              <a:t>d</a:t>
            </a:r>
            <a:r>
              <a:rPr lang="de-DE" sz="2000" b="1" dirty="0" err="1"/>
              <a:t>eamin</a:t>
            </a:r>
            <a:r>
              <a:rPr lang="cs-CZ" sz="2000" b="1" dirty="0" err="1"/>
              <a:t>ation</a:t>
            </a:r>
            <a:r>
              <a:rPr lang="de-DE" sz="2000" b="1" dirty="0"/>
              <a:t>,</a:t>
            </a:r>
            <a:r>
              <a:rPr lang="de-DE" sz="2000" dirty="0"/>
              <a:t> </a:t>
            </a:r>
            <a:r>
              <a:rPr lang="cs-CZ" sz="2000" dirty="0" err="1"/>
              <a:t>resulting</a:t>
            </a:r>
            <a:r>
              <a:rPr lang="cs-CZ" sz="2000" dirty="0"/>
              <a:t> in T</a:t>
            </a:r>
            <a:r>
              <a:rPr lang="de-DE" sz="2000" dirty="0"/>
              <a:t> (5mC </a:t>
            </a:r>
            <a:r>
              <a:rPr lang="cs-CZ" sz="2000" dirty="0" err="1"/>
              <a:t>less</a:t>
            </a:r>
            <a:r>
              <a:rPr lang="de-DE" sz="2000" dirty="0"/>
              <a:t> </a:t>
            </a:r>
            <a:r>
              <a:rPr lang="de-DE" sz="2000" dirty="0" err="1"/>
              <a:t>stabl</a:t>
            </a:r>
            <a:r>
              <a:rPr lang="cs-CZ" sz="2000" dirty="0"/>
              <a:t>e </a:t>
            </a:r>
            <a:r>
              <a:rPr lang="de-DE" sz="2000" dirty="0"/>
              <a:t>→</a:t>
            </a:r>
            <a:r>
              <a:rPr lang="cs-CZ" sz="2000" dirty="0"/>
              <a:t> </a:t>
            </a:r>
            <a:r>
              <a:rPr lang="cs-CZ" sz="2000" dirty="0" err="1"/>
              <a:t>hypermutable</a:t>
            </a:r>
            <a:r>
              <a:rPr lang="de-DE" sz="2000" dirty="0"/>
              <a:t>)</a:t>
            </a:r>
          </a:p>
          <a:p>
            <a:pPr marL="342900" indent="-342900">
              <a:buAutoNum type="arabicPeriod"/>
            </a:pPr>
            <a:r>
              <a:rPr lang="de-DE" sz="2000" b="1" dirty="0">
                <a:solidFill>
                  <a:srgbClr val="0070C0"/>
                </a:solidFill>
              </a:rPr>
              <a:t>GC-</a:t>
            </a:r>
            <a:r>
              <a:rPr lang="de-DE" sz="2000" b="1" dirty="0" err="1">
                <a:solidFill>
                  <a:srgbClr val="0070C0"/>
                </a:solidFill>
              </a:rPr>
              <a:t>biased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gene</a:t>
            </a:r>
            <a:r>
              <a:rPr lang="de-DE" sz="2000" b="1" dirty="0">
                <a:solidFill>
                  <a:srgbClr val="0070C0"/>
                </a:solidFill>
              </a:rPr>
              <a:t> </a:t>
            </a:r>
            <a:r>
              <a:rPr lang="de-DE" sz="2000" b="1" dirty="0" err="1">
                <a:solidFill>
                  <a:srgbClr val="0070C0"/>
                </a:solidFill>
              </a:rPr>
              <a:t>conversion</a:t>
            </a:r>
            <a:r>
              <a:rPr lang="de-DE" sz="2000" dirty="0">
                <a:solidFill>
                  <a:srgbClr val="0070C0"/>
                </a:solidFill>
              </a:rPr>
              <a:t> – </a:t>
            </a:r>
            <a:r>
              <a:rPr lang="cs-CZ" sz="2000" dirty="0">
                <a:solidFill>
                  <a:srgbClr val="0070C0"/>
                </a:solidFill>
              </a:rPr>
              <a:t>GC% </a:t>
            </a:r>
            <a:r>
              <a:rPr lang="de-DE" sz="2000" dirty="0">
                <a:solidFill>
                  <a:srgbClr val="0070C0"/>
                </a:solidFill>
              </a:rPr>
              <a:t>positiv</a:t>
            </a:r>
            <a:r>
              <a:rPr lang="cs-CZ" sz="2000" dirty="0" err="1">
                <a:solidFill>
                  <a:srgbClr val="0070C0"/>
                </a:solidFill>
              </a:rPr>
              <a:t>ely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c</a:t>
            </a:r>
            <a:r>
              <a:rPr lang="de-DE" sz="2000" dirty="0" err="1">
                <a:solidFill>
                  <a:srgbClr val="0070C0"/>
                </a:solidFill>
              </a:rPr>
              <a:t>orrel</a:t>
            </a:r>
            <a:r>
              <a:rPr lang="cs-CZ" sz="2000" dirty="0">
                <a:solidFill>
                  <a:srgbClr val="0070C0"/>
                </a:solidFill>
              </a:rPr>
              <a:t>a</a:t>
            </a:r>
            <a:r>
              <a:rPr lang="de-DE" sz="2000" dirty="0">
                <a:solidFill>
                  <a:srgbClr val="0070C0"/>
                </a:solidFill>
              </a:rPr>
              <a:t>t</a:t>
            </a:r>
            <a:r>
              <a:rPr lang="cs-CZ" sz="2000" dirty="0" err="1">
                <a:solidFill>
                  <a:srgbClr val="0070C0"/>
                </a:solidFill>
              </a:rPr>
              <a:t>ed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w</a:t>
            </a:r>
            <a:r>
              <a:rPr lang="de-DE" sz="2000" dirty="0" err="1">
                <a:solidFill>
                  <a:srgbClr val="0070C0"/>
                </a:solidFill>
              </a:rPr>
              <a:t>it</a:t>
            </a:r>
            <a:r>
              <a:rPr lang="cs-CZ" sz="2000" dirty="0">
                <a:solidFill>
                  <a:srgbClr val="0070C0"/>
                </a:solidFill>
              </a:rPr>
              <a:t>h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cs-CZ" sz="2000" dirty="0">
                <a:solidFill>
                  <a:srgbClr val="0070C0"/>
                </a:solidFill>
              </a:rPr>
              <a:t>r</a:t>
            </a:r>
            <a:r>
              <a:rPr lang="de-DE" sz="2000" dirty="0">
                <a:solidFill>
                  <a:srgbClr val="0070C0"/>
                </a:solidFill>
              </a:rPr>
              <a:t>e</a:t>
            </a:r>
            <a:r>
              <a:rPr lang="cs-CZ" sz="2000" dirty="0">
                <a:solidFill>
                  <a:srgbClr val="0070C0"/>
                </a:solidFill>
              </a:rPr>
              <a:t>c</a:t>
            </a:r>
            <a:r>
              <a:rPr lang="de-DE" sz="2000" dirty="0" err="1">
                <a:solidFill>
                  <a:srgbClr val="0070C0"/>
                </a:solidFill>
              </a:rPr>
              <a:t>ombination</a:t>
            </a:r>
            <a:r>
              <a:rPr lang="cs-CZ" sz="2000" dirty="0">
                <a:solidFill>
                  <a:srgbClr val="0070C0"/>
                </a:solidFill>
              </a:rPr>
              <a:t> r</a:t>
            </a:r>
            <a:r>
              <a:rPr lang="de-DE" sz="2000" dirty="0" err="1">
                <a:solidFill>
                  <a:srgbClr val="0070C0"/>
                </a:solidFill>
              </a:rPr>
              <a:t>ate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endParaRPr lang="cs-CZ" sz="2000" dirty="0">
              <a:solidFill>
                <a:srgbClr val="0070C0"/>
              </a:solidFill>
            </a:endParaRPr>
          </a:p>
          <a:p>
            <a:pPr marL="342900" indent="-342900">
              <a:buAutoNum type="arabicPeriod"/>
            </a:pPr>
            <a:r>
              <a:rPr lang="cs-CZ" sz="2000" b="1" dirty="0"/>
              <a:t>D</a:t>
            </a:r>
            <a:r>
              <a:rPr lang="de-DE" sz="2000" b="1" dirty="0"/>
              <a:t>NA</a:t>
            </a:r>
            <a:r>
              <a:rPr lang="cs-CZ" sz="2000" b="1" dirty="0"/>
              <a:t>/RNA</a:t>
            </a:r>
            <a:r>
              <a:rPr lang="de-DE" sz="2000" b="1" dirty="0"/>
              <a:t> </a:t>
            </a:r>
            <a:r>
              <a:rPr lang="de-DE" sz="2000" b="1" dirty="0" err="1"/>
              <a:t>Bendability</a:t>
            </a:r>
            <a:r>
              <a:rPr lang="de-DE" sz="2000" b="1" dirty="0"/>
              <a:t> </a:t>
            </a:r>
            <a:r>
              <a:rPr lang="de-DE" sz="2000" dirty="0"/>
              <a:t>– </a:t>
            </a:r>
            <a:r>
              <a:rPr lang="cs-CZ" sz="2000" dirty="0"/>
              <a:t>GC% </a:t>
            </a:r>
            <a:r>
              <a:rPr lang="cs-CZ" sz="2000" dirty="0" err="1"/>
              <a:t>defines</a:t>
            </a:r>
            <a:r>
              <a:rPr lang="cs-CZ" sz="2000" dirty="0"/>
              <a:t> </a:t>
            </a:r>
            <a:r>
              <a:rPr lang="cs-CZ" sz="2000" dirty="0" err="1"/>
              <a:t>optimal</a:t>
            </a:r>
            <a:r>
              <a:rPr lang="de-DE" sz="2000" dirty="0"/>
              <a:t> </a:t>
            </a:r>
            <a:r>
              <a:rPr lang="de-DE" sz="2000" b="1" dirty="0" err="1"/>
              <a:t>physi</a:t>
            </a:r>
            <a:r>
              <a:rPr lang="cs-CZ" sz="2000" b="1" dirty="0"/>
              <a:t>c</a:t>
            </a:r>
            <a:r>
              <a:rPr lang="de-DE" sz="2000" b="1" dirty="0"/>
              <a:t>al</a:t>
            </a:r>
            <a:r>
              <a:rPr lang="cs-CZ" sz="2000" b="1" dirty="0"/>
              <a:t> </a:t>
            </a:r>
            <a:r>
              <a:rPr lang="cs-CZ" sz="2000" b="1" dirty="0" err="1"/>
              <a:t>properties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de-DE" sz="2000" dirty="0"/>
              <a:t> DNA</a:t>
            </a:r>
          </a:p>
          <a:p>
            <a:r>
              <a:rPr lang="de-DE" sz="2000" dirty="0"/>
              <a:t>       - AT-</a:t>
            </a:r>
            <a:r>
              <a:rPr lang="de-DE" sz="2000" dirty="0" err="1"/>
              <a:t>rich</a:t>
            </a:r>
            <a:r>
              <a:rPr lang="de-DE" sz="2000" dirty="0"/>
              <a:t> DNA </a:t>
            </a:r>
            <a:r>
              <a:rPr lang="cs-CZ" sz="2000" dirty="0"/>
              <a:t>l</a:t>
            </a:r>
            <a:r>
              <a:rPr lang="de-DE" sz="2000" dirty="0"/>
              <a:t>e</a:t>
            </a:r>
            <a:r>
              <a:rPr lang="cs-CZ" sz="2000" dirty="0" err="1"/>
              <a:t>ss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cs-CZ" sz="2000" dirty="0" err="1"/>
              <a:t>nd</a:t>
            </a:r>
            <a:r>
              <a:rPr lang="de-DE" sz="2000" dirty="0"/>
              <a:t>a</a:t>
            </a:r>
            <a:r>
              <a:rPr lang="cs-CZ" sz="2000" dirty="0" err="1"/>
              <a:t>ble</a:t>
            </a:r>
            <a:r>
              <a:rPr lang="de-DE" sz="2000" dirty="0"/>
              <a:t> → </a:t>
            </a:r>
            <a:r>
              <a:rPr lang="cs-CZ" sz="2000" dirty="0"/>
              <a:t>s</a:t>
            </a:r>
            <a:r>
              <a:rPr lang="de-DE" sz="2000" dirty="0" err="1"/>
              <a:t>uppression</a:t>
            </a:r>
            <a:r>
              <a:rPr lang="de-DE" sz="2000" dirty="0"/>
              <a:t> </a:t>
            </a:r>
            <a:r>
              <a:rPr lang="cs-CZ" sz="2000" dirty="0" err="1"/>
              <a:t>of</a:t>
            </a:r>
            <a:r>
              <a:rPr lang="de-DE" sz="2000" dirty="0"/>
              <a:t> </a:t>
            </a:r>
            <a:r>
              <a:rPr lang="cs-CZ" sz="2000" dirty="0"/>
              <a:t>g</a:t>
            </a:r>
            <a:r>
              <a:rPr lang="de-DE" sz="2000" dirty="0"/>
              <a:t>en</a:t>
            </a:r>
            <a:r>
              <a:rPr lang="cs-CZ" sz="2000" dirty="0"/>
              <a:t>e </a:t>
            </a:r>
            <a:r>
              <a:rPr lang="cs-CZ" sz="2000" dirty="0" err="1"/>
              <a:t>e</a:t>
            </a:r>
            <a:r>
              <a:rPr lang="de-DE" sz="2000" dirty="0" err="1"/>
              <a:t>xpression</a:t>
            </a:r>
            <a:endParaRPr lang="de-DE" sz="2000" dirty="0"/>
          </a:p>
          <a:p>
            <a:r>
              <a:rPr lang="de-DE" sz="2000" dirty="0"/>
              <a:t>       - GC-</a:t>
            </a:r>
            <a:r>
              <a:rPr lang="de-DE" sz="2000" dirty="0" err="1"/>
              <a:t>rich</a:t>
            </a:r>
            <a:r>
              <a:rPr lang="de-DE" sz="2000" dirty="0"/>
              <a:t> DNA m</a:t>
            </a:r>
            <a:r>
              <a:rPr lang="cs-CZ" sz="2000" dirty="0"/>
              <a:t>o</a:t>
            </a:r>
            <a:r>
              <a:rPr lang="de-DE" sz="2000" dirty="0"/>
              <a:t>r</a:t>
            </a:r>
            <a:r>
              <a:rPr lang="cs-CZ" sz="2000" dirty="0"/>
              <a:t>e</a:t>
            </a:r>
            <a:r>
              <a:rPr lang="de-DE" sz="2000" dirty="0"/>
              <a:t> </a:t>
            </a:r>
            <a:r>
              <a:rPr lang="de-DE" sz="2000" dirty="0" err="1"/>
              <a:t>be</a:t>
            </a:r>
            <a:r>
              <a:rPr lang="cs-CZ" sz="2000" dirty="0" err="1"/>
              <a:t>nd</a:t>
            </a:r>
            <a:r>
              <a:rPr lang="de-DE" sz="2000" dirty="0"/>
              <a:t>a</a:t>
            </a:r>
            <a:r>
              <a:rPr lang="cs-CZ" sz="2000" dirty="0" err="1"/>
              <a:t>ble</a:t>
            </a:r>
            <a:r>
              <a:rPr lang="de-DE" sz="2000" dirty="0"/>
              <a:t> → </a:t>
            </a:r>
            <a:r>
              <a:rPr lang="cs-CZ" sz="2000" dirty="0" err="1"/>
              <a:t>supportive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de-DE" sz="2000" dirty="0"/>
              <a:t> </a:t>
            </a:r>
            <a:r>
              <a:rPr lang="cs-CZ" sz="2000" dirty="0"/>
              <a:t>g</a:t>
            </a:r>
            <a:r>
              <a:rPr lang="de-DE" sz="2000" dirty="0"/>
              <a:t>en</a:t>
            </a:r>
            <a:r>
              <a:rPr lang="cs-CZ" sz="2000" dirty="0"/>
              <a:t>e </a:t>
            </a:r>
            <a:r>
              <a:rPr lang="cs-CZ" sz="2000" dirty="0" err="1"/>
              <a:t>e</a:t>
            </a:r>
            <a:r>
              <a:rPr lang="de-DE" sz="2000" dirty="0" err="1"/>
              <a:t>xpression</a:t>
            </a:r>
            <a:endParaRPr lang="de-DE" sz="2000" dirty="0"/>
          </a:p>
          <a:p>
            <a:pPr marL="342900" indent="-342900">
              <a:buAutoNum type="arabicPeriod" startAt="6"/>
            </a:pPr>
            <a:r>
              <a:rPr lang="de-DE" sz="2000" b="1" dirty="0" err="1"/>
              <a:t>Nucleosome</a:t>
            </a:r>
            <a:r>
              <a:rPr lang="de-DE" sz="2000" b="1" dirty="0"/>
              <a:t> Formation Potential</a:t>
            </a:r>
            <a:r>
              <a:rPr lang="de-DE" sz="2000" dirty="0"/>
              <a:t> – negativ</a:t>
            </a:r>
            <a:r>
              <a:rPr lang="cs-CZ" sz="2000" dirty="0" err="1"/>
              <a:t>ely</a:t>
            </a:r>
            <a:r>
              <a:rPr lang="de-DE" sz="2000" dirty="0"/>
              <a:t> </a:t>
            </a:r>
            <a:r>
              <a:rPr lang="cs-CZ" sz="2000" dirty="0"/>
              <a:t>c</a:t>
            </a:r>
            <a:r>
              <a:rPr lang="de-DE" sz="2000" dirty="0" err="1"/>
              <a:t>orrel</a:t>
            </a:r>
            <a:r>
              <a:rPr lang="cs-CZ" sz="2000" dirty="0"/>
              <a:t>a</a:t>
            </a:r>
            <a:r>
              <a:rPr lang="de-DE" sz="2000" dirty="0"/>
              <a:t>t</a:t>
            </a:r>
            <a:r>
              <a:rPr lang="cs-CZ" sz="2000" dirty="0" err="1"/>
              <a:t>ed</a:t>
            </a:r>
            <a:r>
              <a:rPr lang="de-DE" sz="2000" dirty="0"/>
              <a:t> </a:t>
            </a:r>
            <a:r>
              <a:rPr lang="cs-CZ" sz="2000" dirty="0"/>
              <a:t>w</a:t>
            </a:r>
            <a:r>
              <a:rPr lang="de-DE" sz="2000" dirty="0" err="1"/>
              <a:t>it</a:t>
            </a:r>
            <a:r>
              <a:rPr lang="cs-CZ" sz="2000" dirty="0"/>
              <a:t>h</a:t>
            </a:r>
            <a:r>
              <a:rPr lang="de-DE" sz="2000" dirty="0"/>
              <a:t> GC</a:t>
            </a:r>
            <a:r>
              <a:rPr lang="cs-CZ" sz="2000" dirty="0"/>
              <a:t>%</a:t>
            </a:r>
            <a:r>
              <a:rPr lang="de-DE" sz="2000" dirty="0"/>
              <a:t> → </a:t>
            </a:r>
            <a:r>
              <a:rPr lang="cs-CZ" sz="2000" dirty="0"/>
              <a:t>c</a:t>
            </a:r>
            <a:r>
              <a:rPr lang="de-DE" sz="2000" dirty="0" err="1"/>
              <a:t>hromatin</a:t>
            </a:r>
            <a:r>
              <a:rPr lang="de-DE" sz="2000" dirty="0"/>
              <a:t> </a:t>
            </a:r>
            <a:r>
              <a:rPr lang="cs-CZ" sz="2000" dirty="0"/>
              <a:t>c</a:t>
            </a:r>
            <a:r>
              <a:rPr lang="de-DE" sz="2000" dirty="0" err="1"/>
              <a:t>ondens</a:t>
            </a:r>
            <a:r>
              <a:rPr lang="cs-CZ" sz="2000" dirty="0"/>
              <a:t>i</a:t>
            </a:r>
            <a:r>
              <a:rPr lang="de-DE" sz="2000" dirty="0" err="1"/>
              <a:t>ng</a:t>
            </a:r>
            <a:r>
              <a:rPr lang="de-DE" sz="2000" dirty="0"/>
              <a:t> → </a:t>
            </a:r>
            <a:r>
              <a:rPr lang="cs-CZ" sz="2000" dirty="0"/>
              <a:t>g</a:t>
            </a:r>
            <a:r>
              <a:rPr lang="de-DE" sz="2000" dirty="0"/>
              <a:t>en</a:t>
            </a:r>
            <a:r>
              <a:rPr lang="cs-CZ" sz="2000" dirty="0"/>
              <a:t>e s</a:t>
            </a:r>
            <a:r>
              <a:rPr lang="de-DE" sz="2000" dirty="0" err="1"/>
              <a:t>uppression</a:t>
            </a:r>
            <a:endParaRPr lang="de-DE" sz="2000" dirty="0"/>
          </a:p>
          <a:p>
            <a:pPr marL="342900" indent="-342900">
              <a:buAutoNum type="arabicPeriod" startAt="6"/>
            </a:pPr>
            <a:r>
              <a:rPr lang="de-DE" sz="2000" b="1" dirty="0"/>
              <a:t>DNA Break-Points</a:t>
            </a:r>
            <a:r>
              <a:rPr lang="cs-CZ" sz="2000" dirty="0"/>
              <a:t> </a:t>
            </a:r>
            <a:r>
              <a:rPr lang="cs-CZ" sz="2000" dirty="0" err="1"/>
              <a:t>resulting</a:t>
            </a:r>
            <a:r>
              <a:rPr lang="cs-CZ" sz="2000" dirty="0"/>
              <a:t> in </a:t>
            </a:r>
            <a:r>
              <a:rPr lang="cs-CZ" sz="2000" dirty="0" err="1"/>
              <a:t>mutations</a:t>
            </a:r>
            <a:endParaRPr lang="de-DE" sz="2000" dirty="0"/>
          </a:p>
          <a:p>
            <a:pPr marL="342900" indent="-342900">
              <a:buAutoNum type="arabicPeriod" startAt="6"/>
            </a:pPr>
            <a:r>
              <a:rPr lang="de-DE" sz="2000" b="1" dirty="0"/>
              <a:t>Codon </a:t>
            </a:r>
            <a:r>
              <a:rPr lang="de-DE" sz="2000" b="1" dirty="0" err="1"/>
              <a:t>Usage</a:t>
            </a:r>
            <a:r>
              <a:rPr lang="de-DE" sz="2000" b="1" dirty="0"/>
              <a:t> Bias </a:t>
            </a:r>
            <a:r>
              <a:rPr lang="de-DE" sz="2000" b="1" dirty="0">
                <a:sym typeface="Wingdings" panose="05000000000000000000" pitchFamily="2" charset="2"/>
              </a:rPr>
              <a:t> GC-Bias?</a:t>
            </a:r>
            <a:r>
              <a:rPr lang="cs-CZ" sz="2000" b="1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Refers</a:t>
            </a:r>
            <a:r>
              <a:rPr lang="cs-CZ" sz="2000" dirty="0">
                <a:sym typeface="Wingdings" panose="05000000000000000000" pitchFamily="2" charset="2"/>
              </a:rPr>
              <a:t> to </a:t>
            </a:r>
            <a:r>
              <a:rPr lang="cs-CZ" sz="2000" dirty="0" err="1">
                <a:sym typeface="Wingdings" panose="05000000000000000000" pitchFamily="2" charset="2"/>
              </a:rPr>
              <a:t>only</a:t>
            </a:r>
            <a:r>
              <a:rPr lang="cs-CZ" sz="2000" dirty="0">
                <a:sym typeface="Wingdings" panose="05000000000000000000" pitchFamily="2" charset="2"/>
              </a:rPr>
              <a:t> a </a:t>
            </a:r>
            <a:r>
              <a:rPr lang="cs-CZ" sz="2000" dirty="0" err="1">
                <a:sym typeface="Wingdings" panose="05000000000000000000" pitchFamily="2" charset="2"/>
              </a:rPr>
              <a:t>tiny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fraction</a:t>
            </a: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err="1">
                <a:sym typeface="Wingdings" panose="05000000000000000000" pitchFamily="2" charset="2"/>
              </a:rPr>
              <a:t>of</a:t>
            </a:r>
            <a:r>
              <a:rPr lang="cs-CZ" sz="2000" dirty="0">
                <a:sym typeface="Wingdings" panose="05000000000000000000" pitchFamily="2" charset="2"/>
              </a:rPr>
              <a:t> genome</a:t>
            </a:r>
            <a:endParaRPr lang="de-DE" sz="2000" dirty="0"/>
          </a:p>
          <a:p>
            <a:pPr marL="342900" indent="-342900">
              <a:buAutoNum type="arabicPeriod" startAt="6"/>
            </a:pPr>
            <a:r>
              <a:rPr lang="de-DE" sz="2000" b="1" dirty="0" err="1"/>
              <a:t>Metabolic</a:t>
            </a:r>
            <a:r>
              <a:rPr lang="de-DE" sz="2000" b="1" dirty="0"/>
              <a:t> </a:t>
            </a:r>
            <a:r>
              <a:rPr lang="cs-CZ" sz="2000" b="1" dirty="0"/>
              <a:t>h</a:t>
            </a:r>
            <a:r>
              <a:rPr lang="de-DE" sz="2000" b="1" dirty="0" err="1"/>
              <a:t>ypothes</a:t>
            </a:r>
            <a:r>
              <a:rPr lang="cs-CZ" sz="2000" b="1" dirty="0" err="1"/>
              <a:t>is</a:t>
            </a:r>
            <a:r>
              <a:rPr lang="de-DE" sz="2000" b="1" dirty="0"/>
              <a:t> </a:t>
            </a:r>
            <a:r>
              <a:rPr lang="de-DE" sz="2000" dirty="0"/>
              <a:t>– GC</a:t>
            </a:r>
            <a:r>
              <a:rPr lang="cs-CZ" sz="2000" dirty="0"/>
              <a:t>%</a:t>
            </a:r>
            <a:r>
              <a:rPr lang="de-DE" sz="2000" dirty="0"/>
              <a:t> </a:t>
            </a:r>
            <a:r>
              <a:rPr lang="cs-CZ" sz="2000" dirty="0"/>
              <a:t>c</a:t>
            </a:r>
            <a:r>
              <a:rPr lang="de-DE" sz="2000" dirty="0" err="1"/>
              <a:t>orrel</a:t>
            </a:r>
            <a:r>
              <a:rPr lang="cs-CZ" sz="2000" dirty="0"/>
              <a:t>a</a:t>
            </a:r>
            <a:r>
              <a:rPr lang="de-DE" sz="2000" dirty="0"/>
              <a:t>t</a:t>
            </a:r>
            <a:r>
              <a:rPr lang="cs-CZ" sz="2000" dirty="0" err="1"/>
              <a:t>ed</a:t>
            </a:r>
            <a:r>
              <a:rPr lang="de-DE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metabolic</a:t>
            </a:r>
            <a:r>
              <a:rPr lang="cs-CZ" sz="2000" dirty="0"/>
              <a:t> r</a:t>
            </a:r>
            <a:r>
              <a:rPr lang="de-DE" sz="2000" dirty="0" err="1"/>
              <a:t>ate</a:t>
            </a:r>
            <a:r>
              <a:rPr lang="de-DE" sz="2000" dirty="0"/>
              <a:t> </a:t>
            </a:r>
            <a:r>
              <a:rPr lang="cs-CZ" sz="2000" dirty="0"/>
              <a:t>(c</a:t>
            </a:r>
            <a:r>
              <a:rPr lang="de-DE" sz="2000" dirty="0" err="1"/>
              <a:t>orr</a:t>
            </a:r>
            <a:r>
              <a:rPr lang="cs-CZ" sz="2000" dirty="0" err="1"/>
              <a:t>ec</a:t>
            </a:r>
            <a:r>
              <a:rPr lang="de-DE" sz="2000" dirty="0"/>
              <a:t>t</a:t>
            </a:r>
            <a:r>
              <a:rPr lang="cs-CZ" sz="2000" dirty="0" err="1"/>
              <a:t>ed</a:t>
            </a:r>
            <a:r>
              <a:rPr lang="de-DE" sz="2000" dirty="0"/>
              <a:t> a</a:t>
            </a:r>
            <a:r>
              <a:rPr lang="cs-CZ" sz="2000" dirty="0" err="1"/>
              <a:t>ccording</a:t>
            </a:r>
            <a:r>
              <a:rPr lang="cs-CZ" sz="2000" dirty="0"/>
              <a:t> to</a:t>
            </a:r>
            <a:r>
              <a:rPr lang="de-DE" sz="2000" dirty="0"/>
              <a:t> </a:t>
            </a:r>
            <a:r>
              <a:rPr lang="cs-CZ" sz="2000" dirty="0" err="1"/>
              <a:t>environmental</a:t>
            </a:r>
            <a:r>
              <a:rPr lang="cs-CZ" sz="2000" dirty="0"/>
              <a:t> </a:t>
            </a:r>
            <a:r>
              <a:rPr lang="de-DE" sz="2000" dirty="0" err="1"/>
              <a:t>temperatur</a:t>
            </a:r>
            <a:r>
              <a:rPr lang="cs-CZ" sz="2000" dirty="0"/>
              <a:t>e)</a:t>
            </a:r>
            <a:endParaRPr lang="de-DE" sz="2000" dirty="0">
              <a:solidFill>
                <a:srgbClr val="00B05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248826" y="1270874"/>
            <a:ext cx="9462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selection involved or are neutral processes the only culprits</a:t>
            </a:r>
            <a:r>
              <a:rPr lang="cs-CZ" sz="2800" dirty="0">
                <a:solidFill>
                  <a:srgbClr val="FF0000"/>
                </a:solidFill>
              </a:rPr>
              <a:t>?  </a:t>
            </a:r>
          </a:p>
        </p:txBody>
      </p:sp>
    </p:spTree>
    <p:extLst>
      <p:ext uri="{BB962C8B-B14F-4D97-AF65-F5344CB8AC3E}">
        <p14:creationId xmlns:p14="http://schemas.microsoft.com/office/powerpoint/2010/main" val="191962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47A3AF0-F056-6373-4DE4-81EC65A26C0F}"/>
              </a:ext>
            </a:extLst>
          </p:cNvPr>
          <p:cNvGrpSpPr/>
          <p:nvPr/>
        </p:nvGrpSpPr>
        <p:grpSpPr>
          <a:xfrm>
            <a:off x="888211" y="2072259"/>
            <a:ext cx="10415577" cy="4349327"/>
            <a:chOff x="761389" y="1927859"/>
            <a:chExt cx="10415577" cy="43493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EA091A6-DF54-1183-8B02-AD20641AAA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8624" r="10399"/>
            <a:stretch/>
          </p:blipFill>
          <p:spPr>
            <a:xfrm>
              <a:off x="761389" y="1927859"/>
              <a:ext cx="10415577" cy="434932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B17B94-BB3F-2E14-E0AB-BBA79E0C65B0}"/>
                </a:ext>
              </a:extLst>
            </p:cNvPr>
            <p:cNvSpPr txBox="1"/>
            <p:nvPr/>
          </p:nvSpPr>
          <p:spPr>
            <a:xfrm>
              <a:off x="4409440" y="5610014"/>
              <a:ext cx="8066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/>
                <a:t>2019</a:t>
              </a:r>
              <a:endParaRPr lang="en-US" sz="24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CDF1FDB-B2B6-EB28-A04C-2C3131C6E9D3}"/>
              </a:ext>
            </a:extLst>
          </p:cNvPr>
          <p:cNvSpPr txBox="1"/>
          <p:nvPr/>
        </p:nvSpPr>
        <p:spPr>
          <a:xfrm rot="16200000">
            <a:off x="-952500" y="3657602"/>
            <a:ext cx="2832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Background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2AA9B9-E72A-95E1-4F7D-89A601863BC9}"/>
              </a:ext>
            </a:extLst>
          </p:cNvPr>
          <p:cNvSpPr txBox="1"/>
          <p:nvPr/>
        </p:nvSpPr>
        <p:spPr>
          <a:xfrm>
            <a:off x="388620" y="693548"/>
            <a:ext cx="11420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Reasons of the AT/GC heterogeneity in mammals and birds not yet resolved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D9E2D7-6BB9-2ADF-16A1-5CBAC0C95468}"/>
              </a:ext>
            </a:extLst>
          </p:cNvPr>
          <p:cNvSpPr txBox="1"/>
          <p:nvPr/>
        </p:nvSpPr>
        <p:spPr>
          <a:xfrm>
            <a:off x="761495" y="1413681"/>
            <a:ext cx="9475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-one more hypothesis proposed to explain the AT/GC genome organization</a:t>
            </a:r>
          </a:p>
        </p:txBody>
      </p:sp>
    </p:spTree>
    <p:extLst>
      <p:ext uri="{BB962C8B-B14F-4D97-AF65-F5344CB8AC3E}">
        <p14:creationId xmlns:p14="http://schemas.microsoft.com/office/powerpoint/2010/main" val="1192591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2348</TotalTime>
  <Words>774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Narrow</vt:lpstr>
      <vt:lpstr>Arial-ItalicMT</vt:lpstr>
      <vt:lpstr>ArialMT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Symonová Radka</dc:creator>
  <cp:lastModifiedBy>enbik</cp:lastModifiedBy>
  <cp:revision>47</cp:revision>
  <dcterms:created xsi:type="dcterms:W3CDTF">2022-06-13T05:30:30Z</dcterms:created>
  <dcterms:modified xsi:type="dcterms:W3CDTF">2022-06-15T08:22:24Z</dcterms:modified>
</cp:coreProperties>
</file>