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79" r:id="rId11"/>
    <p:sldId id="280" r:id="rId12"/>
    <p:sldId id="265" r:id="rId13"/>
    <p:sldId id="276" r:id="rId14"/>
    <p:sldId id="277" r:id="rId15"/>
    <p:sldId id="266" r:id="rId16"/>
    <p:sldId id="267" r:id="rId17"/>
    <p:sldId id="268" r:id="rId18"/>
    <p:sldId id="278" r:id="rId19"/>
    <p:sldId id="272" r:id="rId20"/>
    <p:sldId id="271" r:id="rId21"/>
    <p:sldId id="269" r:id="rId22"/>
    <p:sldId id="273" r:id="rId23"/>
    <p:sldId id="274" r:id="rId24"/>
    <p:sldId id="275" r:id="rId2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EAB45E-6389-0774-42F6-231176F31A4C}" v="3106" dt="2025-06-08T19:42:52.944"/>
    <p1510:client id="{B688BA88-33F5-055F-50CD-92581A693AF0}" v="340" dt="2025-06-08T23:51:42.1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6" d="100"/>
          <a:sy n="66" d="100"/>
        </p:scale>
        <p:origin x="526" y="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09.06.2025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1309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09.06.2025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7188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09.06.2025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578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09.06.2025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55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09.06.2025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7285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09.06.2025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6106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09.06.2025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757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09.06.2025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4983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09.06.2025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379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09.06.2025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4307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09.06.2025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594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A3A43DF-04A3-4662-88CA-28FDED1CFC09}" type="datetimeFigureOut">
              <a:rPr lang="cs-CZ" smtClean="0"/>
              <a:t>09.06.2025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425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github.com/dehaenw/LiH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297762" y="640080"/>
            <a:ext cx="6251110" cy="3566160"/>
          </a:xfrm>
        </p:spPr>
        <p:txBody>
          <a:bodyPr anchor="b">
            <a:normAutofit/>
          </a:bodyPr>
          <a:lstStyle/>
          <a:p>
            <a:pPr algn="l"/>
            <a:r>
              <a:rPr lang="cs-CZ" sz="5400" dirty="0">
                <a:ea typeface="+mj-lt"/>
                <a:cs typeface="+mj-lt"/>
              </a:rPr>
              <a:t>Ligand </a:t>
            </a:r>
            <a:r>
              <a:rPr lang="cs-CZ" sz="5400" dirty="0" err="1">
                <a:ea typeface="+mj-lt"/>
                <a:cs typeface="+mj-lt"/>
              </a:rPr>
              <a:t>hallucinations</a:t>
            </a:r>
            <a:r>
              <a:rPr lang="cs-CZ" sz="5400" dirty="0">
                <a:ea typeface="+mj-lt"/>
                <a:cs typeface="+mj-lt"/>
              </a:rPr>
              <a:t> in </a:t>
            </a:r>
            <a:r>
              <a:rPr lang="cs-CZ" sz="5400" dirty="0" err="1">
                <a:ea typeface="+mj-lt"/>
                <a:cs typeface="+mj-lt"/>
              </a:rPr>
              <a:t>cofolding</a:t>
            </a:r>
            <a:r>
              <a:rPr lang="cs-CZ" sz="5400" dirty="0">
                <a:ea typeface="+mj-lt"/>
                <a:cs typeface="+mj-lt"/>
              </a:rPr>
              <a:t> </a:t>
            </a:r>
            <a:r>
              <a:rPr lang="cs-CZ" sz="5400" dirty="0" err="1">
                <a:ea typeface="+mj-lt"/>
                <a:cs typeface="+mj-lt"/>
              </a:rPr>
              <a:t>methods</a:t>
            </a:r>
            <a:endParaRPr lang="cs-CZ" sz="5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297760" y="4636008"/>
            <a:ext cx="6251111" cy="1572768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cs-CZ" sz="2000" dirty="0" err="1"/>
              <a:t>Wim</a:t>
            </a:r>
            <a:r>
              <a:rPr lang="cs-CZ" sz="2000" dirty="0"/>
              <a:t> </a:t>
            </a:r>
            <a:r>
              <a:rPr lang="cs-CZ" sz="2000" dirty="0" err="1"/>
              <a:t>Dehaen</a:t>
            </a:r>
            <a:endParaRPr lang="cs-CZ" sz="2000" dirty="0"/>
          </a:p>
          <a:p>
            <a:pPr algn="l"/>
            <a:r>
              <a:rPr lang="cs-CZ" sz="2000" dirty="0"/>
              <a:t>ENBIK</a:t>
            </a:r>
          </a:p>
          <a:p>
            <a:pPr algn="l"/>
            <a:r>
              <a:rPr lang="cs-CZ" sz="2000" dirty="0">
                <a:ea typeface="+mn-lt"/>
                <a:cs typeface="+mn-lt"/>
              </a:rPr>
              <a:t>Karlov pod Pradědem</a:t>
            </a:r>
          </a:p>
          <a:p>
            <a:pPr algn="l"/>
            <a:r>
              <a:rPr lang="cs-CZ" sz="2000" dirty="0"/>
              <a:t>9.6.2025</a:t>
            </a:r>
          </a:p>
          <a:p>
            <a:pPr algn="l"/>
            <a:endParaRPr lang="cs-CZ" sz="2000" dirty="0"/>
          </a:p>
        </p:txBody>
      </p:sp>
      <p:pic>
        <p:nvPicPr>
          <p:cNvPr id="7" name="Obrázek 6" descr="Obsah obrázku oblečení, osoba, kresba, stativ&#10;&#10;Obsah generovaný pomocí AI může být nesprávný.">
            <a:extLst>
              <a:ext uri="{FF2B5EF4-FFF2-40B4-BE49-F238E27FC236}">
                <a16:creationId xmlns:a16="http://schemas.microsoft.com/office/drawing/2014/main" id="{C43869A7-E674-90CA-15D3-DC7E20BE6C7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10" r="-1" b="-1"/>
          <a:stretch>
            <a:fillRect/>
          </a:stretch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4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oogle Shape;105;p1" descr="https://project-miel.eu/wp-content/uploads/2023/02/logoUCT_basic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62596" y="4635328"/>
            <a:ext cx="2886276" cy="721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EE50B-879B-BF7A-FCCD-9E852BFD0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Content Placeholder 3" descr="Obsah obrázku text, rukopis, Písmo&#10;&#10;Obsah generovaný pomocí AI může být nesprávný.">
            <a:extLst>
              <a:ext uri="{FF2B5EF4-FFF2-40B4-BE49-F238E27FC236}">
                <a16:creationId xmlns:a16="http://schemas.microsoft.com/office/drawing/2014/main" id="{E28DD29D-6AEE-E790-0EDB-6D332DAD8F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2" y="416644"/>
            <a:ext cx="12124487" cy="6019111"/>
          </a:xfrm>
        </p:spPr>
      </p:pic>
    </p:spTree>
    <p:extLst>
      <p:ext uri="{BB962C8B-B14F-4D97-AF65-F5344CB8AC3E}">
        <p14:creationId xmlns:p14="http://schemas.microsoft.com/office/powerpoint/2010/main" val="2046876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Obsah obrázku text, rukopis, diagram, Písmo&#10;&#10;Obsah generovaný pomocí AI může být nesprávný.">
            <a:extLst>
              <a:ext uri="{FF2B5EF4-FFF2-40B4-BE49-F238E27FC236}">
                <a16:creationId xmlns:a16="http://schemas.microsoft.com/office/drawing/2014/main" id="{F4DCB32A-EC1E-CC28-F306-88C6C82923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2" y="200984"/>
            <a:ext cx="12210751" cy="6134130"/>
          </a:xfrm>
        </p:spPr>
      </p:pic>
    </p:spTree>
    <p:extLst>
      <p:ext uri="{BB962C8B-B14F-4D97-AF65-F5344CB8AC3E}">
        <p14:creationId xmlns:p14="http://schemas.microsoft.com/office/powerpoint/2010/main" val="1710309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4AB00-4719-0087-0AA0-BD27AEA34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How</a:t>
            </a:r>
            <a:r>
              <a:rPr lang="cs-CZ" dirty="0"/>
              <a:t> to </a:t>
            </a:r>
            <a:r>
              <a:rPr lang="cs-CZ" dirty="0" err="1"/>
              <a:t>score</a:t>
            </a:r>
            <a:r>
              <a:rPr lang="cs-CZ" dirty="0"/>
              <a:t> "</a:t>
            </a:r>
            <a:r>
              <a:rPr lang="cs-CZ" dirty="0" err="1"/>
              <a:t>Planarity</a:t>
            </a:r>
            <a:r>
              <a:rPr lang="cs-CZ" dirty="0"/>
              <a:t>" and "</a:t>
            </a:r>
            <a:r>
              <a:rPr lang="cs-CZ" dirty="0" err="1"/>
              <a:t>Collinearity</a:t>
            </a:r>
            <a:r>
              <a:rPr lang="cs-CZ" dirty="0"/>
              <a:t>" </a:t>
            </a:r>
            <a:r>
              <a:rPr lang="cs-CZ" dirty="0" err="1"/>
              <a:t>of</a:t>
            </a:r>
            <a:r>
              <a:rPr lang="cs-CZ" dirty="0"/>
              <a:t> a </a:t>
            </a:r>
            <a:r>
              <a:rPr lang="cs-CZ" dirty="0" err="1"/>
              <a:t>substructure</a:t>
            </a:r>
            <a:r>
              <a:rPr lang="cs-CZ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B51D1-E576-0B46-4556-B8177CE63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4985"/>
            <a:ext cx="6072998" cy="473952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err="1"/>
              <a:t>Deviation</a:t>
            </a:r>
            <a:r>
              <a:rPr lang="cs-CZ" dirty="0"/>
              <a:t> </a:t>
            </a:r>
            <a:r>
              <a:rPr lang="cs-CZ" err="1"/>
              <a:t>from</a:t>
            </a:r>
            <a:r>
              <a:rPr lang="cs-CZ" dirty="0"/>
              <a:t> plane/line </a:t>
            </a:r>
            <a:r>
              <a:rPr lang="cs-CZ" err="1"/>
              <a:t>of</a:t>
            </a:r>
            <a:r>
              <a:rPr lang="cs-CZ" dirty="0"/>
              <a:t> </a:t>
            </a:r>
            <a:r>
              <a:rPr lang="cs-CZ" err="1"/>
              <a:t>best</a:t>
            </a:r>
            <a:r>
              <a:rPr lang="cs-CZ"/>
              <a:t> fit</a:t>
            </a:r>
          </a:p>
          <a:p>
            <a:r>
              <a:rPr lang="cs-CZ" dirty="0" err="1"/>
              <a:t>Used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quantifying</a:t>
            </a:r>
            <a:r>
              <a:rPr lang="cs-CZ" dirty="0"/>
              <a:t> </a:t>
            </a:r>
            <a:r>
              <a:rPr lang="cs-CZ" dirty="0" err="1"/>
              <a:t>planarity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entire</a:t>
            </a:r>
            <a:r>
              <a:rPr lang="cs-CZ" dirty="0"/>
              <a:t> </a:t>
            </a:r>
            <a:r>
              <a:rPr lang="cs-CZ" dirty="0" err="1"/>
              <a:t>molecules</a:t>
            </a:r>
            <a:r>
              <a:rPr lang="cs-CZ" dirty="0"/>
              <a:t> </a:t>
            </a:r>
            <a:r>
              <a:rPr lang="cs-CZ" dirty="0" err="1"/>
              <a:t>before</a:t>
            </a:r>
            <a:r>
              <a:rPr lang="cs-CZ" dirty="0"/>
              <a:t> </a:t>
            </a:r>
            <a:r>
              <a:rPr lang="cs-CZ" dirty="0" err="1"/>
              <a:t>under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name</a:t>
            </a:r>
            <a:r>
              <a:rPr lang="cs-CZ" dirty="0"/>
              <a:t> "PBF"</a:t>
            </a:r>
          </a:p>
          <a:p>
            <a:r>
              <a:rPr lang="cs-CZ" dirty="0" err="1"/>
              <a:t>Principle</a:t>
            </a:r>
            <a:r>
              <a:rPr lang="cs-CZ" dirty="0"/>
              <a:t> </a:t>
            </a:r>
            <a:r>
              <a:rPr lang="cs-CZ" dirty="0" err="1"/>
              <a:t>components</a:t>
            </a:r>
            <a:r>
              <a:rPr lang="cs-CZ" dirty="0"/>
              <a:t> </a:t>
            </a:r>
            <a:r>
              <a:rPr lang="cs-CZ" dirty="0" err="1"/>
              <a:t>analysis</a:t>
            </a:r>
            <a:r>
              <a:rPr lang="cs-CZ" dirty="0"/>
              <a:t> on atom </a:t>
            </a:r>
            <a:r>
              <a:rPr lang="cs-CZ" dirty="0" err="1"/>
              <a:t>coordinates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used</a:t>
            </a:r>
            <a:r>
              <a:rPr lang="cs-CZ" dirty="0"/>
              <a:t>, ring per ring and fragment per fragment to </a:t>
            </a:r>
            <a:r>
              <a:rPr lang="cs-CZ" dirty="0" err="1"/>
              <a:t>find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best</a:t>
            </a:r>
            <a:r>
              <a:rPr lang="cs-CZ" dirty="0"/>
              <a:t> </a:t>
            </a:r>
            <a:r>
              <a:rPr lang="cs-CZ" dirty="0" err="1"/>
              <a:t>fitting</a:t>
            </a:r>
            <a:r>
              <a:rPr lang="cs-CZ" dirty="0"/>
              <a:t> plane line</a:t>
            </a:r>
          </a:p>
          <a:p>
            <a:r>
              <a:rPr lang="cs-CZ" dirty="0"/>
              <a:t>Ratio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explained</a:t>
            </a:r>
            <a:r>
              <a:rPr lang="cs-CZ" dirty="0"/>
              <a:t> variance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then</a:t>
            </a:r>
            <a:r>
              <a:rPr lang="cs-CZ" dirty="0"/>
              <a:t> a </a:t>
            </a:r>
            <a:r>
              <a:rPr lang="cs-CZ" dirty="0" err="1"/>
              <a:t>measure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how</a:t>
            </a:r>
            <a:r>
              <a:rPr lang="cs-CZ" dirty="0"/>
              <a:t> much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atoms</a:t>
            </a:r>
            <a:r>
              <a:rPr lang="cs-CZ" dirty="0"/>
              <a:t> </a:t>
            </a:r>
            <a:r>
              <a:rPr lang="cs-CZ" dirty="0" err="1"/>
              <a:t>deviate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plane/line</a:t>
            </a:r>
          </a:p>
        </p:txBody>
      </p:sp>
      <p:pic>
        <p:nvPicPr>
          <p:cNvPr id="4" name="Obrázek 3" descr="Obsah obrázku řada/pruh, design, origami&#10;&#10;Obsah generovaný pomocí AI může být nesprávný.">
            <a:extLst>
              <a:ext uri="{FF2B5EF4-FFF2-40B4-BE49-F238E27FC236}">
                <a16:creationId xmlns:a16="http://schemas.microsoft.com/office/drawing/2014/main" id="{513E9482-EE25-B5BE-B920-4CDB41C734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8552" y="4514490"/>
            <a:ext cx="5897234" cy="1869057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67D8C01A-69DE-1F80-55AD-A13B26361380}"/>
              </a:ext>
            </a:extLst>
          </p:cNvPr>
          <p:cNvSpPr txBox="1"/>
          <p:nvPr/>
        </p:nvSpPr>
        <p:spPr>
          <a:xfrm>
            <a:off x="7149903" y="6401409"/>
            <a:ext cx="484909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>
                <a:ea typeface="+mn-lt"/>
                <a:cs typeface="+mn-lt"/>
              </a:rPr>
              <a:t>JCIM </a:t>
            </a:r>
            <a:r>
              <a:rPr lang="cs-CZ" dirty="0">
                <a:ea typeface="+mn-lt"/>
                <a:cs typeface="+mn-lt"/>
              </a:rPr>
              <a:t> 2012 </a:t>
            </a:r>
            <a:r>
              <a:rPr lang="cs-CZ" err="1">
                <a:ea typeface="+mn-lt"/>
                <a:cs typeface="+mn-lt"/>
              </a:rPr>
              <a:t>Oct</a:t>
            </a:r>
            <a:r>
              <a:rPr lang="cs-CZ" dirty="0">
                <a:ea typeface="+mn-lt"/>
                <a:cs typeface="+mn-lt"/>
              </a:rPr>
              <a:t> 22;52(10):2516-25.</a:t>
            </a:r>
            <a:endParaRPr lang="cs-CZ" dirty="0"/>
          </a:p>
        </p:txBody>
      </p:sp>
      <p:pic>
        <p:nvPicPr>
          <p:cNvPr id="6" name="Obrázek 5" descr="What Is Principal Components Analysis ...">
            <a:extLst>
              <a:ext uri="{FF2B5EF4-FFF2-40B4-BE49-F238E27FC236}">
                <a16:creationId xmlns:a16="http://schemas.microsoft.com/office/drawing/2014/main" id="{E3666394-CF53-E29D-36C8-8EC741C599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5200" y="1345272"/>
            <a:ext cx="4857750" cy="1838325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FD93C67C-0718-A450-7F85-7A4E4D6D4CCE}"/>
              </a:ext>
            </a:extLst>
          </p:cNvPr>
          <p:cNvSpPr txBox="1"/>
          <p:nvPr/>
        </p:nvSpPr>
        <p:spPr>
          <a:xfrm>
            <a:off x="7663553" y="3423330"/>
            <a:ext cx="5327909" cy="38217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/>
              <a:t>Source: </a:t>
            </a:r>
            <a:r>
              <a:rPr lang="cs-CZ" dirty="0">
                <a:ea typeface="+mn-lt"/>
                <a:cs typeface="+mn-lt"/>
              </a:rPr>
              <a:t>https://365datascience.com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8278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383DC-4513-CD95-B531-FEB466AD2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Planar</a:t>
            </a:r>
            <a:r>
              <a:rPr lang="cs-CZ" dirty="0"/>
              <a:t> and non-</a:t>
            </a:r>
            <a:r>
              <a:rPr lang="cs-CZ" dirty="0" err="1"/>
              <a:t>planar</a:t>
            </a:r>
            <a:r>
              <a:rPr lang="cs-CZ" dirty="0"/>
              <a:t> </a:t>
            </a:r>
            <a:r>
              <a:rPr lang="cs-CZ" dirty="0" err="1"/>
              <a:t>molecules</a:t>
            </a:r>
            <a:r>
              <a:rPr lang="cs-CZ" dirty="0"/>
              <a:t> are </a:t>
            </a:r>
            <a:r>
              <a:rPr lang="cs-CZ" dirty="0" err="1"/>
              <a:t>highly</a:t>
            </a:r>
            <a:r>
              <a:rPr lang="cs-CZ" dirty="0"/>
              <a:t> </a:t>
            </a:r>
            <a:r>
              <a:rPr lang="cs-CZ" dirty="0" err="1"/>
              <a:t>distinct</a:t>
            </a:r>
            <a:r>
              <a:rPr lang="cs-CZ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48638F-4E51-DD00-86EF-45CBF56C68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/>
              <a:t>Data </a:t>
            </a:r>
            <a:r>
              <a:rPr lang="cs-CZ" dirty="0" err="1"/>
              <a:t>shown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MMFF94 </a:t>
            </a:r>
            <a:r>
              <a:rPr lang="cs-CZ" dirty="0" err="1"/>
              <a:t>optimized</a:t>
            </a:r>
            <a:r>
              <a:rPr lang="cs-CZ" dirty="0"/>
              <a:t> ETKDG </a:t>
            </a:r>
            <a:r>
              <a:rPr lang="cs-CZ" dirty="0" err="1"/>
              <a:t>conformers</a:t>
            </a:r>
            <a:r>
              <a:rPr lang="cs-CZ" dirty="0"/>
              <a:t>. </a:t>
            </a:r>
          </a:p>
          <a:p>
            <a:endParaRPr lang="cs-CZ" dirty="0"/>
          </a:p>
        </p:txBody>
      </p:sp>
      <p:pic>
        <p:nvPicPr>
          <p:cNvPr id="4" name="Obrázek 3" descr="Obsah obrázku diagram, text&#10;&#10;Obsah generovaný pomocí AI může být nesprávný.">
            <a:extLst>
              <a:ext uri="{FF2B5EF4-FFF2-40B4-BE49-F238E27FC236}">
                <a16:creationId xmlns:a16="http://schemas.microsoft.com/office/drawing/2014/main" id="{788C8572-636C-2996-7378-E78C51DF4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81601"/>
            <a:ext cx="12192000" cy="339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317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46483-3A1F-703B-3891-00D961D61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Collinear</a:t>
            </a:r>
            <a:r>
              <a:rPr lang="cs-CZ" dirty="0"/>
              <a:t> </a:t>
            </a:r>
            <a:r>
              <a:rPr lang="cs-CZ" dirty="0" err="1"/>
              <a:t>FGs</a:t>
            </a:r>
            <a:r>
              <a:rPr lang="cs-CZ" dirty="0"/>
              <a:t> are </a:t>
            </a:r>
            <a:r>
              <a:rPr lang="cs-CZ" dirty="0" err="1"/>
              <a:t>highly</a:t>
            </a:r>
            <a:r>
              <a:rPr lang="cs-CZ" dirty="0"/>
              <a:t> </a:t>
            </a:r>
            <a:r>
              <a:rPr lang="cs-CZ" dirty="0" err="1"/>
              <a:t>distinct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F44C1-1B6B-6128-E4AE-5C616F2437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/>
              <a:t>Data </a:t>
            </a:r>
            <a:r>
              <a:rPr lang="cs-CZ" dirty="0" err="1"/>
              <a:t>shown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MMFF94 </a:t>
            </a:r>
            <a:r>
              <a:rPr lang="cs-CZ" dirty="0" err="1"/>
              <a:t>optimized</a:t>
            </a:r>
            <a:r>
              <a:rPr lang="cs-CZ" dirty="0"/>
              <a:t> ETKDG </a:t>
            </a:r>
            <a:r>
              <a:rPr lang="cs-CZ" dirty="0" err="1"/>
              <a:t>conformers</a:t>
            </a:r>
            <a:r>
              <a:rPr lang="cs-CZ" dirty="0"/>
              <a:t>. </a:t>
            </a:r>
          </a:p>
        </p:txBody>
      </p:sp>
      <p:pic>
        <p:nvPicPr>
          <p:cNvPr id="4" name="Obrázek 3" descr="Obsah obrázku diagram, text&#10;&#10;Obsah generovaný pomocí AI může být nesprávný.">
            <a:extLst>
              <a:ext uri="{FF2B5EF4-FFF2-40B4-BE49-F238E27FC236}">
                <a16:creationId xmlns:a16="http://schemas.microsoft.com/office/drawing/2014/main" id="{BD885814-6EC9-FAED-24ED-837A68863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83590"/>
            <a:ext cx="12192000" cy="339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07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8290C-E65F-65EF-B856-99C8BFA54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Compared</a:t>
            </a:r>
            <a:r>
              <a:rPr lang="cs-CZ" dirty="0"/>
              <a:t> </a:t>
            </a:r>
            <a:r>
              <a:rPr lang="cs-CZ" dirty="0" err="1"/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452DE-4C50-999F-F555-4D294D2A17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 err="1"/>
              <a:t>Ground</a:t>
            </a:r>
            <a:r>
              <a:rPr lang="cs-CZ" dirty="0"/>
              <a:t> </a:t>
            </a:r>
            <a:r>
              <a:rPr lang="cs-CZ" dirty="0" err="1"/>
              <a:t>truth</a:t>
            </a:r>
            <a:r>
              <a:rPr lang="cs-CZ" dirty="0"/>
              <a:t>: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cs-CZ" dirty="0"/>
              <a:t>ETKDGv3 and MMFF94 </a:t>
            </a:r>
            <a:r>
              <a:rPr lang="cs-CZ" dirty="0" err="1"/>
              <a:t>rdkit</a:t>
            </a:r>
            <a:r>
              <a:rPr lang="cs-CZ" dirty="0"/>
              <a:t> </a:t>
            </a:r>
            <a:r>
              <a:rPr lang="cs-CZ" dirty="0" err="1"/>
              <a:t>random</a:t>
            </a:r>
            <a:r>
              <a:rPr lang="cs-CZ" dirty="0"/>
              <a:t> </a:t>
            </a:r>
            <a:r>
              <a:rPr lang="cs-CZ" dirty="0" err="1"/>
              <a:t>conformation</a:t>
            </a:r>
            <a:endParaRPr lang="cs-CZ"/>
          </a:p>
          <a:p>
            <a:r>
              <a:rPr lang="cs-CZ" dirty="0"/>
              <a:t>ETKDGv3 </a:t>
            </a:r>
            <a:r>
              <a:rPr lang="cs-CZ" dirty="0" err="1"/>
              <a:t>only</a:t>
            </a:r>
          </a:p>
          <a:p>
            <a:r>
              <a:rPr lang="cs-CZ" err="1"/>
              <a:t>Traditional</a:t>
            </a:r>
            <a:r>
              <a:rPr lang="cs-CZ" dirty="0"/>
              <a:t> </a:t>
            </a:r>
            <a:r>
              <a:rPr lang="cs-CZ" err="1"/>
              <a:t>docking</a:t>
            </a:r>
            <a:r>
              <a:rPr lang="cs-CZ" dirty="0"/>
              <a:t> (</a:t>
            </a:r>
            <a:r>
              <a:rPr lang="cs-CZ" err="1"/>
              <a:t>AutoDock</a:t>
            </a:r>
            <a:r>
              <a:rPr lang="cs-CZ"/>
              <a:t> Vina) (ref protein used:)</a:t>
            </a:r>
          </a:p>
          <a:p>
            <a:r>
              <a:rPr lang="cs-CZ" dirty="0"/>
              <a:t>Boltz1</a:t>
            </a:r>
          </a:p>
          <a:p>
            <a:r>
              <a:rPr lang="cs-CZ" dirty="0" err="1"/>
              <a:t>Protenix</a:t>
            </a:r>
            <a:endParaRPr lang="cs-CZ" dirty="0"/>
          </a:p>
          <a:p>
            <a:r>
              <a:rPr lang="cs-CZ" dirty="0"/>
              <a:t>AlphaFold3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57271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2BAB5-00C4-988D-AEF6-838A556DB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Cofolding</a:t>
            </a:r>
            <a:r>
              <a:rPr lang="cs-CZ" dirty="0"/>
              <a:t>: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protein </a:t>
            </a:r>
            <a:r>
              <a:rPr lang="cs-CZ" dirty="0" err="1"/>
              <a:t>needed</a:t>
            </a:r>
            <a:r>
              <a:rPr lang="cs-CZ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741492-692B-F48E-E283-55BAF6C00D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 err="1"/>
              <a:t>Cofolding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possible</a:t>
            </a:r>
            <a:r>
              <a:rPr lang="cs-CZ" dirty="0"/>
              <a:t> </a:t>
            </a:r>
            <a:r>
              <a:rPr lang="cs-CZ" dirty="0" err="1"/>
              <a:t>without</a:t>
            </a:r>
            <a:r>
              <a:rPr lang="cs-CZ" dirty="0"/>
              <a:t> </a:t>
            </a:r>
            <a:r>
              <a:rPr lang="cs-CZ" dirty="0" err="1"/>
              <a:t>including</a:t>
            </a:r>
            <a:r>
              <a:rPr lang="cs-CZ" dirty="0"/>
              <a:t> a protein</a:t>
            </a:r>
          </a:p>
          <a:p>
            <a:r>
              <a:rPr lang="cs-CZ" dirty="0"/>
              <a:t>Protein-free </a:t>
            </a:r>
            <a:r>
              <a:rPr lang="cs-CZ" dirty="0" err="1"/>
              <a:t>cofolding</a:t>
            </a:r>
            <a:r>
              <a:rPr lang="cs-CZ" dirty="0"/>
              <a:t> show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same</a:t>
            </a:r>
            <a:r>
              <a:rPr lang="cs-CZ" dirty="0"/>
              <a:t> </a:t>
            </a:r>
            <a:r>
              <a:rPr lang="cs-CZ" dirty="0" err="1"/>
              <a:t>hallucinations</a:t>
            </a:r>
            <a:endParaRPr lang="cs-CZ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cs-CZ" dirty="0" err="1"/>
              <a:t>Comparison</a:t>
            </a:r>
            <a:r>
              <a:rPr lang="cs-CZ" dirty="0"/>
              <a:t> </a:t>
            </a:r>
            <a:r>
              <a:rPr lang="cs-CZ" dirty="0" err="1"/>
              <a:t>was</a:t>
            </a:r>
            <a:r>
              <a:rPr lang="cs-CZ" dirty="0"/>
              <a:t> done 1 to 1 </a:t>
            </a:r>
            <a:r>
              <a:rPr lang="cs-CZ" dirty="0" err="1"/>
              <a:t>using</a:t>
            </a:r>
            <a:r>
              <a:rPr lang="cs-CZ" dirty="0"/>
              <a:t> </a:t>
            </a:r>
            <a:r>
              <a:rPr lang="cs-CZ" dirty="0" err="1"/>
              <a:t>Boltz</a:t>
            </a:r>
            <a:endParaRPr lang="cs-CZ" dirty="0"/>
          </a:p>
          <a:p>
            <a:r>
              <a:rPr lang="cs-CZ" err="1"/>
              <a:t>Significant</a:t>
            </a:r>
            <a:r>
              <a:rPr lang="cs-CZ" dirty="0"/>
              <a:t> </a:t>
            </a:r>
            <a:r>
              <a:rPr lang="cs-CZ" err="1"/>
              <a:t>computational</a:t>
            </a:r>
            <a:r>
              <a:rPr lang="cs-CZ" dirty="0"/>
              <a:t> </a:t>
            </a:r>
            <a:r>
              <a:rPr lang="cs-CZ" err="1"/>
              <a:t>savings</a:t>
            </a:r>
            <a:endParaRPr lang="cs-CZ" dirty="0"/>
          </a:p>
          <a:p>
            <a:r>
              <a:rPr lang="cs-CZ" err="1"/>
              <a:t>The</a:t>
            </a:r>
            <a:r>
              <a:rPr lang="cs-CZ" dirty="0"/>
              <a:t> data </a:t>
            </a:r>
            <a:r>
              <a:rPr lang="cs-CZ" err="1"/>
              <a:t>shown</a:t>
            </a:r>
            <a:r>
              <a:rPr lang="cs-CZ" dirty="0"/>
              <a:t> </a:t>
            </a:r>
            <a:r>
              <a:rPr lang="cs-CZ" err="1"/>
              <a:t>is</a:t>
            </a:r>
            <a:r>
              <a:rPr lang="cs-CZ" dirty="0"/>
              <a:t> </a:t>
            </a:r>
            <a:r>
              <a:rPr lang="cs-CZ" err="1"/>
              <a:t>all</a:t>
            </a:r>
            <a:r>
              <a:rPr lang="cs-CZ" dirty="0"/>
              <a:t> </a:t>
            </a:r>
            <a:r>
              <a:rPr lang="cs-CZ" err="1"/>
              <a:t>for</a:t>
            </a:r>
            <a:r>
              <a:rPr lang="cs-CZ" dirty="0"/>
              <a:t> protein-free </a:t>
            </a:r>
            <a:r>
              <a:rPr lang="cs-CZ" err="1"/>
              <a:t>cofolding</a:t>
            </a:r>
            <a:endParaRPr lang="cs-CZ"/>
          </a:p>
          <a:p>
            <a:r>
              <a:rPr lang="cs-CZ" dirty="0"/>
              <a:t>Best case </a:t>
            </a:r>
            <a:r>
              <a:rPr lang="cs-CZ" dirty="0" err="1"/>
              <a:t>scenario</a:t>
            </a:r>
            <a:r>
              <a:rPr lang="cs-CZ" dirty="0"/>
              <a:t> </a:t>
            </a:r>
            <a:r>
              <a:rPr lang="cs-CZ" dirty="0" err="1"/>
              <a:t>without</a:t>
            </a:r>
            <a:r>
              <a:rPr lang="cs-CZ" dirty="0"/>
              <a:t> any </a:t>
            </a:r>
            <a:r>
              <a:rPr lang="cs-CZ" dirty="0" err="1"/>
              <a:t>spatial</a:t>
            </a:r>
            <a:r>
              <a:rPr lang="cs-CZ" dirty="0"/>
              <a:t> </a:t>
            </a:r>
            <a:r>
              <a:rPr lang="cs-CZ" dirty="0" err="1"/>
              <a:t>constraints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81992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30255-0091-47DC-8D2F-89E31DA8B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Results</a:t>
            </a:r>
            <a:r>
              <a:rPr lang="cs-CZ" dirty="0"/>
              <a:t>: </a:t>
            </a:r>
            <a:r>
              <a:rPr lang="cs-CZ" dirty="0" err="1"/>
              <a:t>Total</a:t>
            </a:r>
          </a:p>
        </p:txBody>
      </p:sp>
      <p:pic>
        <p:nvPicPr>
          <p:cNvPr id="6" name="Obrázek 5" descr="Obsah obrázku text, snímek obrazovky, diagram, řada/pruh&#10;&#10;Obsah generovaný pomocí AI může být nesprávný.">
            <a:extLst>
              <a:ext uri="{FF2B5EF4-FFF2-40B4-BE49-F238E27FC236}">
                <a16:creationId xmlns:a16="http://schemas.microsoft.com/office/drawing/2014/main" id="{D5ED8D74-6DE6-01D7-7D7F-BF7574D882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4260" y="370935"/>
            <a:ext cx="7461669" cy="615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2366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Obsah obrázku text, snímek obrazovky, diagram, Vykreslený graf&#10;&#10;Obsah generovaný pomocí AI může být nesprávný.">
            <a:extLst>
              <a:ext uri="{FF2B5EF4-FFF2-40B4-BE49-F238E27FC236}">
                <a16:creationId xmlns:a16="http://schemas.microsoft.com/office/drawing/2014/main" id="{938E8E47-A3B3-143F-D68A-59380F34FE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50305" y="3651549"/>
            <a:ext cx="3710106" cy="3201150"/>
          </a:xfrm>
        </p:spPr>
      </p:pic>
      <p:pic>
        <p:nvPicPr>
          <p:cNvPr id="7" name="Obrázek 6" descr="Obsah obrázku text, snímek obrazovky, diagram, řada/pruh&#10;&#10;Obsah generovaný pomocí AI může být nesprávný.">
            <a:extLst>
              <a:ext uri="{FF2B5EF4-FFF2-40B4-BE49-F238E27FC236}">
                <a16:creationId xmlns:a16="http://schemas.microsoft.com/office/drawing/2014/main" id="{E5A81358-A31A-45E3-7FCB-025B301536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9164" y="3654364"/>
            <a:ext cx="3723559" cy="320112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B71F6CF4-8D8C-BE8B-E7BE-0F8782E74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Results</a:t>
            </a:r>
            <a:r>
              <a:rPr lang="cs-CZ" dirty="0"/>
              <a:t>:</a:t>
            </a:r>
            <a:br>
              <a:rPr lang="cs-CZ" dirty="0"/>
            </a:br>
            <a:r>
              <a:rPr lang="cs-CZ" dirty="0"/>
              <a:t>per </a:t>
            </a:r>
            <a:r>
              <a:rPr lang="cs-CZ" dirty="0" err="1"/>
              <a:t>task</a:t>
            </a:r>
          </a:p>
        </p:txBody>
      </p:sp>
      <p:pic>
        <p:nvPicPr>
          <p:cNvPr id="10" name="Obrázek 9" descr="Obsah obrázku text, snímek obrazovky, diagram, řada/pruh&#10;&#10;Obsah generovaný pomocí AI může být nesprávný.">
            <a:extLst>
              <a:ext uri="{FF2B5EF4-FFF2-40B4-BE49-F238E27FC236}">
                <a16:creationId xmlns:a16="http://schemas.microsoft.com/office/drawing/2014/main" id="{57BC2042-1BB7-F7A0-400F-CE6EAF0A60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9165" y="361950"/>
            <a:ext cx="3723557" cy="3014214"/>
          </a:xfrm>
          <a:prstGeom prst="rect">
            <a:avLst/>
          </a:prstGeom>
        </p:spPr>
      </p:pic>
      <p:pic>
        <p:nvPicPr>
          <p:cNvPr id="11" name="Obrázek 10" descr="Obsah obrázku text, snímek obrazovky, diagram, řada/pruh&#10;&#10;Obsah generovaný pomocí AI může být nesprávný.">
            <a:extLst>
              <a:ext uri="{FF2B5EF4-FFF2-40B4-BE49-F238E27FC236}">
                <a16:creationId xmlns:a16="http://schemas.microsoft.com/office/drawing/2014/main" id="{BFDDC373-CD19-8572-436C-021045EAF4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7958" y="203800"/>
            <a:ext cx="3709179" cy="320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5456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67A5F-FC05-909A-9D5D-0EBE3F97B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26940-1275-FCE2-707E-18CB445AEB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/>
              <a:t>All </a:t>
            </a:r>
            <a:r>
              <a:rPr lang="cs-CZ" dirty="0" err="1"/>
              <a:t>cofolding</a:t>
            </a:r>
            <a:r>
              <a:rPr lang="cs-CZ" dirty="0"/>
              <a:t> </a:t>
            </a:r>
            <a:r>
              <a:rPr lang="cs-CZ" dirty="0" err="1"/>
              <a:t>methods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dirty="0" err="1"/>
              <a:t>serious</a:t>
            </a:r>
            <a:r>
              <a:rPr lang="cs-CZ" dirty="0"/>
              <a:t> ligand </a:t>
            </a:r>
            <a:r>
              <a:rPr lang="cs-CZ" dirty="0" err="1"/>
              <a:t>hallucination</a:t>
            </a:r>
            <a:r>
              <a:rPr lang="cs-CZ" dirty="0"/>
              <a:t> </a:t>
            </a:r>
            <a:r>
              <a:rPr lang="cs-CZ" dirty="0" err="1"/>
              <a:t>issues</a:t>
            </a:r>
            <a:endParaRPr lang="cs-CZ" dirty="0"/>
          </a:p>
          <a:p>
            <a:r>
              <a:rPr lang="cs-CZ" dirty="0" err="1"/>
              <a:t>Like</a:t>
            </a:r>
            <a:r>
              <a:rPr lang="cs-CZ" dirty="0"/>
              <a:t> in </a:t>
            </a:r>
            <a:r>
              <a:rPr lang="cs-CZ" dirty="0" err="1"/>
              <a:t>other</a:t>
            </a:r>
            <a:r>
              <a:rPr lang="cs-CZ" dirty="0"/>
              <a:t> </a:t>
            </a:r>
            <a:r>
              <a:rPr lang="cs-CZ" dirty="0" err="1"/>
              <a:t>serious</a:t>
            </a:r>
            <a:r>
              <a:rPr lang="cs-CZ" dirty="0"/>
              <a:t> </a:t>
            </a:r>
            <a:r>
              <a:rPr lang="cs-CZ" dirty="0" err="1"/>
              <a:t>benchmarks</a:t>
            </a:r>
            <a:r>
              <a:rPr lang="cs-CZ" dirty="0"/>
              <a:t>, AF3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better</a:t>
            </a:r>
            <a:r>
              <a:rPr lang="cs-CZ" dirty="0"/>
              <a:t> </a:t>
            </a:r>
            <a:r>
              <a:rPr lang="cs-CZ" dirty="0" err="1"/>
              <a:t>than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others</a:t>
            </a:r>
            <a:endParaRPr lang="cs-CZ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cs-CZ" dirty="0" err="1"/>
              <a:t>Particularly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planarities</a:t>
            </a:r>
            <a:r>
              <a:rPr lang="cs-CZ" dirty="0"/>
              <a:t> AF3 far much </a:t>
            </a:r>
            <a:r>
              <a:rPr lang="cs-CZ" dirty="0" err="1"/>
              <a:t>better</a:t>
            </a:r>
          </a:p>
          <a:p>
            <a:r>
              <a:rPr lang="cs-CZ" dirty="0" err="1"/>
              <a:t>Traditional</a:t>
            </a:r>
            <a:r>
              <a:rPr lang="cs-CZ" dirty="0"/>
              <a:t> </a:t>
            </a:r>
            <a:r>
              <a:rPr lang="cs-CZ" dirty="0" err="1"/>
              <a:t>docking</a:t>
            </a:r>
            <a:r>
              <a:rPr lang="cs-CZ" dirty="0"/>
              <a:t> </a:t>
            </a:r>
            <a:r>
              <a:rPr lang="cs-CZ" dirty="0" err="1"/>
              <a:t>performs</a:t>
            </a:r>
            <a:r>
              <a:rPr lang="cs-CZ" dirty="0"/>
              <a:t> </a:t>
            </a:r>
            <a:r>
              <a:rPr lang="cs-CZ" dirty="0" err="1"/>
              <a:t>well</a:t>
            </a:r>
            <a:endParaRPr lang="cs-CZ"/>
          </a:p>
          <a:p>
            <a:r>
              <a:rPr lang="cs-CZ" dirty="0"/>
              <a:t>ETKDG has minor </a:t>
            </a:r>
            <a:r>
              <a:rPr lang="cs-CZ" dirty="0" err="1"/>
              <a:t>issues</a:t>
            </a:r>
            <a:r>
              <a:rPr lang="cs-CZ" dirty="0"/>
              <a:t>, </a:t>
            </a:r>
            <a:r>
              <a:rPr lang="cs-CZ" dirty="0" err="1"/>
              <a:t>mainly</a:t>
            </a:r>
            <a:r>
              <a:rPr lang="cs-CZ" dirty="0"/>
              <a:t> </a:t>
            </a:r>
            <a:r>
              <a:rPr lang="cs-CZ" dirty="0" err="1"/>
              <a:t>collinearity</a:t>
            </a:r>
            <a:endParaRPr lang="cs-CZ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0708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547F5-768A-D8CC-5D29-BD154E02C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Introduction</a:t>
            </a:r>
            <a:r>
              <a:rPr lang="cs-CZ" dirty="0"/>
              <a:t>: </a:t>
            </a:r>
            <a:r>
              <a:rPr lang="cs-CZ" dirty="0" err="1"/>
              <a:t>Hallucinations</a:t>
            </a:r>
            <a:r>
              <a:rPr lang="cs-CZ" dirty="0"/>
              <a:t> in </a:t>
            </a:r>
            <a:r>
              <a:rPr lang="cs-CZ" dirty="0" err="1"/>
              <a:t>GenAI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E331F7-EB48-8619-2C7D-54F6F1CB9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 err="1"/>
              <a:t>Also</a:t>
            </a:r>
            <a:r>
              <a:rPr lang="cs-CZ" dirty="0"/>
              <a:t> </a:t>
            </a:r>
            <a:r>
              <a:rPr lang="cs-CZ" dirty="0" err="1"/>
              <a:t>called</a:t>
            </a:r>
            <a:r>
              <a:rPr lang="cs-CZ" dirty="0"/>
              <a:t> "</a:t>
            </a:r>
            <a:r>
              <a:rPr lang="cs-CZ" dirty="0" err="1"/>
              <a:t>confabulation</a:t>
            </a:r>
            <a:r>
              <a:rPr lang="cs-CZ" dirty="0"/>
              <a:t>"</a:t>
            </a:r>
          </a:p>
          <a:p>
            <a:r>
              <a:rPr lang="cs-CZ" dirty="0"/>
              <a:t>Non-</a:t>
            </a:r>
            <a:r>
              <a:rPr lang="cs-CZ" dirty="0" err="1"/>
              <a:t>factual</a:t>
            </a:r>
            <a:r>
              <a:rPr lang="cs-CZ" dirty="0"/>
              <a:t> but </a:t>
            </a:r>
            <a:r>
              <a:rPr lang="cs-CZ" dirty="0" err="1"/>
              <a:t>convincing</a:t>
            </a:r>
            <a:r>
              <a:rPr lang="cs-CZ" dirty="0"/>
              <a:t> </a:t>
            </a:r>
            <a:r>
              <a:rPr lang="cs-CZ" dirty="0" err="1"/>
              <a:t>sounding</a:t>
            </a:r>
            <a:r>
              <a:rPr lang="cs-CZ" dirty="0"/>
              <a:t> </a:t>
            </a:r>
            <a:r>
              <a:rPr lang="cs-CZ" dirty="0" err="1"/>
              <a:t>genAI</a:t>
            </a:r>
            <a:r>
              <a:rPr lang="cs-CZ" dirty="0"/>
              <a:t> </a:t>
            </a:r>
            <a:r>
              <a:rPr lang="cs-CZ" dirty="0" err="1"/>
              <a:t>outputs</a:t>
            </a:r>
            <a:endParaRPr lang="cs-CZ"/>
          </a:p>
          <a:p>
            <a:r>
              <a:rPr lang="cs-CZ" dirty="0" err="1"/>
              <a:t>Unsolved</a:t>
            </a:r>
            <a:r>
              <a:rPr lang="cs-CZ" dirty="0"/>
              <a:t> </a:t>
            </a:r>
            <a:r>
              <a:rPr lang="cs-CZ" dirty="0" err="1"/>
              <a:t>problem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cs-CZ" dirty="0" err="1"/>
              <a:t>Finetuning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lead to </a:t>
            </a:r>
            <a:r>
              <a:rPr lang="cs-CZ" dirty="0" err="1"/>
              <a:t>catastrophic</a:t>
            </a:r>
            <a:r>
              <a:rPr lang="cs-CZ" dirty="0"/>
              <a:t> </a:t>
            </a:r>
            <a:r>
              <a:rPr lang="cs-CZ" dirty="0" err="1"/>
              <a:t>forgetting</a:t>
            </a:r>
            <a:endParaRPr lang="cs-CZ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cs-CZ" dirty="0"/>
              <a:t>Web </a:t>
            </a:r>
            <a:r>
              <a:rPr lang="cs-CZ" err="1"/>
              <a:t>search</a:t>
            </a:r>
            <a:r>
              <a:rPr lang="cs-CZ" dirty="0"/>
              <a:t> </a:t>
            </a:r>
            <a:r>
              <a:rPr lang="cs-CZ" err="1"/>
              <a:t>can</a:t>
            </a:r>
            <a:r>
              <a:rPr lang="cs-CZ" dirty="0"/>
              <a:t> </a:t>
            </a:r>
            <a:r>
              <a:rPr lang="cs-CZ" err="1"/>
              <a:t>be</a:t>
            </a:r>
            <a:r>
              <a:rPr lang="cs-CZ" dirty="0"/>
              <a:t> </a:t>
            </a:r>
            <a:r>
              <a:rPr lang="cs-CZ" err="1"/>
              <a:t>manipulated</a:t>
            </a:r>
            <a:endParaRPr lang="cs-CZ"/>
          </a:p>
          <a:p>
            <a:pPr lvl="1">
              <a:buFont typeface="Courier New" panose="020B0604020202020204" pitchFamily="34" charset="0"/>
              <a:buChar char="o"/>
            </a:pPr>
            <a:r>
              <a:rPr lang="cs-CZ" dirty="0"/>
              <a:t>RAG </a:t>
            </a:r>
            <a:r>
              <a:rPr lang="cs-CZ" err="1"/>
              <a:t>suffers</a:t>
            </a:r>
            <a:r>
              <a:rPr lang="cs-CZ" dirty="0"/>
              <a:t> </a:t>
            </a:r>
            <a:r>
              <a:rPr lang="cs-CZ" err="1"/>
              <a:t>from</a:t>
            </a:r>
            <a:r>
              <a:rPr lang="cs-CZ" dirty="0"/>
              <a:t> </a:t>
            </a:r>
            <a:r>
              <a:rPr lang="cs-CZ" err="1"/>
              <a:t>context</a:t>
            </a:r>
            <a:r>
              <a:rPr lang="cs-CZ" dirty="0"/>
              <a:t> </a:t>
            </a:r>
            <a:r>
              <a:rPr lang="cs-CZ" err="1"/>
              <a:t>collapse</a:t>
            </a:r>
            <a:endParaRPr lang="cs-CZ"/>
          </a:p>
          <a:p>
            <a:r>
              <a:rPr lang="cs-CZ" dirty="0" err="1"/>
              <a:t>Serious</a:t>
            </a:r>
            <a:r>
              <a:rPr lang="cs-CZ" dirty="0"/>
              <a:t> </a:t>
            </a:r>
            <a:r>
              <a:rPr lang="cs-CZ" dirty="0" err="1"/>
              <a:t>impact</a:t>
            </a:r>
            <a:r>
              <a:rPr lang="cs-CZ" dirty="0"/>
              <a:t>: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cs-CZ" dirty="0" err="1"/>
              <a:t>Misinformation</a:t>
            </a:r>
          </a:p>
        </p:txBody>
      </p:sp>
    </p:spTree>
    <p:extLst>
      <p:ext uri="{BB962C8B-B14F-4D97-AF65-F5344CB8AC3E}">
        <p14:creationId xmlns:p14="http://schemas.microsoft.com/office/powerpoint/2010/main" val="38780053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4BC69-3C2C-E99C-E8D3-B9EB00908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Cause </a:t>
            </a:r>
            <a:r>
              <a:rPr lang="cs-CZ" dirty="0" err="1"/>
              <a:t>of</a:t>
            </a:r>
            <a:r>
              <a:rPr lang="cs-CZ" dirty="0"/>
              <a:t> and </a:t>
            </a:r>
            <a:r>
              <a:rPr lang="cs-CZ" dirty="0" err="1"/>
              <a:t>solution</a:t>
            </a:r>
            <a:r>
              <a:rPr lang="cs-CZ" dirty="0"/>
              <a:t> to </a:t>
            </a:r>
            <a:r>
              <a:rPr lang="cs-CZ" dirty="0" err="1"/>
              <a:t>hallucinations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36437-BC34-797A-A141-EBE8B45F1E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cs-CZ" err="1"/>
              <a:t>Cofolding</a:t>
            </a:r>
            <a:r>
              <a:rPr lang="cs-CZ" dirty="0"/>
              <a:t> </a:t>
            </a:r>
            <a:r>
              <a:rPr lang="cs-CZ" err="1"/>
              <a:t>methods</a:t>
            </a:r>
            <a:r>
              <a:rPr lang="cs-CZ" dirty="0"/>
              <a:t> are </a:t>
            </a:r>
            <a:r>
              <a:rPr lang="cs-CZ" err="1"/>
              <a:t>usually</a:t>
            </a:r>
            <a:r>
              <a:rPr lang="cs-CZ" dirty="0"/>
              <a:t> </a:t>
            </a:r>
            <a:r>
              <a:rPr lang="cs-CZ" err="1"/>
              <a:t>trained</a:t>
            </a:r>
            <a:r>
              <a:rPr lang="cs-CZ" dirty="0"/>
              <a:t> on PDB data </a:t>
            </a:r>
            <a:r>
              <a:rPr lang="cs-CZ" err="1"/>
              <a:t>with</a:t>
            </a:r>
            <a:r>
              <a:rPr lang="cs-CZ" dirty="0"/>
              <a:t> </a:t>
            </a:r>
            <a:r>
              <a:rPr lang="cs-CZ" err="1"/>
              <a:t>incomplete</a:t>
            </a:r>
            <a:r>
              <a:rPr lang="cs-CZ" dirty="0"/>
              <a:t> </a:t>
            </a:r>
            <a:r>
              <a:rPr lang="cs-CZ" err="1"/>
              <a:t>connectivity</a:t>
            </a:r>
            <a:r>
              <a:rPr lang="cs-CZ" dirty="0"/>
              <a:t> and bond </a:t>
            </a:r>
            <a:r>
              <a:rPr lang="cs-CZ" err="1"/>
              <a:t>degree</a:t>
            </a:r>
            <a:r>
              <a:rPr lang="cs-CZ" dirty="0"/>
              <a:t> data</a:t>
            </a:r>
          </a:p>
          <a:p>
            <a:r>
              <a:rPr lang="cs-CZ" dirty="0" err="1"/>
              <a:t>Generative</a:t>
            </a:r>
            <a:r>
              <a:rPr lang="cs-CZ" dirty="0"/>
              <a:t> </a:t>
            </a:r>
            <a:r>
              <a:rPr lang="cs-CZ" dirty="0" err="1"/>
              <a:t>methods</a:t>
            </a:r>
            <a:r>
              <a:rPr lang="cs-CZ" dirty="0"/>
              <a:t> do not </a:t>
            </a:r>
            <a:r>
              <a:rPr lang="cs-CZ" dirty="0" err="1"/>
              <a:t>learn</a:t>
            </a:r>
            <a:r>
              <a:rPr lang="cs-CZ" dirty="0"/>
              <a:t> </a:t>
            </a:r>
            <a:r>
              <a:rPr lang="cs-CZ" dirty="0" err="1"/>
              <a:t>physics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binding</a:t>
            </a:r>
            <a:endParaRPr lang="cs-CZ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cs-CZ" dirty="0" err="1"/>
              <a:t>Because</a:t>
            </a:r>
            <a:r>
              <a:rPr lang="cs-CZ" dirty="0"/>
              <a:t> </a:t>
            </a:r>
            <a:r>
              <a:rPr lang="cs-CZ" dirty="0" err="1"/>
              <a:t>they</a:t>
            </a:r>
            <a:r>
              <a:rPr lang="cs-CZ" dirty="0"/>
              <a:t> </a:t>
            </a:r>
            <a:r>
              <a:rPr lang="cs-CZ" dirty="0" err="1"/>
              <a:t>don't</a:t>
            </a:r>
            <a:r>
              <a:rPr lang="cs-CZ" dirty="0"/>
              <a:t> </a:t>
            </a:r>
            <a:r>
              <a:rPr lang="cs-CZ" dirty="0" err="1"/>
              <a:t>need</a:t>
            </a:r>
            <a:r>
              <a:rPr lang="cs-CZ" dirty="0"/>
              <a:t> to</a:t>
            </a:r>
          </a:p>
          <a:p>
            <a:r>
              <a:rPr lang="cs-CZ" dirty="0" err="1"/>
              <a:t>Solution</a:t>
            </a:r>
            <a:r>
              <a:rPr lang="cs-CZ" dirty="0"/>
              <a:t>: </a:t>
            </a:r>
            <a:r>
              <a:rPr lang="cs-CZ" dirty="0" err="1"/>
              <a:t>train</a:t>
            </a:r>
            <a:r>
              <a:rPr lang="cs-CZ" dirty="0"/>
              <a:t> </a:t>
            </a:r>
            <a:r>
              <a:rPr lang="cs-CZ" dirty="0" err="1"/>
              <a:t>models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fully</a:t>
            </a:r>
            <a:r>
              <a:rPr lang="cs-CZ" dirty="0"/>
              <a:t> </a:t>
            </a:r>
            <a:r>
              <a:rPr lang="cs-CZ" dirty="0" err="1"/>
              <a:t>informative</a:t>
            </a:r>
            <a:r>
              <a:rPr lang="cs-CZ" dirty="0"/>
              <a:t> </a:t>
            </a:r>
            <a:r>
              <a:rPr lang="cs-CZ" dirty="0" err="1"/>
              <a:t>molecular</a:t>
            </a:r>
            <a:r>
              <a:rPr lang="cs-CZ" dirty="0"/>
              <a:t> </a:t>
            </a:r>
            <a:r>
              <a:rPr lang="cs-CZ" dirty="0" err="1"/>
              <a:t>graphs</a:t>
            </a:r>
            <a:endParaRPr lang="cs-CZ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cs-CZ" dirty="0" err="1"/>
              <a:t>E,g</a:t>
            </a:r>
            <a:r>
              <a:rPr lang="cs-CZ" dirty="0"/>
              <a:t>, </a:t>
            </a:r>
            <a:r>
              <a:rPr lang="cs-CZ" dirty="0" err="1"/>
              <a:t>databases</a:t>
            </a:r>
            <a:r>
              <a:rPr lang="cs-CZ" dirty="0"/>
              <a:t> </a:t>
            </a:r>
            <a:r>
              <a:rPr lang="cs-CZ" dirty="0" err="1"/>
              <a:t>like</a:t>
            </a:r>
            <a:r>
              <a:rPr lang="cs-CZ" dirty="0"/>
              <a:t> </a:t>
            </a:r>
            <a:r>
              <a:rPr lang="cs-CZ" dirty="0" err="1"/>
              <a:t>PDBBind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a </a:t>
            </a:r>
            <a:r>
              <a:rPr lang="cs-CZ" dirty="0" err="1"/>
              <a:t>huge</a:t>
            </a:r>
            <a:r>
              <a:rPr lang="cs-CZ" dirty="0"/>
              <a:t> </a:t>
            </a:r>
            <a:r>
              <a:rPr lang="cs-CZ" dirty="0" err="1"/>
              <a:t>problem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this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cs-CZ" dirty="0"/>
              <a:t>Explicit </a:t>
            </a:r>
            <a:r>
              <a:rPr lang="cs-CZ" dirty="0" err="1"/>
              <a:t>hydrogens</a:t>
            </a:r>
            <a:r>
              <a:rPr lang="cs-CZ" dirty="0"/>
              <a:t> </a:t>
            </a:r>
            <a:r>
              <a:rPr lang="cs-CZ" dirty="0" err="1"/>
              <a:t>should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added</a:t>
            </a:r>
            <a:r>
              <a:rPr lang="cs-CZ" dirty="0"/>
              <a:t> </a:t>
            </a:r>
            <a:r>
              <a:rPr lang="cs-CZ" dirty="0" err="1"/>
              <a:t>before</a:t>
            </a:r>
            <a:r>
              <a:rPr lang="cs-CZ" dirty="0"/>
              <a:t> </a:t>
            </a:r>
            <a:r>
              <a:rPr lang="cs-CZ" dirty="0" err="1"/>
              <a:t>training</a:t>
            </a:r>
            <a:endParaRPr lang="cs-CZ"/>
          </a:p>
          <a:p>
            <a:r>
              <a:rPr lang="cs-CZ" dirty="0" err="1"/>
              <a:t>Solution</a:t>
            </a:r>
            <a:r>
              <a:rPr lang="cs-CZ" dirty="0"/>
              <a:t> 2: </a:t>
            </a:r>
            <a:r>
              <a:rPr lang="cs-CZ" dirty="0" err="1"/>
              <a:t>increase</a:t>
            </a:r>
            <a:r>
              <a:rPr lang="cs-CZ" dirty="0"/>
              <a:t> diversity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training</a:t>
            </a:r>
            <a:r>
              <a:rPr lang="cs-CZ" dirty="0"/>
              <a:t> data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artificial</a:t>
            </a:r>
            <a:r>
              <a:rPr lang="cs-CZ" dirty="0"/>
              <a:t> data to </a:t>
            </a:r>
            <a:r>
              <a:rPr lang="cs-CZ" dirty="0" err="1"/>
              <a:t>learn</a:t>
            </a:r>
            <a:r>
              <a:rPr lang="cs-CZ" dirty="0"/>
              <a:t> </a:t>
            </a:r>
            <a:r>
              <a:rPr lang="cs-CZ" dirty="0" err="1"/>
              <a:t>generic</a:t>
            </a:r>
            <a:r>
              <a:rPr lang="cs-CZ" dirty="0"/>
              <a:t> </a:t>
            </a:r>
            <a:r>
              <a:rPr lang="cs-CZ" dirty="0" err="1"/>
              <a:t>chemical</a:t>
            </a:r>
            <a:r>
              <a:rPr lang="cs-CZ" dirty="0"/>
              <a:t> </a:t>
            </a:r>
            <a:r>
              <a:rPr lang="cs-CZ" dirty="0" err="1"/>
              <a:t>spaces</a:t>
            </a:r>
            <a:r>
              <a:rPr lang="cs-CZ" dirty="0"/>
              <a:t> </a:t>
            </a:r>
            <a:r>
              <a:rPr lang="cs-CZ" dirty="0" err="1"/>
              <a:t>better</a:t>
            </a:r>
            <a:endParaRPr lang="cs-CZ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cs-CZ" dirty="0" err="1"/>
              <a:t>E.g</a:t>
            </a:r>
            <a:r>
              <a:rPr lang="cs-CZ" dirty="0"/>
              <a:t>. </a:t>
            </a:r>
            <a:r>
              <a:rPr lang="cs-CZ" dirty="0" err="1"/>
              <a:t>include</a:t>
            </a:r>
            <a:r>
              <a:rPr lang="cs-CZ" dirty="0"/>
              <a:t> </a:t>
            </a:r>
            <a:r>
              <a:rPr lang="cs-CZ" dirty="0" err="1"/>
              <a:t>docking</a:t>
            </a:r>
            <a:r>
              <a:rPr lang="cs-CZ" dirty="0"/>
              <a:t> data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close</a:t>
            </a:r>
            <a:r>
              <a:rPr lang="cs-CZ" dirty="0"/>
              <a:t> </a:t>
            </a:r>
            <a:r>
              <a:rPr lang="cs-CZ" dirty="0" err="1"/>
              <a:t>series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scaffold</a:t>
            </a:r>
            <a:r>
              <a:rPr lang="cs-CZ" dirty="0"/>
              <a:t> </a:t>
            </a:r>
            <a:r>
              <a:rPr lang="cs-CZ" dirty="0" err="1"/>
              <a:t>template</a:t>
            </a:r>
          </a:p>
          <a:p>
            <a:r>
              <a:rPr lang="cs-CZ" err="1"/>
              <a:t>Hacky</a:t>
            </a:r>
            <a:r>
              <a:rPr lang="cs-CZ" dirty="0"/>
              <a:t> </a:t>
            </a:r>
            <a:r>
              <a:rPr lang="cs-CZ" err="1"/>
              <a:t>temporary</a:t>
            </a:r>
            <a:r>
              <a:rPr lang="cs-CZ" dirty="0"/>
              <a:t> "</a:t>
            </a:r>
            <a:r>
              <a:rPr lang="cs-CZ" err="1"/>
              <a:t>solution</a:t>
            </a:r>
            <a:r>
              <a:rPr lang="cs-CZ" dirty="0"/>
              <a:t>": </a:t>
            </a:r>
            <a:r>
              <a:rPr lang="cs-CZ" err="1"/>
              <a:t>apply</a:t>
            </a:r>
            <a:r>
              <a:rPr lang="cs-CZ" dirty="0"/>
              <a:t> </a:t>
            </a:r>
            <a:r>
              <a:rPr lang="cs-CZ" err="1"/>
              <a:t>correct</a:t>
            </a:r>
            <a:r>
              <a:rPr lang="cs-CZ" dirty="0"/>
              <a:t> bond </a:t>
            </a:r>
            <a:r>
              <a:rPr lang="cs-CZ" err="1"/>
              <a:t>orders</a:t>
            </a:r>
            <a:r>
              <a:rPr lang="cs-CZ" dirty="0"/>
              <a:t> post hoc and </a:t>
            </a:r>
            <a:r>
              <a:rPr lang="cs-CZ" err="1"/>
              <a:t>perform</a:t>
            </a:r>
            <a:r>
              <a:rPr lang="cs-CZ" dirty="0"/>
              <a:t> </a:t>
            </a:r>
            <a:r>
              <a:rPr lang="cs-CZ" err="1"/>
              <a:t>minimization</a:t>
            </a:r>
            <a:endParaRPr lang="cs-CZ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cs-CZ" dirty="0" err="1"/>
              <a:t>People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field</a:t>
            </a:r>
            <a:r>
              <a:rPr lang="cs-CZ" dirty="0"/>
              <a:t> are </a:t>
            </a:r>
            <a:r>
              <a:rPr lang="cs-CZ" dirty="0" err="1"/>
              <a:t>actually</a:t>
            </a:r>
            <a:r>
              <a:rPr lang="cs-CZ" dirty="0"/>
              <a:t> </a:t>
            </a:r>
            <a:r>
              <a:rPr lang="cs-CZ" dirty="0" err="1"/>
              <a:t>using</a:t>
            </a:r>
            <a:r>
              <a:rPr lang="cs-CZ" dirty="0"/>
              <a:t> </a:t>
            </a:r>
            <a:r>
              <a:rPr lang="cs-CZ" dirty="0" err="1"/>
              <a:t>this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16652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0ADBA-0CEE-E5C2-022C-698E9CB46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Open </a:t>
            </a:r>
            <a:r>
              <a:rPr lang="cs-CZ" dirty="0" err="1"/>
              <a:t>Workflow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3C6E2E-B211-B0EB-4D53-7307F1A49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evaluation</a:t>
            </a:r>
            <a:r>
              <a:rPr lang="cs-CZ" dirty="0"/>
              <a:t> </a:t>
            </a:r>
            <a:r>
              <a:rPr lang="cs-CZ" dirty="0" err="1"/>
              <a:t>pipeline</a:t>
            </a:r>
            <a:r>
              <a:rPr lang="cs-CZ" dirty="0"/>
              <a:t> and data set are made </a:t>
            </a:r>
            <a:r>
              <a:rPr lang="cs-CZ" dirty="0" err="1"/>
              <a:t>available</a:t>
            </a:r>
            <a:r>
              <a:rPr lang="cs-CZ" dirty="0"/>
              <a:t> as </a:t>
            </a:r>
            <a:r>
              <a:rPr lang="cs-CZ" dirty="0" err="1"/>
              <a:t>an</a:t>
            </a:r>
            <a:r>
              <a:rPr lang="cs-CZ" dirty="0"/>
              <a:t> open source python </a:t>
            </a:r>
            <a:r>
              <a:rPr lang="cs-CZ" dirty="0" err="1"/>
              <a:t>package</a:t>
            </a:r>
          </a:p>
          <a:p>
            <a:r>
              <a:rPr lang="cs-CZ" dirty="0">
                <a:hlinkClick r:id="rId2"/>
              </a:rPr>
              <a:t>https://www.github.com/dehaenw/LiH</a:t>
            </a:r>
            <a:endParaRPr lang="cs-CZ" dirty="0"/>
          </a:p>
          <a:p>
            <a:r>
              <a:rPr lang="cs-CZ" dirty="0" err="1"/>
              <a:t>Work</a:t>
            </a:r>
            <a:r>
              <a:rPr lang="cs-CZ" dirty="0"/>
              <a:t> in </a:t>
            </a:r>
            <a:r>
              <a:rPr lang="cs-CZ" dirty="0" err="1"/>
              <a:t>progress</a:t>
            </a:r>
            <a:r>
              <a:rPr lang="cs-CZ" dirty="0"/>
              <a:t> (</a:t>
            </a:r>
            <a:r>
              <a:rPr lang="cs-CZ" dirty="0" err="1"/>
              <a:t>final</a:t>
            </a:r>
            <a:r>
              <a:rPr lang="cs-CZ" dirty="0"/>
              <a:t> </a:t>
            </a:r>
            <a:r>
              <a:rPr lang="cs-CZ" dirty="0" err="1"/>
              <a:t>numbers</a:t>
            </a:r>
            <a:r>
              <a:rPr lang="cs-CZ" dirty="0"/>
              <a:t> </a:t>
            </a:r>
            <a:r>
              <a:rPr lang="cs-CZ" dirty="0" err="1"/>
              <a:t>may</a:t>
            </a:r>
            <a:r>
              <a:rPr lang="cs-CZ" dirty="0"/>
              <a:t> </a:t>
            </a:r>
            <a:r>
              <a:rPr lang="cs-CZ" dirty="0" err="1"/>
              <a:t>change</a:t>
            </a:r>
            <a:r>
              <a:rPr lang="cs-CZ" dirty="0"/>
              <a:t>)</a:t>
            </a:r>
          </a:p>
          <a:p>
            <a:endParaRPr lang="cs-CZ" dirty="0"/>
          </a:p>
        </p:txBody>
      </p:sp>
      <p:pic>
        <p:nvPicPr>
          <p:cNvPr id="5" name="Obrázek 4" descr="The RDKit Documentation — The RDKit 2025.03.1 documentation">
            <a:extLst>
              <a:ext uri="{FF2B5EF4-FFF2-40B4-BE49-F238E27FC236}">
                <a16:creationId xmlns:a16="http://schemas.microsoft.com/office/drawing/2014/main" id="{A737C75D-0083-4D6B-A663-4A75A44710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8329" y="5194270"/>
            <a:ext cx="1473680" cy="1544668"/>
          </a:xfrm>
          <a:prstGeom prst="rect">
            <a:avLst/>
          </a:prstGeom>
        </p:spPr>
      </p:pic>
      <p:pic>
        <p:nvPicPr>
          <p:cNvPr id="7" name="Obrázek 6" descr="scikit-learn - Wikipedia">
            <a:extLst>
              <a:ext uri="{FF2B5EF4-FFF2-40B4-BE49-F238E27FC236}">
                <a16:creationId xmlns:a16="http://schemas.microsoft.com/office/drawing/2014/main" id="{B1D2E2AD-89E1-3D20-234C-DB6B5AE7FA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2585" y="5044296"/>
            <a:ext cx="2516038" cy="1341408"/>
          </a:xfrm>
          <a:prstGeom prst="rect">
            <a:avLst/>
          </a:prstGeom>
        </p:spPr>
      </p:pic>
      <p:pic>
        <p:nvPicPr>
          <p:cNvPr id="8" name="Obrázek 7" descr="Python logo and symbol, meaning, history, PNG">
            <a:extLst>
              <a:ext uri="{FF2B5EF4-FFF2-40B4-BE49-F238E27FC236}">
                <a16:creationId xmlns:a16="http://schemas.microsoft.com/office/drawing/2014/main" id="{D3A1B91E-D3F0-63B8-2D8E-C71BD2CE98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3268" y="5030278"/>
            <a:ext cx="27432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4558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B3F07-5D1F-4E21-8B25-D441D75A9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79ECA-163C-FEEF-1E28-4BCC7AFB35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cs-CZ" err="1"/>
              <a:t>GenAI</a:t>
            </a:r>
            <a:r>
              <a:rPr lang="cs-CZ" dirty="0"/>
              <a:t> </a:t>
            </a:r>
            <a:r>
              <a:rPr lang="cs-CZ" err="1"/>
              <a:t>hallucinations</a:t>
            </a:r>
            <a:r>
              <a:rPr lang="cs-CZ" dirty="0"/>
              <a:t> ALSO </a:t>
            </a:r>
            <a:r>
              <a:rPr lang="cs-CZ" err="1"/>
              <a:t>affect</a:t>
            </a:r>
            <a:r>
              <a:rPr lang="cs-CZ" dirty="0"/>
              <a:t> </a:t>
            </a:r>
            <a:r>
              <a:rPr lang="cs-CZ" err="1"/>
              <a:t>cofolding</a:t>
            </a:r>
            <a:endParaRPr lang="cs-CZ" dirty="0" err="1"/>
          </a:p>
          <a:p>
            <a:pPr lvl="1">
              <a:buFont typeface="Courier New" panose="020B0604020202020204" pitchFamily="34" charset="0"/>
              <a:buChar char="o"/>
            </a:pPr>
            <a:r>
              <a:rPr lang="cs-CZ" dirty="0" err="1"/>
              <a:t>Including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ligand </a:t>
            </a:r>
            <a:r>
              <a:rPr lang="cs-CZ" dirty="0" err="1"/>
              <a:t>side</a:t>
            </a:r>
            <a:endParaRPr lang="cs-CZ" dirty="0"/>
          </a:p>
          <a:p>
            <a:r>
              <a:rPr lang="cs-CZ" dirty="0" err="1"/>
              <a:t>Problem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impactful</a:t>
            </a:r>
            <a:endParaRPr lang="cs-CZ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cs-CZ" err="1"/>
              <a:t>Affects</a:t>
            </a:r>
            <a:r>
              <a:rPr lang="cs-CZ" dirty="0"/>
              <a:t> many </a:t>
            </a:r>
            <a:r>
              <a:rPr lang="cs-CZ" err="1"/>
              <a:t>known</a:t>
            </a:r>
            <a:r>
              <a:rPr lang="cs-CZ" dirty="0"/>
              <a:t> </a:t>
            </a:r>
            <a:r>
              <a:rPr lang="cs-CZ" err="1"/>
              <a:t>drugs</a:t>
            </a:r>
            <a:r>
              <a:rPr lang="cs-CZ" dirty="0"/>
              <a:t> and many </a:t>
            </a:r>
            <a:r>
              <a:rPr lang="cs-CZ" err="1"/>
              <a:t>typical</a:t>
            </a:r>
            <a:r>
              <a:rPr lang="cs-CZ" dirty="0"/>
              <a:t> </a:t>
            </a:r>
            <a:r>
              <a:rPr lang="cs-CZ" err="1"/>
              <a:t>substituents</a:t>
            </a:r>
            <a:r>
              <a:rPr lang="cs-CZ" dirty="0"/>
              <a:t> and </a:t>
            </a:r>
            <a:r>
              <a:rPr lang="cs-CZ" err="1"/>
              <a:t>functional</a:t>
            </a:r>
            <a:r>
              <a:rPr lang="cs-CZ" dirty="0"/>
              <a:t> </a:t>
            </a:r>
            <a:r>
              <a:rPr lang="cs-CZ" err="1"/>
              <a:t>groups</a:t>
            </a:r>
            <a:endParaRPr lang="cs-CZ"/>
          </a:p>
          <a:p>
            <a:r>
              <a:rPr lang="cs-CZ" dirty="0"/>
              <a:t>Not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cofolding</a:t>
            </a:r>
            <a:r>
              <a:rPr lang="cs-CZ" dirty="0"/>
              <a:t> </a:t>
            </a:r>
            <a:r>
              <a:rPr lang="cs-CZ" dirty="0" err="1"/>
              <a:t>methods</a:t>
            </a:r>
            <a:r>
              <a:rPr lang="cs-CZ" dirty="0"/>
              <a:t> are </a:t>
            </a:r>
            <a:r>
              <a:rPr lang="cs-CZ" dirty="0" err="1"/>
              <a:t>equal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cs-CZ" dirty="0" err="1"/>
              <a:t>Even</a:t>
            </a:r>
            <a:r>
              <a:rPr lang="cs-CZ" dirty="0"/>
              <a:t> </a:t>
            </a:r>
            <a:r>
              <a:rPr lang="cs-CZ" dirty="0" err="1"/>
              <a:t>if</a:t>
            </a:r>
            <a:r>
              <a:rPr lang="cs-CZ" dirty="0"/>
              <a:t> </a:t>
            </a:r>
            <a:r>
              <a:rPr lang="cs-CZ" dirty="0" err="1"/>
              <a:t>they</a:t>
            </a:r>
            <a:r>
              <a:rPr lang="cs-CZ" dirty="0"/>
              <a:t> are </a:t>
            </a:r>
            <a:r>
              <a:rPr lang="cs-CZ" dirty="0" err="1"/>
              <a:t>all</a:t>
            </a:r>
            <a:r>
              <a:rPr lang="cs-CZ" dirty="0"/>
              <a:t> AF3 "</a:t>
            </a:r>
            <a:r>
              <a:rPr lang="cs-CZ" dirty="0" err="1"/>
              <a:t>reproductions</a:t>
            </a:r>
            <a:r>
              <a:rPr lang="cs-CZ" dirty="0"/>
              <a:t>"</a:t>
            </a:r>
          </a:p>
          <a:p>
            <a:r>
              <a:rPr lang="cs-CZ" err="1"/>
              <a:t>Future</a:t>
            </a:r>
            <a:r>
              <a:rPr lang="cs-CZ" dirty="0"/>
              <a:t> </a:t>
            </a:r>
            <a:r>
              <a:rPr lang="cs-CZ" err="1"/>
              <a:t>work</a:t>
            </a:r>
            <a:endParaRPr lang="cs-CZ" dirty="0" err="1"/>
          </a:p>
          <a:p>
            <a:pPr lvl="1">
              <a:buFont typeface="Courier New" panose="020B0604020202020204" pitchFamily="34" charset="0"/>
              <a:buChar char="o"/>
            </a:pPr>
            <a:r>
              <a:rPr lang="cs-CZ" dirty="0" err="1"/>
              <a:t>Curate</a:t>
            </a:r>
            <a:r>
              <a:rPr lang="cs-CZ" dirty="0"/>
              <a:t> </a:t>
            </a:r>
            <a:r>
              <a:rPr lang="cs-CZ" dirty="0" err="1"/>
              <a:t>final</a:t>
            </a:r>
            <a:r>
              <a:rPr lang="cs-CZ" dirty="0"/>
              <a:t> set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cs-CZ" dirty="0"/>
              <a:t>Use QM </a:t>
            </a:r>
            <a:r>
              <a:rPr lang="cs-CZ" dirty="0" err="1"/>
              <a:t>optimized</a:t>
            </a:r>
            <a:r>
              <a:rPr lang="cs-CZ" dirty="0"/>
              <a:t> </a:t>
            </a:r>
            <a:r>
              <a:rPr lang="cs-CZ" dirty="0" err="1"/>
              <a:t>conformers</a:t>
            </a:r>
            <a:r>
              <a:rPr lang="cs-CZ" dirty="0"/>
              <a:t> as </a:t>
            </a:r>
            <a:r>
              <a:rPr lang="cs-CZ" dirty="0" err="1"/>
              <a:t>real</a:t>
            </a:r>
            <a:r>
              <a:rPr lang="cs-CZ" dirty="0"/>
              <a:t> </a:t>
            </a:r>
            <a:r>
              <a:rPr lang="cs-CZ" dirty="0" err="1"/>
              <a:t>baseline</a:t>
            </a:r>
            <a:endParaRPr lang="cs-CZ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cs-CZ" dirty="0" err="1"/>
              <a:t>Include</a:t>
            </a:r>
            <a:r>
              <a:rPr lang="cs-CZ" dirty="0"/>
              <a:t> more </a:t>
            </a:r>
            <a:r>
              <a:rPr lang="cs-CZ" dirty="0" err="1"/>
              <a:t>cofolding</a:t>
            </a:r>
            <a:r>
              <a:rPr lang="cs-CZ" dirty="0"/>
              <a:t> </a:t>
            </a:r>
            <a:r>
              <a:rPr lang="cs-CZ" dirty="0" err="1"/>
              <a:t>methods</a:t>
            </a:r>
            <a:r>
              <a:rPr lang="cs-CZ" dirty="0"/>
              <a:t> (</a:t>
            </a:r>
            <a:r>
              <a:rPr lang="cs-CZ" dirty="0" err="1"/>
              <a:t>Chai</a:t>
            </a:r>
            <a:r>
              <a:rPr lang="cs-CZ" dirty="0"/>
              <a:t>, </a:t>
            </a:r>
            <a:r>
              <a:rPr lang="cs-CZ" dirty="0" err="1"/>
              <a:t>NeuralPlexer</a:t>
            </a:r>
            <a:r>
              <a:rPr lang="cs-CZ" dirty="0"/>
              <a:t>, ...)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91460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10499-28A4-3227-6E04-3EA16C64A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Final</a:t>
            </a:r>
            <a:r>
              <a:rPr lang="cs-CZ" dirty="0"/>
              <a:t> </a:t>
            </a:r>
            <a:r>
              <a:rPr lang="cs-CZ" dirty="0" err="1"/>
              <a:t>egregious</a:t>
            </a:r>
            <a:r>
              <a:rPr lang="cs-CZ" dirty="0"/>
              <a:t> </a:t>
            </a:r>
            <a:r>
              <a:rPr lang="cs-CZ" dirty="0" err="1"/>
              <a:t>example</a:t>
            </a:r>
          </a:p>
        </p:txBody>
      </p:sp>
      <p:pic>
        <p:nvPicPr>
          <p:cNvPr id="4" name="Content Placeholder 3" descr="Obsah obrázku černá, tma&#10;&#10;Obsah generovaný pomocí AI může být nesprávný.">
            <a:extLst>
              <a:ext uri="{FF2B5EF4-FFF2-40B4-BE49-F238E27FC236}">
                <a16:creationId xmlns:a16="http://schemas.microsoft.com/office/drawing/2014/main" id="{EFB523CE-2036-C006-F5FB-6B47D02E2C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3811" y="1697842"/>
            <a:ext cx="6096000" cy="2450300"/>
          </a:xfrm>
        </p:spPr>
      </p:pic>
      <p:pic>
        <p:nvPicPr>
          <p:cNvPr id="5" name="Obrázek 4" descr="Obsah obrázku skica, diagram, kresba, origami&#10;&#10;Obsah generovaný pomocí AI může být nesprávný.">
            <a:extLst>
              <a:ext uri="{FF2B5EF4-FFF2-40B4-BE49-F238E27FC236}">
                <a16:creationId xmlns:a16="http://schemas.microsoft.com/office/drawing/2014/main" id="{D3C1C454-D2D9-33E3-897E-0ED29002C6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937" y="4433438"/>
            <a:ext cx="5572125" cy="2419350"/>
          </a:xfrm>
          <a:prstGeom prst="rect">
            <a:avLst/>
          </a:prstGeom>
        </p:spPr>
      </p:pic>
      <p:sp>
        <p:nvSpPr>
          <p:cNvPr id="6" name="Šipka: dolů 5">
            <a:extLst>
              <a:ext uri="{FF2B5EF4-FFF2-40B4-BE49-F238E27FC236}">
                <a16:creationId xmlns:a16="http://schemas.microsoft.com/office/drawing/2014/main" id="{0EE17B7C-E246-D0AA-90E9-128EB12876D4}"/>
              </a:ext>
            </a:extLst>
          </p:cNvPr>
          <p:cNvSpPr/>
          <p:nvPr/>
        </p:nvSpPr>
        <p:spPr>
          <a:xfrm>
            <a:off x="2378364" y="4225636"/>
            <a:ext cx="785090" cy="154709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308FEC3-67BF-C6FA-59D6-7762B4C017FC}"/>
              </a:ext>
            </a:extLst>
          </p:cNvPr>
          <p:cNvSpPr txBox="1"/>
          <p:nvPr/>
        </p:nvSpPr>
        <p:spPr>
          <a:xfrm>
            <a:off x="3417455" y="4618181"/>
            <a:ext cx="129309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 dirty="0"/>
              <a:t>Boltz1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6E55459-30EC-33E2-1DC4-8CD1A28E8C7A}"/>
              </a:ext>
            </a:extLst>
          </p:cNvPr>
          <p:cNvSpPr txBox="1">
            <a:spLocks/>
          </p:cNvSpPr>
          <p:nvPr/>
        </p:nvSpPr>
        <p:spPr>
          <a:xfrm>
            <a:off x="6833558" y="1753739"/>
            <a:ext cx="4520242" cy="44232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EVERY </a:t>
            </a:r>
            <a:r>
              <a:rPr lang="cs-CZ" dirty="0" err="1"/>
              <a:t>carbon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structure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wrong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Boltz</a:t>
            </a:r>
            <a:r>
              <a:rPr lang="cs-CZ" dirty="0"/>
              <a:t> 3D </a:t>
            </a:r>
            <a:r>
              <a:rPr lang="cs-CZ" dirty="0" err="1"/>
              <a:t>conformation</a:t>
            </a:r>
            <a:endParaRPr lang="cs-CZ" dirty="0"/>
          </a:p>
          <a:p>
            <a:r>
              <a:rPr lang="cs-CZ" dirty="0" err="1"/>
              <a:t>Tanimoto</a:t>
            </a:r>
            <a:r>
              <a:rPr lang="cs-CZ" dirty="0"/>
              <a:t> </a:t>
            </a:r>
            <a:r>
              <a:rPr lang="cs-CZ" dirty="0" err="1"/>
              <a:t>similarity</a:t>
            </a:r>
            <a:r>
              <a:rPr lang="cs-CZ" dirty="0"/>
              <a:t> (ECFP6_4096)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>
                <a:latin typeface="Consolas"/>
              </a:rPr>
              <a:t>0.096</a:t>
            </a:r>
            <a:r>
              <a:rPr lang="cs-CZ" dirty="0"/>
              <a:t> (</a:t>
            </a:r>
            <a:r>
              <a:rPr lang="cs-CZ" dirty="0" err="1"/>
              <a:t>i.e</a:t>
            </a:r>
            <a:r>
              <a:rPr lang="cs-CZ" dirty="0"/>
              <a:t>. </a:t>
            </a:r>
            <a:r>
              <a:rPr lang="cs-CZ" dirty="0" err="1"/>
              <a:t>completely</a:t>
            </a:r>
            <a:r>
              <a:rPr lang="cs-CZ" dirty="0"/>
              <a:t> </a:t>
            </a:r>
            <a:r>
              <a:rPr lang="cs-CZ" dirty="0" err="1"/>
              <a:t>dissimilar</a:t>
            </a:r>
            <a:r>
              <a:rPr lang="cs-CZ" dirty="0"/>
              <a:t>)</a:t>
            </a:r>
            <a:endParaRPr lang="cs-CZ"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7156274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76A3B-ED56-A0CD-BBF3-3582A37B6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Acknowledgement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CEE2E5-D605-0BE8-0E9D-0CEB5AE05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3739"/>
            <a:ext cx="10515600" cy="1979074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cs-CZ" dirty="0">
                <a:ea typeface="+mn-lt"/>
                <a:cs typeface="+mn-lt"/>
              </a:rPr>
              <a:t>W.D. </a:t>
            </a:r>
            <a:r>
              <a:rPr lang="cs-CZ" dirty="0" err="1">
                <a:ea typeface="+mn-lt"/>
                <a:cs typeface="+mn-lt"/>
              </a:rPr>
              <a:t>was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supported</a:t>
            </a:r>
            <a:r>
              <a:rPr lang="cs-CZ" dirty="0">
                <a:ea typeface="+mn-lt"/>
                <a:cs typeface="+mn-lt"/>
              </a:rPr>
              <a:t> by </a:t>
            </a:r>
            <a:r>
              <a:rPr lang="cs-CZ" dirty="0" err="1">
                <a:ea typeface="+mn-lt"/>
                <a:cs typeface="+mn-lt"/>
              </a:rPr>
              <a:t>the</a:t>
            </a:r>
            <a:r>
              <a:rPr lang="cs-CZ" dirty="0">
                <a:ea typeface="+mn-lt"/>
                <a:cs typeface="+mn-lt"/>
              </a:rPr>
              <a:t> Ministry </a:t>
            </a:r>
            <a:r>
              <a:rPr lang="cs-CZ" dirty="0" err="1">
                <a:ea typeface="+mn-lt"/>
                <a:cs typeface="+mn-lt"/>
              </a:rPr>
              <a:t>of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Education</a:t>
            </a:r>
            <a:r>
              <a:rPr lang="cs-CZ" dirty="0">
                <a:ea typeface="+mn-lt"/>
                <a:cs typeface="+mn-lt"/>
              </a:rPr>
              <a:t>, </a:t>
            </a:r>
            <a:r>
              <a:rPr lang="cs-CZ" dirty="0" err="1">
                <a:ea typeface="+mn-lt"/>
                <a:cs typeface="+mn-lt"/>
              </a:rPr>
              <a:t>Youth</a:t>
            </a:r>
            <a:r>
              <a:rPr lang="cs-CZ" dirty="0">
                <a:ea typeface="+mn-lt"/>
                <a:cs typeface="+mn-lt"/>
              </a:rPr>
              <a:t> and </a:t>
            </a:r>
            <a:r>
              <a:rPr lang="cs-CZ" dirty="0" err="1">
                <a:ea typeface="+mn-lt"/>
                <a:cs typeface="+mn-lt"/>
              </a:rPr>
              <a:t>Sports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of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the</a:t>
            </a:r>
            <a:r>
              <a:rPr lang="cs-CZ" dirty="0">
                <a:ea typeface="+mn-lt"/>
                <a:cs typeface="+mn-lt"/>
              </a:rPr>
              <a:t> Czech Republic – </a:t>
            </a:r>
            <a:r>
              <a:rPr lang="cs-CZ" dirty="0" err="1">
                <a:ea typeface="+mn-lt"/>
                <a:cs typeface="+mn-lt"/>
              </a:rPr>
              <a:t>National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Infrastructure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for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Chemical</a:t>
            </a:r>
            <a:r>
              <a:rPr lang="cs-CZ" dirty="0">
                <a:ea typeface="+mn-lt"/>
                <a:cs typeface="+mn-lt"/>
              </a:rPr>
              <a:t> Biology (CZ-OPENSCREEN, LM2023052) and </a:t>
            </a:r>
            <a:r>
              <a:rPr lang="cs-CZ" dirty="0" err="1">
                <a:ea typeface="+mn-lt"/>
                <a:cs typeface="+mn-lt"/>
              </a:rPr>
              <a:t>the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project</a:t>
            </a:r>
            <a:r>
              <a:rPr lang="cs-CZ" dirty="0">
                <a:ea typeface="+mn-lt"/>
                <a:cs typeface="+mn-lt"/>
              </a:rPr>
              <a:t> “New Technologies </a:t>
            </a:r>
            <a:r>
              <a:rPr lang="cs-CZ" dirty="0" err="1">
                <a:ea typeface="+mn-lt"/>
                <a:cs typeface="+mn-lt"/>
              </a:rPr>
              <a:t>for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Translational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Research</a:t>
            </a:r>
            <a:r>
              <a:rPr lang="cs-CZ" dirty="0">
                <a:ea typeface="+mn-lt"/>
                <a:cs typeface="+mn-lt"/>
              </a:rPr>
              <a:t> in </a:t>
            </a:r>
            <a:r>
              <a:rPr lang="cs-CZ" dirty="0" err="1">
                <a:ea typeface="+mn-lt"/>
                <a:cs typeface="+mn-lt"/>
              </a:rPr>
              <a:t>Pharmaceutical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Sciences</a:t>
            </a:r>
            <a:r>
              <a:rPr lang="cs-CZ" dirty="0">
                <a:ea typeface="+mn-lt"/>
                <a:cs typeface="+mn-lt"/>
              </a:rPr>
              <a:t>/NETPHARM”, </a:t>
            </a:r>
            <a:r>
              <a:rPr lang="cs-CZ" dirty="0" err="1">
                <a:ea typeface="+mn-lt"/>
                <a:cs typeface="+mn-lt"/>
              </a:rPr>
              <a:t>project</a:t>
            </a:r>
            <a:r>
              <a:rPr lang="cs-CZ" dirty="0">
                <a:ea typeface="+mn-lt"/>
                <a:cs typeface="+mn-lt"/>
              </a:rPr>
              <a:t> ID CZ.02.01.01/00/22_008/0004607, </a:t>
            </a:r>
            <a:r>
              <a:rPr lang="cs-CZ" dirty="0" err="1">
                <a:ea typeface="+mn-lt"/>
                <a:cs typeface="+mn-lt"/>
              </a:rPr>
              <a:t>cofunded</a:t>
            </a:r>
            <a:r>
              <a:rPr lang="cs-CZ" dirty="0">
                <a:ea typeface="+mn-lt"/>
                <a:cs typeface="+mn-lt"/>
              </a:rPr>
              <a:t> by </a:t>
            </a:r>
            <a:r>
              <a:rPr lang="cs-CZ" dirty="0" err="1">
                <a:ea typeface="+mn-lt"/>
                <a:cs typeface="+mn-lt"/>
              </a:rPr>
              <a:t>the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European</a:t>
            </a:r>
            <a:r>
              <a:rPr lang="cs-CZ" dirty="0">
                <a:ea typeface="+mn-lt"/>
                <a:cs typeface="+mn-lt"/>
              </a:rPr>
              <a:t> Union.</a:t>
            </a:r>
            <a:endParaRPr lang="cs-CZ" dirty="0"/>
          </a:p>
          <a:p>
            <a:r>
              <a:rPr lang="cs-CZ" dirty="0" err="1"/>
              <a:t>Thank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to e-</a:t>
            </a:r>
            <a:r>
              <a:rPr lang="cs-CZ" dirty="0" err="1"/>
              <a:t>infra</a:t>
            </a:r>
            <a:r>
              <a:rPr lang="cs-CZ" dirty="0"/>
              <a:t> FOLDIFY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allowed</a:t>
            </a:r>
            <a:r>
              <a:rPr lang="cs-CZ" dirty="0"/>
              <a:t> </a:t>
            </a:r>
            <a:r>
              <a:rPr lang="cs-CZ" dirty="0" err="1"/>
              <a:t>me</a:t>
            </a:r>
            <a:r>
              <a:rPr lang="cs-CZ" dirty="0"/>
              <a:t> to run AlphaFold3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cs-CZ" dirty="0">
                <a:ea typeface="+mn-lt"/>
                <a:cs typeface="+mn-lt"/>
              </a:rPr>
              <a:t>https://foldify.cloud.e-infra.cz/</a:t>
            </a:r>
            <a:endParaRPr lang="cs-CZ" dirty="0"/>
          </a:p>
        </p:txBody>
      </p:sp>
      <p:pic>
        <p:nvPicPr>
          <p:cNvPr id="6" name="Obrázek 5" descr="Obsah obrázku text, Písmo, snímek obrazovky, logo&#10;&#10;Obsah generovaný pomocí AI může být nesprávný.">
            <a:extLst>
              <a:ext uri="{FF2B5EF4-FFF2-40B4-BE49-F238E27FC236}">
                <a16:creationId xmlns:a16="http://schemas.microsoft.com/office/drawing/2014/main" id="{3CA3195A-8AE0-ACB9-D77A-C3B6D11293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263" y="3778166"/>
            <a:ext cx="8425133" cy="2881630"/>
          </a:xfrm>
          <a:prstGeom prst="rect">
            <a:avLst/>
          </a:prstGeom>
        </p:spPr>
      </p:pic>
      <p:pic>
        <p:nvPicPr>
          <p:cNvPr id="5" name="Obrázek 4" descr="Obsah obrázku Grafika, Písmo, grafický design, snímek obrazovky&#10;&#10;Obsah generovaný pomocí AI může být nesprávný.">
            <a:extLst>
              <a:ext uri="{FF2B5EF4-FFF2-40B4-BE49-F238E27FC236}">
                <a16:creationId xmlns:a16="http://schemas.microsoft.com/office/drawing/2014/main" id="{28899C28-11B5-A679-EAB1-EF4928F36D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1877" y="4120100"/>
            <a:ext cx="1306544" cy="501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784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26B52-2E9A-4C9E-0803-907F407A3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Example</a:t>
            </a:r>
            <a:r>
              <a:rPr lang="cs-CZ" dirty="0"/>
              <a:t> LLM </a:t>
            </a:r>
            <a:r>
              <a:rPr lang="cs-CZ" dirty="0" err="1"/>
              <a:t>hallucination</a:t>
            </a:r>
            <a:r>
              <a:rPr lang="cs-CZ" dirty="0"/>
              <a:t> (Mistral 7B)</a:t>
            </a:r>
          </a:p>
        </p:txBody>
      </p:sp>
      <p:pic>
        <p:nvPicPr>
          <p:cNvPr id="4" name="Obrázek 3" descr="Obsah obrázku text, snímek obrazovky, Písmo, číslo&#10;&#10;Obsah generovaný pomocí AI může být nesprávný.">
            <a:extLst>
              <a:ext uri="{FF2B5EF4-FFF2-40B4-BE49-F238E27FC236}">
                <a16:creationId xmlns:a16="http://schemas.microsoft.com/office/drawing/2014/main" id="{39F3B0F5-A172-7BF2-A0BF-3CE42236F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839" y="2137105"/>
            <a:ext cx="12009227" cy="374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704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4BAAC-6F6D-C349-6234-64D0B2B9A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Introduction</a:t>
            </a:r>
            <a:r>
              <a:rPr lang="cs-CZ" dirty="0"/>
              <a:t>: </a:t>
            </a:r>
            <a:r>
              <a:rPr lang="cs-CZ" dirty="0" err="1"/>
              <a:t>cofolding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85368E-4A5D-A18B-327A-A5A0DD42E5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 err="1"/>
              <a:t>Models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predict</a:t>
            </a:r>
            <a:r>
              <a:rPr lang="cs-CZ" dirty="0"/>
              <a:t> </a:t>
            </a:r>
            <a:r>
              <a:rPr lang="cs-CZ" dirty="0" err="1"/>
              <a:t>both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protein 3d </a:t>
            </a:r>
            <a:r>
              <a:rPr lang="cs-CZ" dirty="0" err="1"/>
              <a:t>structure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sequence</a:t>
            </a:r>
            <a:r>
              <a:rPr lang="cs-CZ" dirty="0"/>
              <a:t>, as well as the </a:t>
            </a:r>
            <a:r>
              <a:rPr lang="cs-CZ" dirty="0" err="1"/>
              <a:t>placement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ligand in </a:t>
            </a:r>
            <a:r>
              <a:rPr lang="cs-CZ" dirty="0" err="1"/>
              <a:t>the</a:t>
            </a:r>
            <a:r>
              <a:rPr lang="cs-CZ" dirty="0"/>
              <a:t> protein</a:t>
            </a:r>
          </a:p>
          <a:p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main</a:t>
            </a:r>
            <a:r>
              <a:rPr lang="cs-CZ" dirty="0"/>
              <a:t> </a:t>
            </a:r>
            <a:r>
              <a:rPr lang="cs-CZ" dirty="0" err="1"/>
              <a:t>innovation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AlphaFold3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cofolding</a:t>
            </a:r>
            <a:endParaRPr lang="cs-CZ" dirty="0"/>
          </a:p>
          <a:p>
            <a:r>
              <a:rPr lang="cs-CZ" dirty="0" err="1"/>
              <a:t>Before</a:t>
            </a:r>
            <a:r>
              <a:rPr lang="cs-CZ" dirty="0"/>
              <a:t> AlphaFold3 </a:t>
            </a:r>
            <a:r>
              <a:rPr lang="cs-CZ" dirty="0" err="1"/>
              <a:t>precursors</a:t>
            </a:r>
            <a:r>
              <a:rPr lang="cs-CZ" dirty="0"/>
              <a:t> </a:t>
            </a:r>
            <a:r>
              <a:rPr lang="cs-CZ" dirty="0" err="1"/>
              <a:t>existed</a:t>
            </a:r>
            <a:r>
              <a:rPr lang="cs-CZ" dirty="0"/>
              <a:t> in </a:t>
            </a:r>
            <a:r>
              <a:rPr lang="cs-CZ" dirty="0" err="1"/>
              <a:t>Rosetta</a:t>
            </a:r>
            <a:r>
              <a:rPr lang="cs-CZ" dirty="0"/>
              <a:t> </a:t>
            </a:r>
            <a:r>
              <a:rPr lang="cs-CZ" dirty="0" err="1"/>
              <a:t>Fold</a:t>
            </a:r>
            <a:r>
              <a:rPr lang="cs-CZ" dirty="0"/>
              <a:t> </a:t>
            </a:r>
            <a:r>
              <a:rPr lang="cs-CZ" dirty="0" err="1"/>
              <a:t>all</a:t>
            </a:r>
            <a:r>
              <a:rPr lang="cs-CZ" dirty="0"/>
              <a:t> atom (RFAA) and non-</a:t>
            </a:r>
            <a:r>
              <a:rPr lang="cs-CZ" dirty="0" err="1"/>
              <a:t>cofolding</a:t>
            </a:r>
            <a:r>
              <a:rPr lang="cs-CZ" dirty="0"/>
              <a:t> ML </a:t>
            </a:r>
            <a:r>
              <a:rPr lang="cs-CZ" dirty="0" err="1"/>
              <a:t>pose</a:t>
            </a:r>
            <a:r>
              <a:rPr lang="cs-CZ" dirty="0"/>
              <a:t> </a:t>
            </a:r>
            <a:r>
              <a:rPr lang="cs-CZ" dirty="0" err="1"/>
              <a:t>prediction</a:t>
            </a:r>
            <a:r>
              <a:rPr lang="cs-CZ" dirty="0"/>
              <a:t> </a:t>
            </a:r>
            <a:r>
              <a:rPr lang="cs-CZ" dirty="0" err="1"/>
              <a:t>methods</a:t>
            </a:r>
            <a:r>
              <a:rPr lang="cs-CZ" dirty="0"/>
              <a:t> such as </a:t>
            </a:r>
            <a:r>
              <a:rPr lang="cs-CZ" dirty="0" err="1"/>
              <a:t>DiffDock</a:t>
            </a:r>
            <a:endParaRPr lang="cs-CZ" dirty="0"/>
          </a:p>
          <a:p>
            <a:r>
              <a:rPr lang="cs-CZ" dirty="0"/>
              <a:t>Ligand </a:t>
            </a:r>
            <a:r>
              <a:rPr lang="cs-CZ" dirty="0" err="1"/>
              <a:t>placement</a:t>
            </a:r>
            <a:r>
              <a:rPr lang="cs-CZ" dirty="0"/>
              <a:t> </a:t>
            </a:r>
            <a:r>
              <a:rPr lang="cs-CZ" dirty="0" err="1"/>
              <a:t>methods</a:t>
            </a:r>
            <a:r>
              <a:rPr lang="cs-CZ" dirty="0"/>
              <a:t> are </a:t>
            </a:r>
            <a:r>
              <a:rPr lang="cs-CZ" dirty="0" err="1"/>
              <a:t>mostly</a:t>
            </a:r>
            <a:r>
              <a:rPr lang="cs-CZ" dirty="0"/>
              <a:t> </a:t>
            </a:r>
            <a:r>
              <a:rPr lang="cs-CZ" dirty="0" err="1"/>
              <a:t>based</a:t>
            </a:r>
            <a:r>
              <a:rPr lang="cs-CZ" dirty="0"/>
              <a:t> on </a:t>
            </a:r>
            <a:r>
              <a:rPr lang="cs-CZ" dirty="0" err="1"/>
              <a:t>Diffusion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4221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0D156-B11A-AFD8-2AAA-ABCE73A12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Strengths</a:t>
            </a:r>
            <a:r>
              <a:rPr lang="cs-CZ" dirty="0"/>
              <a:t> and </a:t>
            </a:r>
            <a:r>
              <a:rPr lang="cs-CZ" dirty="0" err="1"/>
              <a:t>weakness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cofolding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F43A9E-4B00-29DB-1F1A-4B7C826E1E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err="1"/>
              <a:t>Cofolding</a:t>
            </a:r>
            <a:r>
              <a:rPr lang="cs-CZ" dirty="0"/>
              <a:t> </a:t>
            </a:r>
            <a:r>
              <a:rPr lang="cs-CZ" err="1"/>
              <a:t>outperformed</a:t>
            </a:r>
            <a:r>
              <a:rPr lang="cs-CZ" dirty="0"/>
              <a:t> </a:t>
            </a:r>
            <a:r>
              <a:rPr lang="cs-CZ" err="1"/>
              <a:t>traditional</a:t>
            </a:r>
            <a:r>
              <a:rPr lang="cs-CZ" dirty="0"/>
              <a:t> </a:t>
            </a:r>
            <a:r>
              <a:rPr lang="cs-CZ" err="1"/>
              <a:t>docking</a:t>
            </a:r>
            <a:r>
              <a:rPr lang="cs-CZ" dirty="0"/>
              <a:t> in </a:t>
            </a:r>
            <a:r>
              <a:rPr lang="cs-CZ" err="1"/>
              <a:t>several</a:t>
            </a:r>
            <a:r>
              <a:rPr lang="cs-CZ" dirty="0"/>
              <a:t> </a:t>
            </a:r>
            <a:r>
              <a:rPr lang="cs-CZ" err="1"/>
              <a:t>benchmarks</a:t>
            </a:r>
            <a:endParaRPr lang="cs-CZ"/>
          </a:p>
          <a:p>
            <a:pPr lvl="1">
              <a:buFont typeface="Courier New" panose="020B0604020202020204" pitchFamily="34" charset="0"/>
              <a:buChar char="o"/>
            </a:pPr>
            <a:r>
              <a:rPr lang="cs-CZ" err="1"/>
              <a:t>Polaris</a:t>
            </a:r>
            <a:r>
              <a:rPr lang="cs-CZ" dirty="0"/>
              <a:t> SARS CoV2 and </a:t>
            </a:r>
            <a:r>
              <a:rPr lang="cs-CZ" err="1"/>
              <a:t>Mers-CoV</a:t>
            </a:r>
            <a:r>
              <a:rPr lang="cs-CZ" dirty="0"/>
              <a:t> </a:t>
            </a:r>
            <a:r>
              <a:rPr lang="cs-CZ" err="1"/>
              <a:t>MPro</a:t>
            </a:r>
            <a:endParaRPr lang="cs-CZ"/>
          </a:p>
          <a:p>
            <a:r>
              <a:rPr lang="cs-CZ" dirty="0" err="1"/>
              <a:t>Serious</a:t>
            </a:r>
            <a:r>
              <a:rPr lang="cs-CZ" dirty="0"/>
              <a:t> </a:t>
            </a:r>
            <a:r>
              <a:rPr lang="cs-CZ" dirty="0" err="1"/>
              <a:t>innovation</a:t>
            </a:r>
            <a:r>
              <a:rPr lang="cs-CZ" dirty="0"/>
              <a:t> in protein-ligand modelling </a:t>
            </a:r>
            <a:r>
              <a:rPr lang="cs-CZ" dirty="0" err="1"/>
              <a:t>after</a:t>
            </a:r>
            <a:r>
              <a:rPr lang="cs-CZ" dirty="0"/>
              <a:t> "30 </a:t>
            </a:r>
            <a:r>
              <a:rPr lang="cs-CZ" dirty="0" err="1"/>
              <a:t>years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stagnation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molecular</a:t>
            </a:r>
            <a:r>
              <a:rPr lang="cs-CZ" dirty="0"/>
              <a:t> </a:t>
            </a:r>
            <a:r>
              <a:rPr lang="cs-CZ" dirty="0" err="1"/>
              <a:t>docking</a:t>
            </a:r>
            <a:r>
              <a:rPr lang="cs-CZ" dirty="0"/>
              <a:t>"</a:t>
            </a:r>
          </a:p>
          <a:p>
            <a:r>
              <a:rPr lang="cs-CZ" dirty="0"/>
              <a:t>Data-</a:t>
            </a:r>
            <a:r>
              <a:rPr lang="cs-CZ" dirty="0" err="1"/>
              <a:t>driven</a:t>
            </a:r>
            <a:r>
              <a:rPr lang="cs-CZ" dirty="0"/>
              <a:t>: performance on OOD data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reduced</a:t>
            </a:r>
            <a:endParaRPr lang="cs-CZ" dirty="0"/>
          </a:p>
          <a:p>
            <a:r>
              <a:rPr lang="cs-CZ" dirty="0"/>
              <a:t>AF3 </a:t>
            </a:r>
            <a:r>
              <a:rPr lang="cs-CZ" dirty="0" err="1"/>
              <a:t>authors</a:t>
            </a:r>
            <a:r>
              <a:rPr lang="cs-CZ" dirty="0"/>
              <a:t> report </a:t>
            </a:r>
            <a:r>
              <a:rPr lang="cs-CZ" dirty="0" err="1"/>
              <a:t>stereochemistry</a:t>
            </a:r>
            <a:r>
              <a:rPr lang="cs-CZ" dirty="0"/>
              <a:t> </a:t>
            </a:r>
            <a:r>
              <a:rPr lang="cs-CZ" dirty="0" err="1"/>
              <a:t>inversions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a </a:t>
            </a:r>
            <a:r>
              <a:rPr lang="cs-CZ" dirty="0" err="1"/>
              <a:t>rate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4.4%</a:t>
            </a:r>
          </a:p>
          <a:p>
            <a:r>
              <a:rPr lang="cs-CZ" dirty="0" err="1"/>
              <a:t>Hallucinations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structured</a:t>
            </a:r>
            <a:r>
              <a:rPr lang="cs-CZ" dirty="0"/>
              <a:t> segment in </a:t>
            </a:r>
            <a:r>
              <a:rPr lang="cs-CZ" dirty="0" err="1"/>
              <a:t>intrinsically</a:t>
            </a:r>
            <a:r>
              <a:rPr lang="cs-CZ" dirty="0"/>
              <a:t> </a:t>
            </a:r>
            <a:r>
              <a:rPr lang="cs-CZ" dirty="0" err="1"/>
              <a:t>disordered</a:t>
            </a:r>
            <a:r>
              <a:rPr lang="cs-CZ" dirty="0"/>
              <a:t> </a:t>
            </a:r>
            <a:r>
              <a:rPr lang="cs-CZ" dirty="0" err="1"/>
              <a:t>regions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8721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44CCD-BC61-64E2-625C-CE46ACCFB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Ligand </a:t>
            </a:r>
            <a:r>
              <a:rPr lang="cs-CZ" dirty="0" err="1"/>
              <a:t>hallucinations</a:t>
            </a:r>
            <a:r>
              <a:rPr lang="cs-CZ" dirty="0"/>
              <a:t> in </a:t>
            </a:r>
            <a:r>
              <a:rPr lang="cs-CZ" dirty="0" err="1"/>
              <a:t>cofolding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725CA2-5398-0CCA-C401-8E7D9C1F77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/>
              <a:t>Ligand </a:t>
            </a:r>
            <a:r>
              <a:rPr lang="cs-CZ" err="1"/>
              <a:t>hallucination</a:t>
            </a:r>
            <a:r>
              <a:rPr lang="cs-CZ" dirty="0"/>
              <a:t>: "</a:t>
            </a:r>
            <a:r>
              <a:rPr lang="cs-CZ" err="1"/>
              <a:t>When</a:t>
            </a:r>
            <a:r>
              <a:rPr lang="cs-CZ" dirty="0"/>
              <a:t> </a:t>
            </a:r>
            <a:r>
              <a:rPr lang="cs-CZ" err="1"/>
              <a:t>the</a:t>
            </a:r>
            <a:r>
              <a:rPr lang="cs-CZ" dirty="0"/>
              <a:t> input and output ligand </a:t>
            </a:r>
            <a:r>
              <a:rPr lang="cs-CZ" err="1"/>
              <a:t>chemical</a:t>
            </a:r>
            <a:r>
              <a:rPr lang="cs-CZ" dirty="0"/>
              <a:t> </a:t>
            </a:r>
            <a:r>
              <a:rPr lang="cs-CZ" err="1"/>
              <a:t>graph</a:t>
            </a:r>
            <a:r>
              <a:rPr lang="cs-CZ" dirty="0"/>
              <a:t> are </a:t>
            </a:r>
            <a:r>
              <a:rPr lang="cs-CZ" err="1"/>
              <a:t>different</a:t>
            </a:r>
            <a:r>
              <a:rPr lang="cs-CZ" dirty="0"/>
              <a:t> </a:t>
            </a:r>
            <a:r>
              <a:rPr lang="cs-CZ" err="1"/>
              <a:t>after</a:t>
            </a:r>
            <a:r>
              <a:rPr lang="cs-CZ" dirty="0"/>
              <a:t> </a:t>
            </a:r>
            <a:r>
              <a:rPr lang="cs-CZ" err="1"/>
              <a:t>cofolding</a:t>
            </a:r>
            <a:r>
              <a:rPr lang="cs-CZ" dirty="0"/>
              <a:t>"</a:t>
            </a:r>
          </a:p>
          <a:p>
            <a:r>
              <a:rPr lang="cs-CZ" err="1"/>
              <a:t>Stereochemistry</a:t>
            </a:r>
            <a:r>
              <a:rPr lang="cs-CZ" dirty="0"/>
              <a:t> </a:t>
            </a:r>
            <a:r>
              <a:rPr lang="cs-CZ" err="1"/>
              <a:t>inversion</a:t>
            </a:r>
            <a:r>
              <a:rPr lang="cs-CZ" dirty="0"/>
              <a:t> </a:t>
            </a:r>
            <a:r>
              <a:rPr lang="cs-CZ" err="1"/>
              <a:t>is</a:t>
            </a:r>
            <a:r>
              <a:rPr lang="cs-CZ" dirty="0"/>
              <a:t> </a:t>
            </a:r>
            <a:r>
              <a:rPr lang="cs-CZ" err="1"/>
              <a:t>only</a:t>
            </a:r>
            <a:r>
              <a:rPr lang="cs-CZ" dirty="0"/>
              <a:t> </a:t>
            </a:r>
            <a:r>
              <a:rPr lang="cs-CZ" err="1"/>
              <a:t>one</a:t>
            </a:r>
            <a:r>
              <a:rPr lang="cs-CZ" dirty="0"/>
              <a:t> </a:t>
            </a:r>
            <a:r>
              <a:rPr lang="cs-CZ" err="1"/>
              <a:t>issue</a:t>
            </a:r>
            <a:endParaRPr lang="cs-CZ" dirty="0" err="1"/>
          </a:p>
          <a:p>
            <a:pPr lvl="1">
              <a:buFont typeface="Courier New" panose="020B0604020202020204" pitchFamily="34" charset="0"/>
              <a:buChar char="o"/>
            </a:pPr>
            <a:r>
              <a:rPr lang="cs-CZ" dirty="0"/>
              <a:t>But </a:t>
            </a:r>
            <a:r>
              <a:rPr lang="cs-CZ" dirty="0" err="1"/>
              <a:t>other</a:t>
            </a:r>
            <a:r>
              <a:rPr lang="cs-CZ" dirty="0"/>
              <a:t> </a:t>
            </a:r>
            <a:r>
              <a:rPr lang="cs-CZ" dirty="0" err="1"/>
              <a:t>issues</a:t>
            </a:r>
            <a:r>
              <a:rPr lang="cs-CZ" dirty="0"/>
              <a:t> not </a:t>
            </a:r>
            <a:r>
              <a:rPr lang="cs-CZ" dirty="0" err="1"/>
              <a:t>described</a:t>
            </a:r>
            <a:r>
              <a:rPr lang="cs-CZ" dirty="0"/>
              <a:t> </a:t>
            </a:r>
            <a:r>
              <a:rPr lang="cs-CZ" dirty="0" err="1"/>
              <a:t>well</a:t>
            </a:r>
          </a:p>
          <a:p>
            <a:r>
              <a:rPr lang="cs-CZ" dirty="0" err="1"/>
              <a:t>Planarity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rings</a:t>
            </a:r>
            <a:r>
              <a:rPr lang="cs-CZ" dirty="0"/>
              <a:t>: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cs-CZ" dirty="0" err="1"/>
              <a:t>e.g</a:t>
            </a:r>
            <a:r>
              <a:rPr lang="cs-CZ" dirty="0"/>
              <a:t>. </a:t>
            </a:r>
            <a:r>
              <a:rPr lang="cs-CZ" dirty="0" err="1"/>
              <a:t>cyclohexane</a:t>
            </a:r>
            <a:r>
              <a:rPr lang="cs-CZ" dirty="0"/>
              <a:t> to benzene</a:t>
            </a:r>
          </a:p>
          <a:p>
            <a:r>
              <a:rPr lang="cs-CZ" dirty="0" err="1"/>
              <a:t>Collinearity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atoms</a:t>
            </a:r>
            <a:r>
              <a:rPr lang="cs-CZ" dirty="0"/>
              <a:t>: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cs-CZ" err="1"/>
              <a:t>e.g</a:t>
            </a:r>
            <a:r>
              <a:rPr lang="cs-CZ" dirty="0"/>
              <a:t>. </a:t>
            </a:r>
            <a:r>
              <a:rPr lang="cs-CZ" err="1"/>
              <a:t>sp</a:t>
            </a:r>
            <a:r>
              <a:rPr lang="cs-CZ" dirty="0"/>
              <a:t> </a:t>
            </a:r>
            <a:r>
              <a:rPr lang="cs-CZ" err="1"/>
              <a:t>hybridized</a:t>
            </a:r>
            <a:r>
              <a:rPr lang="cs-CZ" dirty="0"/>
              <a:t> C to sp</a:t>
            </a:r>
            <a:r>
              <a:rPr lang="cs-CZ" baseline="30000" dirty="0"/>
              <a:t>2</a:t>
            </a:r>
            <a:endParaRPr lang="cs-CZ" baseline="30000"/>
          </a:p>
        </p:txBody>
      </p:sp>
    </p:spTree>
    <p:extLst>
      <p:ext uri="{BB962C8B-B14F-4D97-AF65-F5344CB8AC3E}">
        <p14:creationId xmlns:p14="http://schemas.microsoft.com/office/powerpoint/2010/main" val="506750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B4424-079C-0DBE-BD08-4F4678DCD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Ligand </a:t>
            </a:r>
            <a:r>
              <a:rPr lang="cs-CZ" dirty="0" err="1"/>
              <a:t>hallucinations</a:t>
            </a:r>
            <a:r>
              <a:rPr lang="cs-CZ" dirty="0"/>
              <a:t>: </a:t>
            </a:r>
            <a:r>
              <a:rPr lang="cs-CZ" dirty="0" err="1"/>
              <a:t>random</a:t>
            </a:r>
            <a:r>
              <a:rPr lang="cs-CZ" dirty="0"/>
              <a:t> </a:t>
            </a:r>
            <a:r>
              <a:rPr lang="cs-CZ" dirty="0" err="1"/>
              <a:t>discovery</a:t>
            </a:r>
          </a:p>
        </p:txBody>
      </p:sp>
      <p:pic>
        <p:nvPicPr>
          <p:cNvPr id="5" name="Obrázek 4" descr="Obsah obrázku snímek obrazovky, Grafika, design&#10;&#10;Obsah generovaný pomocí AI může být nesprávný.">
            <a:extLst>
              <a:ext uri="{FF2B5EF4-FFF2-40B4-BE49-F238E27FC236}">
                <a16:creationId xmlns:a16="http://schemas.microsoft.com/office/drawing/2014/main" id="{13FB7F75-020C-0A05-50EE-5D41713B32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6802" y="2070339"/>
            <a:ext cx="7019111" cy="441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569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46D32-AC4D-9FD7-28DC-4B1283D95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Quantifying</a:t>
            </a:r>
            <a:r>
              <a:rPr lang="cs-CZ" dirty="0"/>
              <a:t> ligand </a:t>
            </a:r>
            <a:r>
              <a:rPr lang="cs-CZ" dirty="0" err="1"/>
              <a:t>hallucination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4B303-46BF-0C04-9967-69A8CAB0BE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 err="1"/>
              <a:t>Construction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a data set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molecules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dirty="0" err="1"/>
              <a:t>planar</a:t>
            </a:r>
            <a:r>
              <a:rPr lang="cs-CZ" dirty="0"/>
              <a:t>, non-</a:t>
            </a:r>
            <a:r>
              <a:rPr lang="cs-CZ" dirty="0" err="1"/>
              <a:t>planar</a:t>
            </a:r>
            <a:r>
              <a:rPr lang="cs-CZ" dirty="0"/>
              <a:t>,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collinear</a:t>
            </a:r>
            <a:r>
              <a:rPr lang="cs-CZ" dirty="0"/>
              <a:t> </a:t>
            </a:r>
            <a:r>
              <a:rPr lang="cs-CZ" dirty="0" err="1"/>
              <a:t>atoms</a:t>
            </a:r>
            <a:endParaRPr lang="cs-CZ"/>
          </a:p>
          <a:p>
            <a:r>
              <a:rPr lang="cs-CZ" dirty="0"/>
              <a:t>Non-</a:t>
            </a:r>
            <a:r>
              <a:rPr lang="cs-CZ" dirty="0" err="1"/>
              <a:t>planar</a:t>
            </a:r>
            <a:r>
              <a:rPr lang="cs-CZ" dirty="0"/>
              <a:t>: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cs-CZ" dirty="0" err="1"/>
              <a:t>Cycloalkanes</a:t>
            </a:r>
            <a:r>
              <a:rPr lang="cs-CZ" dirty="0"/>
              <a:t> (n=4,5,6), and </a:t>
            </a:r>
            <a:r>
              <a:rPr lang="cs-CZ" dirty="0" err="1"/>
              <a:t>related</a:t>
            </a:r>
            <a:r>
              <a:rPr lang="cs-CZ" dirty="0"/>
              <a:t> </a:t>
            </a:r>
            <a:r>
              <a:rPr lang="cs-CZ" dirty="0" err="1"/>
              <a:t>heterocycles</a:t>
            </a:r>
            <a:endParaRPr lang="cs-CZ"/>
          </a:p>
          <a:p>
            <a:pPr lvl="1">
              <a:buFont typeface="Courier New" panose="020B0604020202020204" pitchFamily="34" charset="0"/>
              <a:buChar char="o"/>
            </a:pPr>
            <a:r>
              <a:rPr lang="cs-CZ" dirty="0" err="1"/>
              <a:t>Even</a:t>
            </a:r>
            <a:r>
              <a:rPr lang="cs-CZ" dirty="0"/>
              <a:t> </a:t>
            </a:r>
            <a:r>
              <a:rPr lang="cs-CZ" dirty="0" err="1"/>
              <a:t>small</a:t>
            </a:r>
            <a:r>
              <a:rPr lang="cs-CZ" dirty="0"/>
              <a:t> </a:t>
            </a:r>
            <a:r>
              <a:rPr lang="cs-CZ" dirty="0" err="1"/>
              <a:t>rings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dirty="0" err="1"/>
              <a:t>serious</a:t>
            </a:r>
            <a:r>
              <a:rPr lang="cs-CZ" dirty="0"/>
              <a:t> ring </a:t>
            </a:r>
            <a:r>
              <a:rPr lang="cs-CZ" dirty="0" err="1"/>
              <a:t>puckering</a:t>
            </a:r>
            <a:endParaRPr lang="cs-CZ"/>
          </a:p>
          <a:p>
            <a:r>
              <a:rPr lang="cs-CZ" dirty="0" err="1"/>
              <a:t>Planar</a:t>
            </a:r>
            <a:r>
              <a:rPr lang="cs-CZ" dirty="0"/>
              <a:t>: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cs-CZ" dirty="0"/>
              <a:t>Benzene and </a:t>
            </a:r>
            <a:r>
              <a:rPr lang="cs-CZ" dirty="0" err="1"/>
              <a:t>various</a:t>
            </a:r>
            <a:r>
              <a:rPr lang="cs-CZ" dirty="0"/>
              <a:t> </a:t>
            </a:r>
            <a:r>
              <a:rPr lang="cs-CZ" dirty="0" err="1"/>
              <a:t>aromatic</a:t>
            </a:r>
            <a:r>
              <a:rPr lang="cs-CZ" dirty="0"/>
              <a:t> </a:t>
            </a:r>
            <a:r>
              <a:rPr lang="cs-CZ" dirty="0" err="1"/>
              <a:t>heterocycles</a:t>
            </a:r>
            <a:endParaRPr lang="cs-CZ"/>
          </a:p>
          <a:p>
            <a:r>
              <a:rPr lang="cs-CZ" dirty="0" err="1"/>
              <a:t>Collinear</a:t>
            </a:r>
            <a:r>
              <a:rPr lang="cs-CZ" dirty="0"/>
              <a:t>: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cs-CZ" dirty="0"/>
              <a:t>Nitrile, alkyne, allene, azide, </a:t>
            </a:r>
            <a:r>
              <a:rPr lang="cs-CZ" dirty="0" err="1"/>
              <a:t>isocyanate</a:t>
            </a:r>
            <a:r>
              <a:rPr lang="cs-CZ" dirty="0"/>
              <a:t>, ...</a:t>
            </a:r>
          </a:p>
        </p:txBody>
      </p:sp>
    </p:spTree>
    <p:extLst>
      <p:ext uri="{BB962C8B-B14F-4D97-AF65-F5344CB8AC3E}">
        <p14:creationId xmlns:p14="http://schemas.microsoft.com/office/powerpoint/2010/main" val="1587252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AD005-D2E3-CE91-20CE-0495EE9C2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Data 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D0312-36BF-34AB-FDF0-076750E3B2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/>
              <a:t>100 </a:t>
            </a:r>
            <a:r>
              <a:rPr lang="cs-CZ" dirty="0" err="1"/>
              <a:t>molecules</a:t>
            </a:r>
            <a:r>
              <a:rPr lang="cs-CZ" dirty="0"/>
              <a:t>: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cs-CZ" dirty="0"/>
              <a:t>50 hand </a:t>
            </a:r>
            <a:r>
              <a:rPr lang="cs-CZ" err="1"/>
              <a:t>designed</a:t>
            </a:r>
            <a:r>
              <a:rPr lang="cs-CZ" dirty="0"/>
              <a:t> </a:t>
            </a:r>
            <a:r>
              <a:rPr lang="cs-CZ" err="1"/>
              <a:t>molecules</a:t>
            </a:r>
            <a:r>
              <a:rPr lang="cs-CZ" dirty="0"/>
              <a:t> </a:t>
            </a:r>
            <a:r>
              <a:rPr lang="cs-CZ" err="1"/>
              <a:t>with</a:t>
            </a:r>
            <a:r>
              <a:rPr lang="cs-CZ" dirty="0"/>
              <a:t> </a:t>
            </a:r>
            <a:r>
              <a:rPr lang="cs-CZ" err="1"/>
              <a:t>one</a:t>
            </a:r>
            <a:r>
              <a:rPr lang="cs-CZ" dirty="0"/>
              <a:t> </a:t>
            </a:r>
            <a:r>
              <a:rPr lang="cs-CZ" err="1"/>
              <a:t>of</a:t>
            </a:r>
            <a:r>
              <a:rPr lang="cs-CZ" dirty="0"/>
              <a:t> </a:t>
            </a:r>
            <a:r>
              <a:rPr lang="cs-CZ" err="1"/>
              <a:t>the</a:t>
            </a:r>
            <a:r>
              <a:rPr lang="cs-CZ" dirty="0"/>
              <a:t> </a:t>
            </a:r>
            <a:r>
              <a:rPr lang="cs-CZ" err="1"/>
              <a:t>motifs</a:t>
            </a:r>
            <a:r>
              <a:rPr lang="cs-CZ" dirty="0"/>
              <a:t> in </a:t>
            </a:r>
            <a:r>
              <a:rPr lang="cs-CZ" err="1"/>
              <a:t>there</a:t>
            </a:r>
            <a:endParaRPr lang="cs-CZ"/>
          </a:p>
          <a:p>
            <a:pPr lvl="2">
              <a:buFont typeface="Wingdings" panose="020B0604020202020204" pitchFamily="34" charset="0"/>
              <a:buChar char="§"/>
            </a:pPr>
            <a:r>
              <a:rPr lang="cs-CZ" dirty="0" err="1"/>
              <a:t>Collinear</a:t>
            </a:r>
            <a:r>
              <a:rPr lang="cs-CZ" dirty="0"/>
              <a:t> </a:t>
            </a:r>
            <a:r>
              <a:rPr lang="cs-CZ" dirty="0" err="1"/>
              <a:t>molecules</a:t>
            </a:r>
            <a:endParaRPr lang="cs-CZ"/>
          </a:p>
          <a:p>
            <a:pPr lvl="2">
              <a:buFont typeface="Wingdings" panose="020B0604020202020204" pitchFamily="34" charset="0"/>
              <a:buChar char="§"/>
            </a:pPr>
            <a:r>
              <a:rPr lang="cs-CZ" dirty="0" err="1"/>
              <a:t>Planar</a:t>
            </a:r>
            <a:r>
              <a:rPr lang="cs-CZ" dirty="0"/>
              <a:t> </a:t>
            </a:r>
            <a:r>
              <a:rPr lang="cs-CZ" dirty="0" err="1"/>
              <a:t>rings</a:t>
            </a:r>
            <a:endParaRPr lang="cs-CZ"/>
          </a:p>
          <a:p>
            <a:pPr lvl="2">
              <a:buFont typeface="Wingdings" panose="020B0604020202020204" pitchFamily="34" charset="0"/>
              <a:buChar char="§"/>
            </a:pPr>
            <a:r>
              <a:rPr lang="cs-CZ" dirty="0"/>
              <a:t>Non-</a:t>
            </a:r>
            <a:r>
              <a:rPr lang="cs-CZ" dirty="0" err="1"/>
              <a:t>planar</a:t>
            </a:r>
            <a:r>
              <a:rPr lang="cs-CZ" dirty="0"/>
              <a:t> </a:t>
            </a:r>
            <a:r>
              <a:rPr lang="cs-CZ" dirty="0" err="1"/>
              <a:t>rings</a:t>
            </a:r>
            <a:endParaRPr lang="cs-CZ"/>
          </a:p>
          <a:p>
            <a:pPr lvl="1">
              <a:buFont typeface="Courier New" panose="020B0604020202020204" pitchFamily="34" charset="0"/>
              <a:buChar char="o"/>
            </a:pPr>
            <a:r>
              <a:rPr lang="cs-CZ" dirty="0"/>
              <a:t>50 </a:t>
            </a:r>
            <a:r>
              <a:rPr lang="cs-CZ" err="1"/>
              <a:t>molecules</a:t>
            </a:r>
            <a:r>
              <a:rPr lang="cs-CZ" dirty="0"/>
              <a:t> </a:t>
            </a:r>
            <a:r>
              <a:rPr lang="cs-CZ" err="1"/>
              <a:t>from</a:t>
            </a:r>
            <a:r>
              <a:rPr lang="cs-CZ" dirty="0"/>
              <a:t> </a:t>
            </a:r>
            <a:r>
              <a:rPr lang="cs-CZ" err="1"/>
              <a:t>DrugBank</a:t>
            </a:r>
            <a:r>
              <a:rPr lang="cs-CZ" dirty="0"/>
              <a:t> </a:t>
            </a:r>
            <a:r>
              <a:rPr lang="cs-CZ" err="1"/>
              <a:t>with</a:t>
            </a:r>
            <a:r>
              <a:rPr lang="cs-CZ" dirty="0"/>
              <a:t> </a:t>
            </a:r>
            <a:r>
              <a:rPr lang="cs-CZ" err="1"/>
              <a:t>one</a:t>
            </a:r>
            <a:r>
              <a:rPr lang="cs-CZ" dirty="0"/>
              <a:t> </a:t>
            </a:r>
            <a:r>
              <a:rPr lang="cs-CZ" err="1"/>
              <a:t>or</a:t>
            </a:r>
            <a:r>
              <a:rPr lang="cs-CZ" dirty="0"/>
              <a:t> more </a:t>
            </a:r>
            <a:r>
              <a:rPr lang="cs-CZ" err="1"/>
              <a:t>of</a:t>
            </a:r>
            <a:r>
              <a:rPr lang="cs-CZ" dirty="0"/>
              <a:t> </a:t>
            </a:r>
            <a:r>
              <a:rPr lang="cs-CZ" err="1"/>
              <a:t>the</a:t>
            </a:r>
            <a:r>
              <a:rPr lang="cs-CZ" dirty="0"/>
              <a:t> </a:t>
            </a:r>
            <a:r>
              <a:rPr lang="cs-CZ" err="1"/>
              <a:t>motifs</a:t>
            </a:r>
            <a:r>
              <a:rPr lang="cs-CZ" dirty="0"/>
              <a:t> in </a:t>
            </a:r>
            <a:r>
              <a:rPr lang="cs-CZ" err="1"/>
              <a:t>there</a:t>
            </a:r>
            <a:endParaRPr lang="cs-CZ" dirty="0"/>
          </a:p>
          <a:p>
            <a:pPr lvl="2">
              <a:buFont typeface="Wingdings" panose="020B0604020202020204" pitchFamily="34" charset="0"/>
              <a:buChar char="§"/>
            </a:pPr>
            <a:r>
              <a:rPr lang="cs-CZ" dirty="0"/>
              <a:t>Show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NOT a </a:t>
            </a:r>
            <a:r>
              <a:rPr lang="cs-CZ" dirty="0" err="1"/>
              <a:t>fringe</a:t>
            </a:r>
            <a:r>
              <a:rPr lang="cs-CZ" dirty="0"/>
              <a:t> </a:t>
            </a:r>
            <a:r>
              <a:rPr lang="cs-CZ" dirty="0" err="1"/>
              <a:t>problem</a:t>
            </a:r>
          </a:p>
        </p:txBody>
      </p:sp>
    </p:spTree>
    <p:extLst>
      <p:ext uri="{BB962C8B-B14F-4D97-AF65-F5344CB8AC3E}">
        <p14:creationId xmlns:p14="http://schemas.microsoft.com/office/powerpoint/2010/main" val="20125287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Kancelář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872</Words>
  <Application>Microsoft Office PowerPoint</Application>
  <PresentationFormat>Širokoúhlá obrazovka</PresentationFormat>
  <Paragraphs>121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31" baseType="lpstr">
      <vt:lpstr>Aptos</vt:lpstr>
      <vt:lpstr>Aptos Display</vt:lpstr>
      <vt:lpstr>Arial</vt:lpstr>
      <vt:lpstr>Consolas</vt:lpstr>
      <vt:lpstr>Courier New</vt:lpstr>
      <vt:lpstr>Wingdings</vt:lpstr>
      <vt:lpstr>Motiv systému Office</vt:lpstr>
      <vt:lpstr>Ligand hallucinations in cofolding methods</vt:lpstr>
      <vt:lpstr>Introduction: Hallucinations in GenAI</vt:lpstr>
      <vt:lpstr>Example LLM hallucination (Mistral 7B)</vt:lpstr>
      <vt:lpstr>Introduction: cofolding</vt:lpstr>
      <vt:lpstr>Strengths and weakness of cofolding</vt:lpstr>
      <vt:lpstr>Ligand hallucinations in cofolding</vt:lpstr>
      <vt:lpstr>Ligand hallucinations: random discovery</vt:lpstr>
      <vt:lpstr>Quantifying ligand hallucination</vt:lpstr>
      <vt:lpstr>Data Set</vt:lpstr>
      <vt:lpstr>Prezentace aplikace PowerPoint</vt:lpstr>
      <vt:lpstr>Prezentace aplikace PowerPoint</vt:lpstr>
      <vt:lpstr>How to score "Planarity" and "Collinearity" of a substructure </vt:lpstr>
      <vt:lpstr>Planar and non-planar molecules are highly distinct </vt:lpstr>
      <vt:lpstr>Collinear FGs are highly distinct</vt:lpstr>
      <vt:lpstr>Compared methods</vt:lpstr>
      <vt:lpstr>Cofolding: is the protein needed?</vt:lpstr>
      <vt:lpstr>Results: Total</vt:lpstr>
      <vt:lpstr>Results: per task</vt:lpstr>
      <vt:lpstr>Results</vt:lpstr>
      <vt:lpstr>Cause of and solution to hallucinations</vt:lpstr>
      <vt:lpstr>Open Workflow</vt:lpstr>
      <vt:lpstr>Conclusions</vt:lpstr>
      <vt:lpstr>Final egregious example</vt:lpstr>
      <vt:lpstr>Acknowledgement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Ligand hallucinations in cofolding methods</dc:title>
  <dc:creator/>
  <cp:lastModifiedBy>Host</cp:lastModifiedBy>
  <cp:revision>597</cp:revision>
  <dcterms:created xsi:type="dcterms:W3CDTF">2025-06-08T12:28:26Z</dcterms:created>
  <dcterms:modified xsi:type="dcterms:W3CDTF">2025-06-09T13:01:03Z</dcterms:modified>
</cp:coreProperties>
</file>