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91" r:id="rId3"/>
    <p:sldId id="277" r:id="rId4"/>
    <p:sldId id="292" r:id="rId5"/>
    <p:sldId id="281" r:id="rId6"/>
    <p:sldId id="301" r:id="rId7"/>
    <p:sldId id="295" r:id="rId8"/>
    <p:sldId id="286" r:id="rId9"/>
    <p:sldId id="307" r:id="rId10"/>
    <p:sldId id="305" r:id="rId11"/>
    <p:sldId id="306" r:id="rId12"/>
    <p:sldId id="279" r:id="rId13"/>
    <p:sldId id="309" r:id="rId14"/>
    <p:sldId id="308" r:id="rId15"/>
    <p:sldId id="293" r:id="rId16"/>
    <p:sldId id="284" r:id="rId17"/>
    <p:sldId id="311" r:id="rId18"/>
    <p:sldId id="310" r:id="rId19"/>
    <p:sldId id="285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D06666"/>
    <a:srgbClr val="350D0D"/>
    <a:srgbClr val="210707"/>
    <a:srgbClr val="461414"/>
    <a:srgbClr val="711B1B"/>
    <a:srgbClr val="A52F2F"/>
    <a:srgbClr val="FFFFFF"/>
    <a:srgbClr val="832121"/>
    <a:srgbClr val="D549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01" autoAdjust="0"/>
    <p:restoredTop sz="88808" autoAdjust="0"/>
  </p:normalViewPr>
  <p:slideViewPr>
    <p:cSldViewPr snapToGrid="0">
      <p:cViewPr>
        <p:scale>
          <a:sx n="75" d="100"/>
          <a:sy n="75" d="100"/>
        </p:scale>
        <p:origin x="560" y="-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S-SD4132.ubmi.feec.vutbr.cz\nykrynova\Klebsiella_pneumoniae_methylation\MethylomeMiner_v1.0_ENBIK\resul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S-SD4132.ubmi.feec.vutbr.cz\nykrynova\Klebsiella_pneumoniae_methylation\MethylomeMiner_v1.0_ENBIK\resul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S-SD4132.ubmi.feec.vutbr.cz\nykrynova\Klebsiella_pneumoniae_methylation\MethylomeMiner_v1.0_ENBIK\resul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S-SD4132.ubmi.feec.vutbr.cz\nykrynova\Klebsiella_pneumoniae_methylation\MethylomeMiner_v1.0_ENBIK\result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S-SD4132.ubmi.feec.vutbr.cz\nykrynova\Klebsiella_pneumoniae_methylation\MethylomeMiner_v1.0_ENBIK\result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'methylations (2)'!$J$1</c:f>
              <c:strCache>
                <c:ptCount val="1"/>
                <c:pt idx="0">
                  <c:v>4mC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'methylations (2)'!$A$2:$A$20</c:f>
              <c:strCache>
                <c:ptCount val="19"/>
                <c:pt idx="0">
                  <c:v>KP1248</c:v>
                </c:pt>
                <c:pt idx="1">
                  <c:v>KP1267</c:v>
                </c:pt>
                <c:pt idx="2">
                  <c:v>KP1344</c:v>
                </c:pt>
                <c:pt idx="3">
                  <c:v>KP1785</c:v>
                </c:pt>
                <c:pt idx="4">
                  <c:v>KP1814</c:v>
                </c:pt>
                <c:pt idx="5">
                  <c:v>KP825</c:v>
                </c:pt>
                <c:pt idx="6">
                  <c:v>KP1622</c:v>
                </c:pt>
                <c:pt idx="7">
                  <c:v>KP1651</c:v>
                </c:pt>
                <c:pt idx="8">
                  <c:v>KP1658</c:v>
                </c:pt>
                <c:pt idx="9">
                  <c:v>KP1665</c:v>
                </c:pt>
                <c:pt idx="10">
                  <c:v>KP1666</c:v>
                </c:pt>
                <c:pt idx="11">
                  <c:v>KP1822</c:v>
                </c:pt>
                <c:pt idx="12">
                  <c:v>KP1824</c:v>
                </c:pt>
                <c:pt idx="13">
                  <c:v>KP1829</c:v>
                </c:pt>
                <c:pt idx="14">
                  <c:v>KP1832</c:v>
                </c:pt>
                <c:pt idx="15">
                  <c:v>KP1833</c:v>
                </c:pt>
                <c:pt idx="16">
                  <c:v>KP1834</c:v>
                </c:pt>
                <c:pt idx="17">
                  <c:v>KP1842</c:v>
                </c:pt>
                <c:pt idx="18">
                  <c:v>KP1906</c:v>
                </c:pt>
              </c:strCache>
            </c:strRef>
          </c:cat>
          <c:val>
            <c:numRef>
              <c:f>'methylations (2)'!$J$2:$J$20</c:f>
              <c:numCache>
                <c:formatCode>General</c:formatCode>
                <c:ptCount val="19"/>
                <c:pt idx="0">
                  <c:v>20</c:v>
                </c:pt>
                <c:pt idx="1">
                  <c:v>234</c:v>
                </c:pt>
                <c:pt idx="2">
                  <c:v>14</c:v>
                </c:pt>
                <c:pt idx="3">
                  <c:v>64</c:v>
                </c:pt>
                <c:pt idx="4">
                  <c:v>239</c:v>
                </c:pt>
                <c:pt idx="5">
                  <c:v>56</c:v>
                </c:pt>
                <c:pt idx="6">
                  <c:v>108</c:v>
                </c:pt>
                <c:pt idx="7">
                  <c:v>55</c:v>
                </c:pt>
                <c:pt idx="8">
                  <c:v>167</c:v>
                </c:pt>
                <c:pt idx="9">
                  <c:v>4</c:v>
                </c:pt>
                <c:pt idx="10">
                  <c:v>179</c:v>
                </c:pt>
                <c:pt idx="11">
                  <c:v>99</c:v>
                </c:pt>
                <c:pt idx="12">
                  <c:v>54</c:v>
                </c:pt>
                <c:pt idx="13">
                  <c:v>140</c:v>
                </c:pt>
                <c:pt idx="14">
                  <c:v>71</c:v>
                </c:pt>
                <c:pt idx="15">
                  <c:v>296</c:v>
                </c:pt>
                <c:pt idx="16">
                  <c:v>216</c:v>
                </c:pt>
                <c:pt idx="17">
                  <c:v>4</c:v>
                </c:pt>
                <c:pt idx="18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E4-45BA-A407-AB2C82A90D45}"/>
            </c:ext>
          </c:extLst>
        </c:ser>
        <c:ser>
          <c:idx val="1"/>
          <c:order val="1"/>
          <c:tx>
            <c:strRef>
              <c:f>'methylations (2)'!$K$1</c:f>
              <c:strCache>
                <c:ptCount val="1"/>
                <c:pt idx="0">
                  <c:v>5mC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'methylations (2)'!$A$2:$A$20</c:f>
              <c:strCache>
                <c:ptCount val="19"/>
                <c:pt idx="0">
                  <c:v>KP1248</c:v>
                </c:pt>
                <c:pt idx="1">
                  <c:v>KP1267</c:v>
                </c:pt>
                <c:pt idx="2">
                  <c:v>KP1344</c:v>
                </c:pt>
                <c:pt idx="3">
                  <c:v>KP1785</c:v>
                </c:pt>
                <c:pt idx="4">
                  <c:v>KP1814</c:v>
                </c:pt>
                <c:pt idx="5">
                  <c:v>KP825</c:v>
                </c:pt>
                <c:pt idx="6">
                  <c:v>KP1622</c:v>
                </c:pt>
                <c:pt idx="7">
                  <c:v>KP1651</c:v>
                </c:pt>
                <c:pt idx="8">
                  <c:v>KP1658</c:v>
                </c:pt>
                <c:pt idx="9">
                  <c:v>KP1665</c:v>
                </c:pt>
                <c:pt idx="10">
                  <c:v>KP1666</c:v>
                </c:pt>
                <c:pt idx="11">
                  <c:v>KP1822</c:v>
                </c:pt>
                <c:pt idx="12">
                  <c:v>KP1824</c:v>
                </c:pt>
                <c:pt idx="13">
                  <c:v>KP1829</c:v>
                </c:pt>
                <c:pt idx="14">
                  <c:v>KP1832</c:v>
                </c:pt>
                <c:pt idx="15">
                  <c:v>KP1833</c:v>
                </c:pt>
                <c:pt idx="16">
                  <c:v>KP1834</c:v>
                </c:pt>
                <c:pt idx="17">
                  <c:v>KP1842</c:v>
                </c:pt>
                <c:pt idx="18">
                  <c:v>KP1906</c:v>
                </c:pt>
              </c:strCache>
            </c:strRef>
          </c:cat>
          <c:val>
            <c:numRef>
              <c:f>'methylations (2)'!$K$2:$K$20</c:f>
              <c:numCache>
                <c:formatCode>General</c:formatCode>
                <c:ptCount val="19"/>
                <c:pt idx="0">
                  <c:v>11173</c:v>
                </c:pt>
                <c:pt idx="1">
                  <c:v>37488</c:v>
                </c:pt>
                <c:pt idx="2">
                  <c:v>5690</c:v>
                </c:pt>
                <c:pt idx="3">
                  <c:v>21269</c:v>
                </c:pt>
                <c:pt idx="4">
                  <c:v>34104</c:v>
                </c:pt>
                <c:pt idx="5">
                  <c:v>17087</c:v>
                </c:pt>
                <c:pt idx="6">
                  <c:v>28126</c:v>
                </c:pt>
                <c:pt idx="7">
                  <c:v>20253</c:v>
                </c:pt>
                <c:pt idx="8">
                  <c:v>31638</c:v>
                </c:pt>
                <c:pt idx="9">
                  <c:v>1742</c:v>
                </c:pt>
                <c:pt idx="10">
                  <c:v>31116</c:v>
                </c:pt>
                <c:pt idx="11">
                  <c:v>21859</c:v>
                </c:pt>
                <c:pt idx="12">
                  <c:v>16058</c:v>
                </c:pt>
                <c:pt idx="13">
                  <c:v>25860</c:v>
                </c:pt>
                <c:pt idx="14">
                  <c:v>16467</c:v>
                </c:pt>
                <c:pt idx="15">
                  <c:v>29000</c:v>
                </c:pt>
                <c:pt idx="16">
                  <c:v>31182</c:v>
                </c:pt>
                <c:pt idx="17">
                  <c:v>1881</c:v>
                </c:pt>
                <c:pt idx="18">
                  <c:v>808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E4-45BA-A407-AB2C82A90D45}"/>
            </c:ext>
          </c:extLst>
        </c:ser>
        <c:ser>
          <c:idx val="2"/>
          <c:order val="2"/>
          <c:tx>
            <c:strRef>
              <c:f>'methylations (2)'!$L$1</c:f>
              <c:strCache>
                <c:ptCount val="1"/>
                <c:pt idx="0">
                  <c:v>6mA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'methylations (2)'!$A$2:$A$20</c:f>
              <c:strCache>
                <c:ptCount val="19"/>
                <c:pt idx="0">
                  <c:v>KP1248</c:v>
                </c:pt>
                <c:pt idx="1">
                  <c:v>KP1267</c:v>
                </c:pt>
                <c:pt idx="2">
                  <c:v>KP1344</c:v>
                </c:pt>
                <c:pt idx="3">
                  <c:v>KP1785</c:v>
                </c:pt>
                <c:pt idx="4">
                  <c:v>KP1814</c:v>
                </c:pt>
                <c:pt idx="5">
                  <c:v>KP825</c:v>
                </c:pt>
                <c:pt idx="6">
                  <c:v>KP1622</c:v>
                </c:pt>
                <c:pt idx="7">
                  <c:v>KP1651</c:v>
                </c:pt>
                <c:pt idx="8">
                  <c:v>KP1658</c:v>
                </c:pt>
                <c:pt idx="9">
                  <c:v>KP1665</c:v>
                </c:pt>
                <c:pt idx="10">
                  <c:v>KP1666</c:v>
                </c:pt>
                <c:pt idx="11">
                  <c:v>KP1822</c:v>
                </c:pt>
                <c:pt idx="12">
                  <c:v>KP1824</c:v>
                </c:pt>
                <c:pt idx="13">
                  <c:v>KP1829</c:v>
                </c:pt>
                <c:pt idx="14">
                  <c:v>KP1832</c:v>
                </c:pt>
                <c:pt idx="15">
                  <c:v>KP1833</c:v>
                </c:pt>
                <c:pt idx="16">
                  <c:v>KP1834</c:v>
                </c:pt>
                <c:pt idx="17">
                  <c:v>KP1842</c:v>
                </c:pt>
                <c:pt idx="18">
                  <c:v>KP1906</c:v>
                </c:pt>
              </c:strCache>
            </c:strRef>
          </c:cat>
          <c:val>
            <c:numRef>
              <c:f>'methylations (2)'!$L$2:$L$20</c:f>
              <c:numCache>
                <c:formatCode>General</c:formatCode>
                <c:ptCount val="19"/>
                <c:pt idx="0">
                  <c:v>16944</c:v>
                </c:pt>
                <c:pt idx="1">
                  <c:v>58700</c:v>
                </c:pt>
                <c:pt idx="2">
                  <c:v>8837</c:v>
                </c:pt>
                <c:pt idx="3">
                  <c:v>33371</c:v>
                </c:pt>
                <c:pt idx="4">
                  <c:v>54613</c:v>
                </c:pt>
                <c:pt idx="5">
                  <c:v>27094</c:v>
                </c:pt>
                <c:pt idx="6">
                  <c:v>45244</c:v>
                </c:pt>
                <c:pt idx="7">
                  <c:v>32450</c:v>
                </c:pt>
                <c:pt idx="8">
                  <c:v>51413</c:v>
                </c:pt>
                <c:pt idx="9">
                  <c:v>2779</c:v>
                </c:pt>
                <c:pt idx="10">
                  <c:v>50304</c:v>
                </c:pt>
                <c:pt idx="11">
                  <c:v>43675</c:v>
                </c:pt>
                <c:pt idx="12">
                  <c:v>31433</c:v>
                </c:pt>
                <c:pt idx="13">
                  <c:v>50123</c:v>
                </c:pt>
                <c:pt idx="14">
                  <c:v>31733</c:v>
                </c:pt>
                <c:pt idx="15">
                  <c:v>62300</c:v>
                </c:pt>
                <c:pt idx="16">
                  <c:v>58016</c:v>
                </c:pt>
                <c:pt idx="17">
                  <c:v>3652</c:v>
                </c:pt>
                <c:pt idx="18">
                  <c:v>1038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E4-45BA-A407-AB2C82A90D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60094383"/>
        <c:axId val="1260176943"/>
      </c:barChart>
      <c:catAx>
        <c:axId val="1360094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60176943"/>
        <c:crosses val="autoZero"/>
        <c:auto val="1"/>
        <c:lblAlgn val="ctr"/>
        <c:lblOffset val="100"/>
        <c:noMultiLvlLbl val="0"/>
      </c:catAx>
      <c:valAx>
        <c:axId val="12601769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noProof="0" dirty="0"/>
                  <a:t>number of methylation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600943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9803091867575346"/>
          <c:y val="2.764124758866416E-2"/>
          <c:w val="9.3441934106254468E-2"/>
          <c:h val="0.172964615102650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explosion val="15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AE4-4E2B-88B7-7F7B7F1D9B4D}"/>
              </c:ext>
            </c:extLst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AE4-4E2B-88B7-7F7B7F1D9B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methylations!$C$22:$D$22</c:f>
              <c:numCache>
                <c:formatCode>General</c:formatCode>
                <c:ptCount val="2"/>
                <c:pt idx="0">
                  <c:v>51</c:v>
                </c:pt>
                <c:pt idx="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AE4-4E2B-88B7-7F7B7F1D9B4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explosion val="11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3B3-48C7-B2F6-C8457B08E9F7}"/>
              </c:ext>
            </c:extLst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3B3-48C7-B2F6-C8457B08E9F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methylations!$E$22:$F$22</c:f>
              <c:numCache>
                <c:formatCode>General</c:formatCode>
                <c:ptCount val="2"/>
                <c:pt idx="0">
                  <c:v>9405</c:v>
                </c:pt>
                <c:pt idx="1">
                  <c:v>11168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3B3-48C7-B2F6-C8457B08E9F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explosion val="9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188-4B16-937F-8A335B4AE6E0}"/>
              </c:ext>
            </c:extLst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188-4B16-937F-8A335B4AE6E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methylations!$G$22:$H$22</c:f>
              <c:numCache>
                <c:formatCode>General</c:formatCode>
                <c:ptCount val="2"/>
                <c:pt idx="0">
                  <c:v>17317</c:v>
                </c:pt>
                <c:pt idx="1">
                  <c:v>18647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188-4B16-937F-8A335B4AE6E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10"/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C47-4E02-8B96-AC29D2EF6332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C47-4E02-8B96-AC29D2EF6332}"/>
              </c:ext>
            </c:extLst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C47-4E02-8B96-AC29D2EF633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methylations!$J$1:$L$1</c:f>
              <c:strCache>
                <c:ptCount val="3"/>
                <c:pt idx="0">
                  <c:v>4mC</c:v>
                </c:pt>
                <c:pt idx="1">
                  <c:v>5mC</c:v>
                </c:pt>
                <c:pt idx="2">
                  <c:v>6mA</c:v>
                </c:pt>
              </c:strCache>
            </c:strRef>
          </c:cat>
          <c:val>
            <c:numRef>
              <c:f>methylations!$J$22:$L$22</c:f>
              <c:numCache>
                <c:formatCode>General</c:formatCode>
                <c:ptCount val="3"/>
                <c:pt idx="0">
                  <c:v>113</c:v>
                </c:pt>
                <c:pt idx="1">
                  <c:v>20573</c:v>
                </c:pt>
                <c:pt idx="2">
                  <c:v>35963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C47-4E02-8B96-AC29D2EF633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303885901268147"/>
          <c:y val="0.75589045625107776"/>
          <c:w val="0.7342558523233258"/>
          <c:h val="9.50558335979907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0DFD6-7B58-4A09-81BD-FF3B905DB1C4}" type="datetimeFigureOut">
              <a:rPr lang="cs-CZ" smtClean="0"/>
              <a:t>10.06.2025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51ECC-3B35-4A59-A215-572BF48C9D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542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410C6-50E8-643B-7516-2F02C7669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4E3C2A4-0406-4879-2B66-9290CF7858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A0C83CF-D75D-1CF6-34A1-D483CE8EF1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75F96C4-F61E-8F3A-2E67-2DFEF91899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E51ECC-3B35-4A59-A215-572BF48C9D7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6166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29786-3ACE-8818-61E0-022907963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30F1A32-6BBE-FE04-648B-141279F77B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A8D368F-BD27-66A8-2570-5053C2ECE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32B2B4D-B66B-3C7E-6120-8E5ABA4E2D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E51ECC-3B35-4A59-A215-572BF48C9D7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8444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25th v </a:t>
            </a:r>
            <a:r>
              <a:rPr lang="cs-CZ" dirty="0" err="1"/>
              <a:t>noncoding</a:t>
            </a:r>
            <a:r>
              <a:rPr lang="cs-CZ" dirty="0"/>
              <a:t>, 210th in </a:t>
            </a:r>
            <a:r>
              <a:rPr lang="cs-CZ" dirty="0" err="1"/>
              <a:t>coding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E51ECC-3B35-4A59-A215-572BF48C9D7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5701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E51ECC-3B35-4A59-A215-572BF48C9D79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8131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E51ECC-3B35-4A59-A215-572BF48C9D7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1395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72411-B4DA-DE9A-28DE-58C7CF1ED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D3ABA36-39B8-CF4C-30E2-B3F9DEC39B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CFECA3E-A1F2-6FC6-8E8C-52769513E6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49C13E9-B364-91EA-25AD-CC5DCC472B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E51ECC-3B35-4A59-A215-572BF48C9D7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7146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E51ECC-3B35-4A59-A215-572BF48C9D7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1778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67D7A-7960-9E34-5173-C75865072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06C0F31-37E9-0962-C1EA-1042A1D245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D1C18FF-EBB6-5FC7-00C4-EA5C852F07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02DE3A0-0B1A-E95E-7B4D-012BB018D3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E51ECC-3B35-4A59-A215-572BF48C9D7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6785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11D77-4292-9F9C-9A8C-9CC781486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A274860-CB11-9335-ED88-2E69A89EC9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9ECA6DA-FBCB-1E80-3DD2-9550E5A649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535B9FA-3650-B84D-4973-1B997E8E58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E51ECC-3B35-4A59-A215-572BF48C9D7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0455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E51ECC-3B35-4A59-A215-572BF48C9D7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1816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C6515-31E9-FE7C-73B1-D0E81B099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281A96C-A22D-90C3-6B17-6892B08063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93AB7B8-287F-DFD9-A931-A2A28C9369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AAD7F51-8FF6-6238-A821-4A61B72005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E51ECC-3B35-4A59-A215-572BF48C9D7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7118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E12C6-E34E-2AC7-0777-17E761DEF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6AF8690-0FEE-5E4D-0398-A85B4593A3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8CC9688-F0C4-E19F-AF0E-C8F6749F1B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DC726B1-6B4F-8C3D-BEA6-97539F8C00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E51ECC-3B35-4A59-A215-572BF48C9D7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2882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72B4A6-8F23-33BB-5C7F-1220CA779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E6E19AF-5F75-60E1-3B35-30C66665C5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CCAE1EB-D7FB-7814-E30A-537E9F6AB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38BE-22CC-4D51-B5DC-31058F882AD5}" type="datetimeFigureOut">
              <a:rPr lang="cs-CZ" smtClean="0"/>
              <a:t>10.06.2025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71233DB-4424-558D-C265-E0A4A2BB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D79EC8-6F21-0CA8-595C-8653E2A5B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8E3E2-2A91-4D94-A690-2D0896A128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405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7ABA4B-8079-DC56-74B4-628FE19D7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AC47FDF-207C-F4B3-766E-F233AC2B40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8C8BED2-728D-3482-02C4-1440E0307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38BE-22CC-4D51-B5DC-31058F882AD5}" type="datetimeFigureOut">
              <a:rPr lang="cs-CZ" smtClean="0"/>
              <a:t>10.06.2025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DF27B7-1B54-6BE8-E735-5FAC9EACA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EDF615-AA05-D12D-D24C-E6F9E9762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8E3E2-2A91-4D94-A690-2D0896A128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610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1D23A77-8FDD-BC3B-B728-3C1D2B745D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81E8C8E-4986-D9AF-BE95-BF5163E87F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463C60-F626-A52A-5ED9-199216C39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38BE-22CC-4D51-B5DC-31058F882AD5}" type="datetimeFigureOut">
              <a:rPr lang="cs-CZ" smtClean="0"/>
              <a:t>10.06.2025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FCDEFF0-258A-451A-0605-6C0C25CED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B4BDE5-852B-EBA1-CC16-43B907D3D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8E3E2-2A91-4D94-A690-2D0896A128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5988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38DF3E-9B34-8724-C95C-7114C99DE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F078C4-BB38-F185-707C-155C434C3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E0E3CC0-8B4D-73EC-34C9-62514A199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38BE-22CC-4D51-B5DC-31058F882AD5}" type="datetimeFigureOut">
              <a:rPr lang="cs-CZ" smtClean="0"/>
              <a:t>10.06.2025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75F0FC7-B303-1159-EB45-CC04C5722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9EFFCFA-C325-B540-9E21-C4666F97F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8E3E2-2A91-4D94-A690-2D0896A128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1481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EA477C-7675-BE9F-5D24-857428F43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50ED76B-2102-0422-752A-138F689CD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C849A0-80F5-84F3-C3F2-2EBE1A125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38BE-22CC-4D51-B5DC-31058F882AD5}" type="datetimeFigureOut">
              <a:rPr lang="cs-CZ" smtClean="0"/>
              <a:t>10.06.2025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5F15B48-EC9D-8AA9-26EB-6F01599EE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DDBC837-9AFA-D774-617E-750F3D007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8E3E2-2A91-4D94-A690-2D0896A128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1799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506216-7229-6549-0BAF-969DE5BE2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45C932-8421-0137-C8B5-909261EEB4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4451924-5972-5EF4-6397-2DB60A07B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C387D9A-CAE2-9980-61D0-7F8CA80A5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38BE-22CC-4D51-B5DC-31058F882AD5}" type="datetimeFigureOut">
              <a:rPr lang="cs-CZ" smtClean="0"/>
              <a:t>10.06.2025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17742C8-D88B-DFE3-2D8D-DD20BD5FE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5E45080-BE48-422B-4EFD-3756DCDF7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8E3E2-2A91-4D94-A690-2D0896A128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9698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6912E5-95F9-FA36-C56C-905A5F5A2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7854579-7C6C-4F6B-0065-B6A6C90BC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036E8DB-1007-DC0E-21B0-0A3495082D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96E3A26-C52C-5D8C-470F-966A3BD5A8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6581B61-2AD3-BA3E-4CE5-3BA5BF9D98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EAB8984-B7BD-97FA-19DB-C4C7F6091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38BE-22CC-4D51-B5DC-31058F882AD5}" type="datetimeFigureOut">
              <a:rPr lang="cs-CZ" smtClean="0"/>
              <a:t>10.06.2025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E062456-FDA7-1D02-5D5C-7AD97A022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7D5F54-BA7B-2DE1-831B-B63047402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8E3E2-2A91-4D94-A690-2D0896A128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4390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D2E134-003D-3588-0634-B8D410CFE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4DBCCAF-51BD-5C45-4092-C10EB9CAE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38BE-22CC-4D51-B5DC-31058F882AD5}" type="datetimeFigureOut">
              <a:rPr lang="cs-CZ" smtClean="0"/>
              <a:t>10.06.2025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17159BF-E41F-F4EB-71D4-62CA1A56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515B85A-9383-7D80-1C94-022680320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8E3E2-2A91-4D94-A690-2D0896A128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8173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47AD1B8-211D-61BB-132F-5DA0A5CDF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38BE-22CC-4D51-B5DC-31058F882AD5}" type="datetimeFigureOut">
              <a:rPr lang="cs-CZ" smtClean="0"/>
              <a:t>10.06.2025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98858ED-D739-898A-A01F-105965C44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95063A1-E80D-561D-507D-A496E621C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8E3E2-2A91-4D94-A690-2D0896A128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3411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E90BA9-B278-F852-E21C-E2160C3B0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73C654-AA5D-3ECD-BF51-CB82F72AB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1016B65-A16A-D27B-B1F7-08479B2113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F84A442-1112-4C4C-F848-1B5906DF6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38BE-22CC-4D51-B5DC-31058F882AD5}" type="datetimeFigureOut">
              <a:rPr lang="cs-CZ" smtClean="0"/>
              <a:t>10.06.2025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F1614C5-3DBD-74EE-9FFD-B9F3040AF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DACCE97-E561-D186-4190-3937163FD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8E3E2-2A91-4D94-A690-2D0896A128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4299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487496-26D0-EBCE-2491-0B8DFA5AC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7CCBADD-0184-8958-7863-884BBB1C3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76DCB37-A66A-7A47-8D25-42AB364B4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03CA00-E254-8DA1-7FA3-770CB8EA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38BE-22CC-4D51-B5DC-31058F882AD5}" type="datetimeFigureOut">
              <a:rPr lang="cs-CZ" smtClean="0"/>
              <a:t>10.06.2025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160A5BD-968D-8069-7F11-3BEB9E1AE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9613AAE-646B-B14E-0FAB-F7A8CC4E8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8E3E2-2A91-4D94-A690-2D0896A128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096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387CFC7-6550-168C-9906-803510CA5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A137C52-E2D9-1633-7A40-20D525673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C656E6-0961-2E5B-B796-D6E40ACBA4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F38BE-22CC-4D51-B5DC-31058F882AD5}" type="datetimeFigureOut">
              <a:rPr lang="cs-CZ" smtClean="0"/>
              <a:t>10.06.2025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0843E7A-A59F-5ED9-E405-BEBCB2580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709766-097E-F677-582E-35FFA0A03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8E3E2-2A91-4D94-A690-2D0896A128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4648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: se zakulacenými horními rohy 10">
            <a:extLst>
              <a:ext uri="{FF2B5EF4-FFF2-40B4-BE49-F238E27FC236}">
                <a16:creationId xmlns:a16="http://schemas.microsoft.com/office/drawing/2014/main" id="{2EEAC590-9F36-2789-9354-50251781BE67}"/>
              </a:ext>
            </a:extLst>
          </p:cNvPr>
          <p:cNvSpPr/>
          <p:nvPr/>
        </p:nvSpPr>
        <p:spPr>
          <a:xfrm rot="10800000">
            <a:off x="0" y="-1141"/>
            <a:ext cx="12192000" cy="860148"/>
          </a:xfrm>
          <a:prstGeom prst="round2SameRect">
            <a:avLst/>
          </a:prstGeom>
          <a:solidFill>
            <a:srgbClr val="E4002B"/>
          </a:solidFill>
          <a:ln>
            <a:solidFill>
              <a:srgbClr val="E40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F3EF4AF9-0B76-6E7A-5DD3-67A1235CA7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4438"/>
            <a:ext cx="9144000" cy="2952030"/>
          </a:xfrm>
        </p:spPr>
        <p:txBody>
          <a:bodyPr>
            <a:normAutofit/>
          </a:bodyPr>
          <a:lstStyle/>
          <a:p>
            <a:r>
              <a:rPr lang="en-US" b="1" noProof="0" dirty="0"/>
              <a:t>Streamlined workflow for bacterial methylation analysis using nanopore data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52FBC9F3-4C4F-61A3-B285-82B70477C954}"/>
              </a:ext>
            </a:extLst>
          </p:cNvPr>
          <p:cNvCxnSpPr>
            <a:cxnSpLocks/>
          </p:cNvCxnSpPr>
          <p:nvPr/>
        </p:nvCxnSpPr>
        <p:spPr>
          <a:xfrm>
            <a:off x="1685636" y="4414838"/>
            <a:ext cx="8820727" cy="0"/>
          </a:xfrm>
          <a:prstGeom prst="line">
            <a:avLst/>
          </a:prstGeom>
          <a:ln w="76200" cap="rnd">
            <a:solidFill>
              <a:srgbClr val="E400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dnadpis 2">
            <a:extLst>
              <a:ext uri="{FF2B5EF4-FFF2-40B4-BE49-F238E27FC236}">
                <a16:creationId xmlns:a16="http://schemas.microsoft.com/office/drawing/2014/main" id="{89CAA6C2-AA6F-B2A4-477F-9499F5B51584}"/>
              </a:ext>
            </a:extLst>
          </p:cNvPr>
          <p:cNvSpPr txBox="1">
            <a:spLocks/>
          </p:cNvSpPr>
          <p:nvPr/>
        </p:nvSpPr>
        <p:spPr>
          <a:xfrm>
            <a:off x="1524000" y="4833939"/>
            <a:ext cx="9144000" cy="1064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noProof="0" dirty="0">
                <a:latin typeface="+mj-lt"/>
              </a:rPr>
              <a:t>Markéta Jakubíčková*, Kateřina </a:t>
            </a:r>
            <a:r>
              <a:rPr lang="en-US" b="1" noProof="0" dirty="0" err="1">
                <a:latin typeface="+mj-lt"/>
              </a:rPr>
              <a:t>Šabatová</a:t>
            </a:r>
            <a:r>
              <a:rPr lang="en-US" b="1" noProof="0" dirty="0">
                <a:latin typeface="+mj-lt"/>
              </a:rPr>
              <a:t>, Matěj Bezdíček, </a:t>
            </a:r>
            <a:br>
              <a:rPr lang="en-US" b="1" noProof="0" dirty="0">
                <a:latin typeface="+mj-lt"/>
              </a:rPr>
            </a:br>
            <a:r>
              <a:rPr lang="en-US" b="1" noProof="0" dirty="0">
                <a:latin typeface="+mj-lt"/>
              </a:rPr>
              <a:t>Martina Lengerová, Helena Vítková</a:t>
            </a:r>
          </a:p>
        </p:txBody>
      </p:sp>
      <p:sp>
        <p:nvSpPr>
          <p:cNvPr id="17" name="Podnadpis 2">
            <a:extLst>
              <a:ext uri="{FF2B5EF4-FFF2-40B4-BE49-F238E27FC236}">
                <a16:creationId xmlns:a16="http://schemas.microsoft.com/office/drawing/2014/main" id="{13B06CB3-A6ED-00C8-12EC-06D26D715C3B}"/>
              </a:ext>
            </a:extLst>
          </p:cNvPr>
          <p:cNvSpPr txBox="1">
            <a:spLocks/>
          </p:cNvSpPr>
          <p:nvPr/>
        </p:nvSpPr>
        <p:spPr>
          <a:xfrm>
            <a:off x="8153400" y="6464300"/>
            <a:ext cx="4442691" cy="48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noProof="0" dirty="0">
                <a:latin typeface="+mj-lt"/>
              </a:rPr>
              <a:t>ENBIK, 11.6.2025</a:t>
            </a:r>
          </a:p>
        </p:txBody>
      </p:sp>
      <p:pic>
        <p:nvPicPr>
          <p:cNvPr id="18" name="Picture 4" descr="https://scontent-prg1-1.xx.fbcdn.net/v/t1.15752-9/59521619_2313859755536757_1247295594095968256_n.png?_nc_cat=107&amp;_nc_ht=scontent-prg1-1.xx&amp;oh=ca03ef520075cfcdb514b0daa4495de2&amp;oe=5D2C1048">
            <a:extLst>
              <a:ext uri="{FF2B5EF4-FFF2-40B4-BE49-F238E27FC236}">
                <a16:creationId xmlns:a16="http://schemas.microsoft.com/office/drawing/2014/main" id="{67CFD4BC-7DED-549E-E895-7EAE7167F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2" y="-11533"/>
            <a:ext cx="6589217" cy="87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38">
            <a:extLst>
              <a:ext uri="{FF2B5EF4-FFF2-40B4-BE49-F238E27FC236}">
                <a16:creationId xmlns:a16="http://schemas.microsoft.com/office/drawing/2014/main" id="{67E54A7C-70AD-A9F2-595D-FA260D28072E}"/>
              </a:ext>
            </a:extLst>
          </p:cNvPr>
          <p:cNvGrpSpPr/>
          <p:nvPr/>
        </p:nvGrpSpPr>
        <p:grpSpPr>
          <a:xfrm>
            <a:off x="8476622" y="0"/>
            <a:ext cx="3677278" cy="903245"/>
            <a:chOff x="8476622" y="0"/>
            <a:chExt cx="3677278" cy="903245"/>
          </a:xfrm>
        </p:grpSpPr>
        <p:pic>
          <p:nvPicPr>
            <p:cNvPr id="3" name="Obrázek 2" descr="Obsah obrázku text&#10;&#10;Popis byl vytvořen automaticky">
              <a:extLst>
                <a:ext uri="{FF2B5EF4-FFF2-40B4-BE49-F238E27FC236}">
                  <a16:creationId xmlns:a16="http://schemas.microsoft.com/office/drawing/2014/main" id="{F3468CCF-C041-5A96-2CBB-F5F250AF5A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467"/>
            <a:stretch/>
          </p:blipFill>
          <p:spPr>
            <a:xfrm>
              <a:off x="11276446" y="0"/>
              <a:ext cx="877454" cy="859007"/>
            </a:xfrm>
            <a:prstGeom prst="rect">
              <a:avLst/>
            </a:prstGeom>
          </p:spPr>
        </p:pic>
        <p:sp>
          <p:nvSpPr>
            <p:cNvPr id="4" name="TextBox 37">
              <a:extLst>
                <a:ext uri="{FF2B5EF4-FFF2-40B4-BE49-F238E27FC236}">
                  <a16:creationId xmlns:a16="http://schemas.microsoft.com/office/drawing/2014/main" id="{8365BF2D-0D41-8057-29FB-3920EACC12F5}"/>
                </a:ext>
              </a:extLst>
            </p:cNvPr>
            <p:cNvSpPr txBox="1"/>
            <p:nvPr/>
          </p:nvSpPr>
          <p:spPr>
            <a:xfrm>
              <a:off x="8476622" y="133804"/>
              <a:ext cx="367727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noProof="0" dirty="0">
                  <a:solidFill>
                    <a:srgbClr val="FFFFFF"/>
                  </a:solidFill>
                  <a:latin typeface="Trebuchet MS" panose="020B0603020202020204" pitchFamily="34" charset="0"/>
                </a:rPr>
                <a:t>#BioSys_BU</a:t>
              </a:r>
              <a:endParaRPr lang="en-US" sz="4400" b="1" noProof="0" dirty="0"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898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79895-A1BB-8DEC-88F2-900058111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031F68-0640-B06D-60DE-468C2A319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10037617" cy="4729163"/>
          </a:xfrm>
        </p:spPr>
        <p:txBody>
          <a:bodyPr>
            <a:normAutofit/>
          </a:bodyPr>
          <a:lstStyle/>
          <a:p>
            <a:r>
              <a:rPr lang="en-US" i="1" noProof="0" dirty="0"/>
              <a:t>Klebsiella pneumoniae</a:t>
            </a:r>
          </a:p>
          <a:p>
            <a:pPr lvl="1"/>
            <a:r>
              <a:rPr lang="en-US" noProof="0" dirty="0"/>
              <a:t>opportunistic pathogen → healthcare-associated infections</a:t>
            </a:r>
          </a:p>
          <a:p>
            <a:pPr lvl="1"/>
            <a:r>
              <a:rPr lang="en-US" noProof="0" dirty="0"/>
              <a:t>major driver of multidrug resistance globally</a:t>
            </a:r>
          </a:p>
          <a:p>
            <a:pPr lvl="1"/>
            <a:endParaRPr lang="en-US" i="1" noProof="0" dirty="0"/>
          </a:p>
          <a:p>
            <a:pPr lvl="1"/>
            <a:r>
              <a:rPr lang="en-US" noProof="0" dirty="0"/>
              <a:t>20 genomes</a:t>
            </a:r>
          </a:p>
          <a:p>
            <a:pPr lvl="2"/>
            <a:r>
              <a:rPr lang="en-US" sz="2400" noProof="0" dirty="0"/>
              <a:t>sequenced using ONT </a:t>
            </a:r>
            <a:r>
              <a:rPr lang="en-US" sz="2400" noProof="0" dirty="0" err="1"/>
              <a:t>PromethION</a:t>
            </a:r>
            <a:r>
              <a:rPr lang="en-US" sz="2400" noProof="0" dirty="0"/>
              <a:t> P2S, R10 chemistry</a:t>
            </a:r>
          </a:p>
          <a:p>
            <a:pPr lvl="2"/>
            <a:r>
              <a:rPr lang="en-US" sz="2400" noProof="0" dirty="0"/>
              <a:t>6 sequence types (2 x ST405, 1 x ST433, 1 x ST391, 1 x ST307, 1 x ST25, 14 x ST13)</a:t>
            </a:r>
          </a:p>
          <a:p>
            <a:pPr lvl="2"/>
            <a:r>
              <a:rPr lang="en-US" sz="2400" noProof="0" dirty="0"/>
              <a:t>average chromosome size 5,33 </a:t>
            </a:r>
            <a:r>
              <a:rPr lang="en-US" sz="2400" noProof="0" dirty="0" err="1"/>
              <a:t>Mbp</a:t>
            </a:r>
            <a:endParaRPr lang="en-US" sz="2400" noProof="0" dirty="0"/>
          </a:p>
          <a:p>
            <a:pPr lvl="2"/>
            <a:r>
              <a:rPr lang="en-US" sz="2400" noProof="0" dirty="0"/>
              <a:t>from one to three plasmids</a:t>
            </a:r>
          </a:p>
          <a:p>
            <a:pPr lvl="2"/>
            <a:endParaRPr lang="en-US" noProof="0" dirty="0"/>
          </a:p>
        </p:txBody>
      </p:sp>
      <p:sp>
        <p:nvSpPr>
          <p:cNvPr id="4" name="Obdélník: se zakulacenými horními rohy 3">
            <a:extLst>
              <a:ext uri="{FF2B5EF4-FFF2-40B4-BE49-F238E27FC236}">
                <a16:creationId xmlns:a16="http://schemas.microsoft.com/office/drawing/2014/main" id="{ED9FD0C0-AC06-1BF5-42FC-54AAA95E0A5A}"/>
              </a:ext>
            </a:extLst>
          </p:cNvPr>
          <p:cNvSpPr/>
          <p:nvPr/>
        </p:nvSpPr>
        <p:spPr>
          <a:xfrm rot="10800000">
            <a:off x="0" y="-1141"/>
            <a:ext cx="12192000" cy="860148"/>
          </a:xfrm>
          <a:prstGeom prst="round2SameRect">
            <a:avLst/>
          </a:prstGeom>
          <a:solidFill>
            <a:srgbClr val="E4002B"/>
          </a:solidFill>
          <a:ln>
            <a:solidFill>
              <a:srgbClr val="E40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7FBE68D6-3147-03A3-B960-691A84BB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7" y="0"/>
            <a:ext cx="10515600" cy="859007"/>
          </a:xfrm>
        </p:spPr>
        <p:txBody>
          <a:bodyPr>
            <a:normAutofit/>
          </a:bodyPr>
          <a:lstStyle/>
          <a:p>
            <a:r>
              <a:rPr lang="en-US" b="1" noProof="0" dirty="0">
                <a:solidFill>
                  <a:schemeClr val="bg1"/>
                </a:solidFill>
              </a:rPr>
              <a:t>Data</a:t>
            </a:r>
          </a:p>
        </p:txBody>
      </p:sp>
      <p:grpSp>
        <p:nvGrpSpPr>
          <p:cNvPr id="11" name="Group 38">
            <a:extLst>
              <a:ext uri="{FF2B5EF4-FFF2-40B4-BE49-F238E27FC236}">
                <a16:creationId xmlns:a16="http://schemas.microsoft.com/office/drawing/2014/main" id="{54F49FB1-B9F4-E295-9C6F-B5FABE46A0A7}"/>
              </a:ext>
            </a:extLst>
          </p:cNvPr>
          <p:cNvGrpSpPr/>
          <p:nvPr/>
        </p:nvGrpSpPr>
        <p:grpSpPr>
          <a:xfrm>
            <a:off x="8476622" y="0"/>
            <a:ext cx="3677278" cy="903245"/>
            <a:chOff x="8476622" y="0"/>
            <a:chExt cx="3677278" cy="903245"/>
          </a:xfrm>
        </p:grpSpPr>
        <p:pic>
          <p:nvPicPr>
            <p:cNvPr id="12" name="Obrázek 11" descr="Obsah obrázku text&#10;&#10;Popis byl vytvořen automaticky">
              <a:extLst>
                <a:ext uri="{FF2B5EF4-FFF2-40B4-BE49-F238E27FC236}">
                  <a16:creationId xmlns:a16="http://schemas.microsoft.com/office/drawing/2014/main" id="{A3F0C450-C26F-D3FA-A6B1-13A08E107C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467"/>
            <a:stretch/>
          </p:blipFill>
          <p:spPr>
            <a:xfrm>
              <a:off x="11276446" y="0"/>
              <a:ext cx="877454" cy="859007"/>
            </a:xfrm>
            <a:prstGeom prst="rect">
              <a:avLst/>
            </a:prstGeom>
          </p:spPr>
        </p:pic>
        <p:sp>
          <p:nvSpPr>
            <p:cNvPr id="13" name="TextBox 37">
              <a:extLst>
                <a:ext uri="{FF2B5EF4-FFF2-40B4-BE49-F238E27FC236}">
                  <a16:creationId xmlns:a16="http://schemas.microsoft.com/office/drawing/2014/main" id="{B4BDF2BD-30CF-02D7-D190-AA35775C6DD2}"/>
                </a:ext>
              </a:extLst>
            </p:cNvPr>
            <p:cNvSpPr txBox="1"/>
            <p:nvPr/>
          </p:nvSpPr>
          <p:spPr>
            <a:xfrm>
              <a:off x="8476622" y="133804"/>
              <a:ext cx="367727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noProof="0" dirty="0">
                  <a:solidFill>
                    <a:srgbClr val="FFFFFF"/>
                  </a:solidFill>
                  <a:latin typeface="Trebuchet MS" panose="020B0603020202020204" pitchFamily="34" charset="0"/>
                </a:rPr>
                <a:t>#BioSys_BU</a:t>
              </a:r>
              <a:endParaRPr lang="en-US" sz="4400" b="1" noProof="0" dirty="0">
                <a:latin typeface="Trebuchet MS" panose="020B0603020202020204" pitchFamily="34" charset="0"/>
              </a:endParaRPr>
            </a:p>
          </p:txBody>
        </p:sp>
      </p:grpSp>
      <p:pic>
        <p:nvPicPr>
          <p:cNvPr id="6" name="Picture 2" descr="Klebsiella pneumoniae Bacteria | A human neutrophil interact… | Flickr">
            <a:extLst>
              <a:ext uri="{FF2B5EF4-FFF2-40B4-BE49-F238E27FC236}">
                <a16:creationId xmlns:a16="http://schemas.microsoft.com/office/drawing/2014/main" id="{738DCAF8-30C1-C384-7189-E381F93AA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090" y="4621874"/>
            <a:ext cx="1882342" cy="196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00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4CEA8-D9F2-E35F-1965-8E1A82564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: se zakulacenými horními rohy 3">
            <a:extLst>
              <a:ext uri="{FF2B5EF4-FFF2-40B4-BE49-F238E27FC236}">
                <a16:creationId xmlns:a16="http://schemas.microsoft.com/office/drawing/2014/main" id="{4DECA052-0182-9641-85CD-0C8564BC10EC}"/>
              </a:ext>
            </a:extLst>
          </p:cNvPr>
          <p:cNvSpPr/>
          <p:nvPr/>
        </p:nvSpPr>
        <p:spPr>
          <a:xfrm rot="10800000">
            <a:off x="0" y="-1141"/>
            <a:ext cx="12192000" cy="860148"/>
          </a:xfrm>
          <a:prstGeom prst="round2SameRect">
            <a:avLst/>
          </a:prstGeom>
          <a:solidFill>
            <a:srgbClr val="E4002B"/>
          </a:solidFill>
          <a:ln>
            <a:solidFill>
              <a:srgbClr val="E40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8708A525-7125-F1F5-5D0E-E6247EDAD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7" y="0"/>
            <a:ext cx="10515600" cy="859007"/>
          </a:xfrm>
        </p:spPr>
        <p:txBody>
          <a:bodyPr>
            <a:normAutofit/>
          </a:bodyPr>
          <a:lstStyle/>
          <a:p>
            <a:r>
              <a:rPr lang="en-US" b="1" noProof="0" dirty="0">
                <a:solidFill>
                  <a:schemeClr val="bg1"/>
                </a:solidFill>
              </a:rPr>
              <a:t>Reads processing</a:t>
            </a:r>
          </a:p>
        </p:txBody>
      </p:sp>
      <p:grpSp>
        <p:nvGrpSpPr>
          <p:cNvPr id="11" name="Group 38">
            <a:extLst>
              <a:ext uri="{FF2B5EF4-FFF2-40B4-BE49-F238E27FC236}">
                <a16:creationId xmlns:a16="http://schemas.microsoft.com/office/drawing/2014/main" id="{ED6E89FA-0D1A-771A-605E-7616813081AE}"/>
              </a:ext>
            </a:extLst>
          </p:cNvPr>
          <p:cNvGrpSpPr/>
          <p:nvPr/>
        </p:nvGrpSpPr>
        <p:grpSpPr>
          <a:xfrm>
            <a:off x="8476622" y="0"/>
            <a:ext cx="3677278" cy="903245"/>
            <a:chOff x="8476622" y="0"/>
            <a:chExt cx="3677278" cy="903245"/>
          </a:xfrm>
        </p:grpSpPr>
        <p:pic>
          <p:nvPicPr>
            <p:cNvPr id="12" name="Obrázek 11" descr="Obsah obrázku text&#10;&#10;Popis byl vytvořen automaticky">
              <a:extLst>
                <a:ext uri="{FF2B5EF4-FFF2-40B4-BE49-F238E27FC236}">
                  <a16:creationId xmlns:a16="http://schemas.microsoft.com/office/drawing/2014/main" id="{D091FD04-8061-906B-6D92-CA27A48F7F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467"/>
            <a:stretch/>
          </p:blipFill>
          <p:spPr>
            <a:xfrm>
              <a:off x="11276446" y="0"/>
              <a:ext cx="877454" cy="859007"/>
            </a:xfrm>
            <a:prstGeom prst="rect">
              <a:avLst/>
            </a:prstGeom>
          </p:spPr>
        </p:pic>
        <p:sp>
          <p:nvSpPr>
            <p:cNvPr id="13" name="TextBox 37">
              <a:extLst>
                <a:ext uri="{FF2B5EF4-FFF2-40B4-BE49-F238E27FC236}">
                  <a16:creationId xmlns:a16="http://schemas.microsoft.com/office/drawing/2014/main" id="{FA97E99A-FB3E-346A-152E-BE6C57BA285C}"/>
                </a:ext>
              </a:extLst>
            </p:cNvPr>
            <p:cNvSpPr txBox="1"/>
            <p:nvPr/>
          </p:nvSpPr>
          <p:spPr>
            <a:xfrm>
              <a:off x="8476622" y="133804"/>
              <a:ext cx="367727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noProof="0" dirty="0">
                  <a:solidFill>
                    <a:srgbClr val="FFFFFF"/>
                  </a:solidFill>
                  <a:latin typeface="Trebuchet MS" panose="020B0603020202020204" pitchFamily="34" charset="0"/>
                </a:rPr>
                <a:t>#BioSys_BU</a:t>
              </a:r>
              <a:endParaRPr lang="en-US" sz="4400" b="1" noProof="0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22" name="Obdélník: se zakulacenými rohy 21">
            <a:extLst>
              <a:ext uri="{FF2B5EF4-FFF2-40B4-BE49-F238E27FC236}">
                <a16:creationId xmlns:a16="http://schemas.microsoft.com/office/drawing/2014/main" id="{6DAD45FC-F51B-A9AF-C92D-617B830EC32A}"/>
              </a:ext>
            </a:extLst>
          </p:cNvPr>
          <p:cNvSpPr/>
          <p:nvPr/>
        </p:nvSpPr>
        <p:spPr>
          <a:xfrm>
            <a:off x="38147" y="2994124"/>
            <a:ext cx="2332800" cy="1339878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noProof="0" dirty="0">
                <a:solidFill>
                  <a:schemeClr val="tx1"/>
                </a:solidFill>
              </a:rPr>
              <a:t>sequencing data</a:t>
            </a:r>
          </a:p>
        </p:txBody>
      </p: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3ED65D7D-722A-D254-C28F-66753284C15C}"/>
              </a:ext>
            </a:extLst>
          </p:cNvPr>
          <p:cNvSpPr/>
          <p:nvPr/>
        </p:nvSpPr>
        <p:spPr>
          <a:xfrm>
            <a:off x="2979666" y="1070908"/>
            <a:ext cx="2332439" cy="1339200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noProof="0" dirty="0">
                <a:solidFill>
                  <a:schemeClr val="tx1"/>
                </a:solidFill>
              </a:rPr>
              <a:t>basecalling, reads trimming</a:t>
            </a:r>
          </a:p>
        </p:txBody>
      </p:sp>
      <p:sp>
        <p:nvSpPr>
          <p:cNvPr id="24" name="Obdélník: se zakulacenými rohy 23">
            <a:extLst>
              <a:ext uri="{FF2B5EF4-FFF2-40B4-BE49-F238E27FC236}">
                <a16:creationId xmlns:a16="http://schemas.microsoft.com/office/drawing/2014/main" id="{B41803DE-9704-BB23-9459-C9247099C4EB}"/>
              </a:ext>
            </a:extLst>
          </p:cNvPr>
          <p:cNvSpPr/>
          <p:nvPr/>
        </p:nvSpPr>
        <p:spPr>
          <a:xfrm>
            <a:off x="2979666" y="5074780"/>
            <a:ext cx="2332800" cy="1339200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noProof="0" dirty="0">
                <a:solidFill>
                  <a:schemeClr val="tx1"/>
                </a:solidFill>
              </a:rPr>
              <a:t>basecalling with methylation detection, reads trimming</a:t>
            </a:r>
          </a:p>
        </p:txBody>
      </p:sp>
      <p:sp>
        <p:nvSpPr>
          <p:cNvPr id="25" name="Obdélník: se zakulacenými rohy 24">
            <a:extLst>
              <a:ext uri="{FF2B5EF4-FFF2-40B4-BE49-F238E27FC236}">
                <a16:creationId xmlns:a16="http://schemas.microsoft.com/office/drawing/2014/main" id="{78829206-BC55-191A-4611-62F709484FD6}"/>
              </a:ext>
            </a:extLst>
          </p:cNvPr>
          <p:cNvSpPr/>
          <p:nvPr/>
        </p:nvSpPr>
        <p:spPr>
          <a:xfrm>
            <a:off x="6364482" y="1057215"/>
            <a:ext cx="2332800" cy="1339200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i="1" noProof="0" dirty="0">
                <a:solidFill>
                  <a:schemeClr val="tx1"/>
                </a:solidFill>
              </a:rPr>
              <a:t>de novo </a:t>
            </a:r>
            <a:r>
              <a:rPr lang="en-US" sz="2200" noProof="0" dirty="0">
                <a:solidFill>
                  <a:schemeClr val="tx1"/>
                </a:solidFill>
              </a:rPr>
              <a:t>assembly, annotation, pan genome analysis</a:t>
            </a:r>
          </a:p>
        </p:txBody>
      </p:sp>
      <p:sp>
        <p:nvSpPr>
          <p:cNvPr id="26" name="Obdélník: se zakulacenými rohy 25">
            <a:extLst>
              <a:ext uri="{FF2B5EF4-FFF2-40B4-BE49-F238E27FC236}">
                <a16:creationId xmlns:a16="http://schemas.microsoft.com/office/drawing/2014/main" id="{BC4579E6-682A-19E1-C9F7-E7606EE2FC77}"/>
              </a:ext>
            </a:extLst>
          </p:cNvPr>
          <p:cNvSpPr/>
          <p:nvPr/>
        </p:nvSpPr>
        <p:spPr>
          <a:xfrm>
            <a:off x="6364482" y="3059151"/>
            <a:ext cx="2332800" cy="1339200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noProof="0" dirty="0">
                <a:solidFill>
                  <a:schemeClr val="tx1"/>
                </a:solidFill>
              </a:rPr>
              <a:t>assembled references</a:t>
            </a:r>
          </a:p>
        </p:txBody>
      </p:sp>
      <p:sp>
        <p:nvSpPr>
          <p:cNvPr id="27" name="Obdélník: se zakulacenými rohy 26">
            <a:extLst>
              <a:ext uri="{FF2B5EF4-FFF2-40B4-BE49-F238E27FC236}">
                <a16:creationId xmlns:a16="http://schemas.microsoft.com/office/drawing/2014/main" id="{45A59ADF-5590-36A2-F5AE-D96334E69616}"/>
              </a:ext>
            </a:extLst>
          </p:cNvPr>
          <p:cNvSpPr/>
          <p:nvPr/>
        </p:nvSpPr>
        <p:spPr>
          <a:xfrm>
            <a:off x="6364482" y="5061087"/>
            <a:ext cx="2332800" cy="1339200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noProof="0" dirty="0">
                <a:solidFill>
                  <a:schemeClr val="tx1"/>
                </a:solidFill>
              </a:rPr>
              <a:t>mapping reads to reference sequences</a:t>
            </a:r>
          </a:p>
        </p:txBody>
      </p:sp>
      <p:sp>
        <p:nvSpPr>
          <p:cNvPr id="28" name="Obdélník: se zakulacenými rohy 27">
            <a:extLst>
              <a:ext uri="{FF2B5EF4-FFF2-40B4-BE49-F238E27FC236}">
                <a16:creationId xmlns:a16="http://schemas.microsoft.com/office/drawing/2014/main" id="{195DC19F-229F-E25A-257B-64984AC97BB9}"/>
              </a:ext>
            </a:extLst>
          </p:cNvPr>
          <p:cNvSpPr/>
          <p:nvPr/>
        </p:nvSpPr>
        <p:spPr>
          <a:xfrm>
            <a:off x="9749298" y="5061087"/>
            <a:ext cx="2332800" cy="1339200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noProof="0" dirty="0" err="1">
                <a:solidFill>
                  <a:schemeClr val="tx1"/>
                </a:solidFill>
              </a:rPr>
              <a:t>bedMethyl</a:t>
            </a:r>
            <a:r>
              <a:rPr lang="en-US" sz="2200" noProof="0" dirty="0">
                <a:solidFill>
                  <a:schemeClr val="tx1"/>
                </a:solidFill>
              </a:rPr>
              <a:t> files</a:t>
            </a:r>
          </a:p>
        </p:txBody>
      </p:sp>
      <p:sp>
        <p:nvSpPr>
          <p:cNvPr id="35" name="Šipka: dvojitá 34">
            <a:extLst>
              <a:ext uri="{FF2B5EF4-FFF2-40B4-BE49-F238E27FC236}">
                <a16:creationId xmlns:a16="http://schemas.microsoft.com/office/drawing/2014/main" id="{40005AD4-F29A-22F2-90B5-02018F5A3968}"/>
              </a:ext>
            </a:extLst>
          </p:cNvPr>
          <p:cNvSpPr/>
          <p:nvPr/>
        </p:nvSpPr>
        <p:spPr>
          <a:xfrm rot="5400000">
            <a:off x="7343176" y="2476832"/>
            <a:ext cx="375412" cy="501902"/>
          </a:xfrm>
          <a:prstGeom prst="chevron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40" name="Šipka: dvojitá 39">
            <a:extLst>
              <a:ext uri="{FF2B5EF4-FFF2-40B4-BE49-F238E27FC236}">
                <a16:creationId xmlns:a16="http://schemas.microsoft.com/office/drawing/2014/main" id="{4FF71DDB-121F-EF6E-62B6-746B2F53E412}"/>
              </a:ext>
            </a:extLst>
          </p:cNvPr>
          <p:cNvSpPr/>
          <p:nvPr/>
        </p:nvSpPr>
        <p:spPr>
          <a:xfrm rot="5400000">
            <a:off x="7343176" y="4478768"/>
            <a:ext cx="375412" cy="501902"/>
          </a:xfrm>
          <a:prstGeom prst="chevron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41" name="Šipka: dvojitá 40">
            <a:extLst>
              <a:ext uri="{FF2B5EF4-FFF2-40B4-BE49-F238E27FC236}">
                <a16:creationId xmlns:a16="http://schemas.microsoft.com/office/drawing/2014/main" id="{88926EE6-70CE-2AF3-E67F-FD5F074B96C0}"/>
              </a:ext>
            </a:extLst>
          </p:cNvPr>
          <p:cNvSpPr/>
          <p:nvPr/>
        </p:nvSpPr>
        <p:spPr>
          <a:xfrm>
            <a:off x="9045377" y="5479736"/>
            <a:ext cx="375412" cy="501902"/>
          </a:xfrm>
          <a:prstGeom prst="chevron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42" name="Šipka: dvojitá 41">
            <a:extLst>
              <a:ext uri="{FF2B5EF4-FFF2-40B4-BE49-F238E27FC236}">
                <a16:creationId xmlns:a16="http://schemas.microsoft.com/office/drawing/2014/main" id="{2FF79E6F-F529-BA9F-5C26-0FE21B61B27B}"/>
              </a:ext>
            </a:extLst>
          </p:cNvPr>
          <p:cNvSpPr/>
          <p:nvPr/>
        </p:nvSpPr>
        <p:spPr>
          <a:xfrm rot="19271790">
            <a:off x="2268652" y="2145464"/>
            <a:ext cx="375412" cy="501902"/>
          </a:xfrm>
          <a:prstGeom prst="chevron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43" name="Šipka: dvojitá 42">
            <a:extLst>
              <a:ext uri="{FF2B5EF4-FFF2-40B4-BE49-F238E27FC236}">
                <a16:creationId xmlns:a16="http://schemas.microsoft.com/office/drawing/2014/main" id="{0BDF79A7-8E2F-7095-D75F-75F8555C7C39}"/>
              </a:ext>
            </a:extLst>
          </p:cNvPr>
          <p:cNvSpPr/>
          <p:nvPr/>
        </p:nvSpPr>
        <p:spPr>
          <a:xfrm>
            <a:off x="5660561" y="5556722"/>
            <a:ext cx="375412" cy="501902"/>
          </a:xfrm>
          <a:prstGeom prst="chevron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44" name="Šipka: dvojitá 43">
            <a:extLst>
              <a:ext uri="{FF2B5EF4-FFF2-40B4-BE49-F238E27FC236}">
                <a16:creationId xmlns:a16="http://schemas.microsoft.com/office/drawing/2014/main" id="{4FA756B9-FE6E-5328-10AE-F6F3A05A0BAC}"/>
              </a:ext>
            </a:extLst>
          </p:cNvPr>
          <p:cNvSpPr/>
          <p:nvPr/>
        </p:nvSpPr>
        <p:spPr>
          <a:xfrm>
            <a:off x="5693277" y="1489557"/>
            <a:ext cx="375412" cy="501902"/>
          </a:xfrm>
          <a:prstGeom prst="chevron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45" name="Šipka: dvojitá 44">
            <a:extLst>
              <a:ext uri="{FF2B5EF4-FFF2-40B4-BE49-F238E27FC236}">
                <a16:creationId xmlns:a16="http://schemas.microsoft.com/office/drawing/2014/main" id="{A65D33E0-3029-D6DC-1DA4-83E132105514}"/>
              </a:ext>
            </a:extLst>
          </p:cNvPr>
          <p:cNvSpPr/>
          <p:nvPr/>
        </p:nvSpPr>
        <p:spPr>
          <a:xfrm rot="2826885">
            <a:off x="2443864" y="4515513"/>
            <a:ext cx="375412" cy="501902"/>
          </a:xfrm>
          <a:prstGeom prst="chevron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384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9C8EB-7982-5EEB-A50F-860DBCC17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: se zakulacenými horními rohy 3">
            <a:extLst>
              <a:ext uri="{FF2B5EF4-FFF2-40B4-BE49-F238E27FC236}">
                <a16:creationId xmlns:a16="http://schemas.microsoft.com/office/drawing/2014/main" id="{CA51FAD8-45CC-2B79-FA98-E0E607A85B57}"/>
              </a:ext>
            </a:extLst>
          </p:cNvPr>
          <p:cNvSpPr/>
          <p:nvPr/>
        </p:nvSpPr>
        <p:spPr>
          <a:xfrm rot="10800000">
            <a:off x="0" y="-1141"/>
            <a:ext cx="12192000" cy="860148"/>
          </a:xfrm>
          <a:prstGeom prst="round2SameRect">
            <a:avLst/>
          </a:prstGeom>
          <a:solidFill>
            <a:srgbClr val="E4002B"/>
          </a:solidFill>
          <a:ln>
            <a:solidFill>
              <a:srgbClr val="E40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C7C1D217-0DCE-0B67-6857-9F4100D54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7" y="0"/>
            <a:ext cx="10515600" cy="859007"/>
          </a:xfrm>
        </p:spPr>
        <p:txBody>
          <a:bodyPr/>
          <a:lstStyle/>
          <a:p>
            <a:r>
              <a:rPr lang="en-US" b="1" noProof="0" dirty="0" err="1">
                <a:solidFill>
                  <a:schemeClr val="bg1"/>
                </a:solidFill>
              </a:rPr>
              <a:t>MethylomeMiner</a:t>
            </a:r>
            <a:endParaRPr lang="en-US" b="1" noProof="0" dirty="0">
              <a:solidFill>
                <a:schemeClr val="bg1"/>
              </a:solidFill>
            </a:endParaRPr>
          </a:p>
        </p:txBody>
      </p:sp>
      <p:grpSp>
        <p:nvGrpSpPr>
          <p:cNvPr id="11" name="Group 38">
            <a:extLst>
              <a:ext uri="{FF2B5EF4-FFF2-40B4-BE49-F238E27FC236}">
                <a16:creationId xmlns:a16="http://schemas.microsoft.com/office/drawing/2014/main" id="{9473B844-7F02-769B-138E-3F2365487F45}"/>
              </a:ext>
            </a:extLst>
          </p:cNvPr>
          <p:cNvGrpSpPr/>
          <p:nvPr/>
        </p:nvGrpSpPr>
        <p:grpSpPr>
          <a:xfrm>
            <a:off x="8476622" y="0"/>
            <a:ext cx="3677278" cy="903245"/>
            <a:chOff x="8476622" y="0"/>
            <a:chExt cx="3677278" cy="903245"/>
          </a:xfrm>
        </p:grpSpPr>
        <p:pic>
          <p:nvPicPr>
            <p:cNvPr id="12" name="Obrázek 11" descr="Obsah obrázku text&#10;&#10;Popis byl vytvořen automaticky">
              <a:extLst>
                <a:ext uri="{FF2B5EF4-FFF2-40B4-BE49-F238E27FC236}">
                  <a16:creationId xmlns:a16="http://schemas.microsoft.com/office/drawing/2014/main" id="{86F2F049-43C7-7A69-23A7-824A543E1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467"/>
            <a:stretch/>
          </p:blipFill>
          <p:spPr>
            <a:xfrm>
              <a:off x="11276446" y="0"/>
              <a:ext cx="877454" cy="859007"/>
            </a:xfrm>
            <a:prstGeom prst="rect">
              <a:avLst/>
            </a:prstGeom>
          </p:spPr>
        </p:pic>
        <p:sp>
          <p:nvSpPr>
            <p:cNvPr id="13" name="TextBox 37">
              <a:extLst>
                <a:ext uri="{FF2B5EF4-FFF2-40B4-BE49-F238E27FC236}">
                  <a16:creationId xmlns:a16="http://schemas.microsoft.com/office/drawing/2014/main" id="{77E98544-0A87-3E4C-9207-85B36DCB8C86}"/>
                </a:ext>
              </a:extLst>
            </p:cNvPr>
            <p:cNvSpPr txBox="1"/>
            <p:nvPr/>
          </p:nvSpPr>
          <p:spPr>
            <a:xfrm>
              <a:off x="8476622" y="133804"/>
              <a:ext cx="367727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noProof="0" dirty="0">
                  <a:solidFill>
                    <a:srgbClr val="FFFFFF"/>
                  </a:solidFill>
                  <a:latin typeface="Trebuchet MS" panose="020B0603020202020204" pitchFamily="34" charset="0"/>
                </a:rPr>
                <a:t>#BioSys_BU</a:t>
              </a:r>
              <a:endParaRPr lang="en-US" sz="4400" b="1" noProof="0" dirty="0">
                <a:latin typeface="Trebuchet MS" panose="020B0603020202020204" pitchFamily="34" charset="0"/>
              </a:endParaRPr>
            </a:p>
          </p:txBody>
        </p:sp>
      </p:grpSp>
      <p:grpSp>
        <p:nvGrpSpPr>
          <p:cNvPr id="50" name="Skupina 49">
            <a:extLst>
              <a:ext uri="{FF2B5EF4-FFF2-40B4-BE49-F238E27FC236}">
                <a16:creationId xmlns:a16="http://schemas.microsoft.com/office/drawing/2014/main" id="{B7665D73-67E5-4366-7C79-A61D86A86D6D}"/>
              </a:ext>
            </a:extLst>
          </p:cNvPr>
          <p:cNvGrpSpPr/>
          <p:nvPr/>
        </p:nvGrpSpPr>
        <p:grpSpPr>
          <a:xfrm>
            <a:off x="131118" y="1689875"/>
            <a:ext cx="11793789" cy="4003915"/>
            <a:chOff x="1175617" y="14863246"/>
            <a:chExt cx="27567813" cy="12188798"/>
          </a:xfrm>
        </p:grpSpPr>
        <p:sp>
          <p:nvSpPr>
            <p:cNvPr id="6" name="Obdélník: se zakulacenými rohy 5">
              <a:extLst>
                <a:ext uri="{FF2B5EF4-FFF2-40B4-BE49-F238E27FC236}">
                  <a16:creationId xmlns:a16="http://schemas.microsoft.com/office/drawing/2014/main" id="{59377C60-D4EA-A417-B359-DA8EFC103298}"/>
                </a:ext>
              </a:extLst>
            </p:cNvPr>
            <p:cNvSpPr/>
            <p:nvPr/>
          </p:nvSpPr>
          <p:spPr>
            <a:xfrm>
              <a:off x="8538356" y="16639345"/>
              <a:ext cx="5715752" cy="2570400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noProof="0" dirty="0">
                  <a:solidFill>
                    <a:schemeClr val="tx1"/>
                  </a:solidFill>
                  <a:latin typeface="Josefin Sans" pitchFamily="2" charset="-18"/>
                </a:rPr>
                <a:t>Pre-processing</a:t>
              </a:r>
            </a:p>
            <a:p>
              <a:pPr algn="ctr"/>
              <a:r>
                <a:rPr lang="en-US" sz="1100" noProof="0" dirty="0">
                  <a:solidFill>
                    <a:schemeClr val="tx1"/>
                  </a:solidFill>
                  <a:latin typeface="Josefin Sans" pitchFamily="2" charset="-18"/>
                </a:rPr>
                <a:t>filtering based on coverage</a:t>
              </a:r>
            </a:p>
            <a:p>
              <a:pPr algn="ctr"/>
              <a:r>
                <a:rPr lang="en-US" sz="1100" noProof="0" dirty="0">
                  <a:solidFill>
                    <a:schemeClr val="tx1"/>
                  </a:solidFill>
                  <a:latin typeface="Josefin Sans" pitchFamily="2" charset="-18"/>
                </a:rPr>
                <a:t>selection of genome parts of interest</a:t>
              </a:r>
            </a:p>
          </p:txBody>
        </p:sp>
        <p:sp>
          <p:nvSpPr>
            <p:cNvPr id="7" name="Obdélník: se zakulacenými rohy 6">
              <a:extLst>
                <a:ext uri="{FF2B5EF4-FFF2-40B4-BE49-F238E27FC236}">
                  <a16:creationId xmlns:a16="http://schemas.microsoft.com/office/drawing/2014/main" id="{E74F266F-1F0A-B461-4928-38DA999A275E}"/>
                </a:ext>
              </a:extLst>
            </p:cNvPr>
            <p:cNvSpPr/>
            <p:nvPr/>
          </p:nvSpPr>
          <p:spPr>
            <a:xfrm>
              <a:off x="15781969" y="16639823"/>
              <a:ext cx="5716800" cy="2569445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noProof="0" dirty="0">
                  <a:solidFill>
                    <a:schemeClr val="tx1"/>
                  </a:solidFill>
                  <a:latin typeface="Josefin Sans" pitchFamily="2" charset="-18"/>
                </a:rPr>
                <a:t>Analysis of methylations sites in coding and </a:t>
              </a:r>
              <a:br>
                <a:rPr lang="en-US" sz="1200" b="1" noProof="0" dirty="0">
                  <a:solidFill>
                    <a:schemeClr val="tx1"/>
                  </a:solidFill>
                  <a:latin typeface="Josefin Sans" pitchFamily="2" charset="-18"/>
                </a:rPr>
              </a:br>
              <a:r>
                <a:rPr lang="en-US" sz="1200" b="1" noProof="0" dirty="0">
                  <a:solidFill>
                    <a:schemeClr val="tx1"/>
                  </a:solidFill>
                  <a:latin typeface="Josefin Sans" pitchFamily="2" charset="-18"/>
                </a:rPr>
                <a:t>non-coding regions</a:t>
              </a:r>
            </a:p>
          </p:txBody>
        </p:sp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7BC84042-F073-B244-0438-107A7CFA9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3768" y="17446509"/>
              <a:ext cx="956073" cy="956073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76947ED1-B2AE-ECE2-C760-998B6CB04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32622" y="24622092"/>
              <a:ext cx="956073" cy="956073"/>
            </a:xfrm>
            <a:prstGeom prst="rect">
              <a:avLst/>
            </a:prstGeom>
          </p:spPr>
        </p:pic>
        <p:sp>
          <p:nvSpPr>
            <p:cNvPr id="10" name="Obdélník: se zakulacenými rohy 9">
              <a:extLst>
                <a:ext uri="{FF2B5EF4-FFF2-40B4-BE49-F238E27FC236}">
                  <a16:creationId xmlns:a16="http://schemas.microsoft.com/office/drawing/2014/main" id="{910182B7-4774-732F-2D59-9AAFEFFCDA32}"/>
                </a:ext>
              </a:extLst>
            </p:cNvPr>
            <p:cNvSpPr/>
            <p:nvPr/>
          </p:nvSpPr>
          <p:spPr>
            <a:xfrm>
              <a:off x="15781969" y="23839811"/>
              <a:ext cx="5716800" cy="2570400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noProof="0" dirty="0">
                  <a:solidFill>
                    <a:schemeClr val="tx1"/>
                  </a:solidFill>
                  <a:latin typeface="Josefin Sans" pitchFamily="2" charset="-18"/>
                </a:rPr>
                <a:t>Analysis of methylations</a:t>
              </a:r>
              <a:br>
                <a:rPr lang="en-US" sz="1200" b="1" noProof="0" dirty="0">
                  <a:solidFill>
                    <a:schemeClr val="tx1"/>
                  </a:solidFill>
                  <a:latin typeface="Josefin Sans" pitchFamily="2" charset="-18"/>
                </a:rPr>
              </a:br>
              <a:r>
                <a:rPr lang="en-US" sz="1200" b="1" noProof="0" dirty="0">
                  <a:solidFill>
                    <a:schemeClr val="tx1"/>
                  </a:solidFill>
                  <a:latin typeface="Josefin Sans" pitchFamily="2" charset="-18"/>
                </a:rPr>
                <a:t>in pangenome</a:t>
              </a:r>
            </a:p>
          </p:txBody>
        </p:sp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id="{924C2509-F7CB-7F02-F0D6-A62C7A9E6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8162333" y="19434367"/>
              <a:ext cx="956073" cy="956073"/>
            </a:xfrm>
            <a:prstGeom prst="rect">
              <a:avLst/>
            </a:prstGeom>
          </p:spPr>
        </p:pic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A32C4B02-CA73-822D-19A0-D7F977918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2526" y="17446509"/>
              <a:ext cx="956073" cy="956073"/>
            </a:xfrm>
            <a:prstGeom prst="rect">
              <a:avLst/>
            </a:prstGeom>
          </p:spPr>
        </p:pic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2298EF24-6E97-0D6A-C32F-E47F716A9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2526" y="24619921"/>
              <a:ext cx="956073" cy="956073"/>
            </a:xfrm>
            <a:prstGeom prst="rect">
              <a:avLst/>
            </a:prstGeom>
          </p:spPr>
        </p:pic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CE856429-C664-0D32-9D72-28ABD0B7CBFD}"/>
                </a:ext>
              </a:extLst>
            </p:cNvPr>
            <p:cNvGrpSpPr/>
            <p:nvPr/>
          </p:nvGrpSpPr>
          <p:grpSpPr>
            <a:xfrm>
              <a:off x="1246974" y="15203834"/>
              <a:ext cx="5778279" cy="2332894"/>
              <a:chOff x="1246974" y="15203834"/>
              <a:chExt cx="5778279" cy="2332894"/>
            </a:xfrm>
          </p:grpSpPr>
          <p:pic>
            <p:nvPicPr>
              <p:cNvPr id="19" name="Obrázek 18">
                <a:extLst>
                  <a:ext uri="{FF2B5EF4-FFF2-40B4-BE49-F238E27FC236}">
                    <a16:creationId xmlns:a16="http://schemas.microsoft.com/office/drawing/2014/main" id="{AE794CCF-7B1C-FDCC-4D19-CC6B4BB5A5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50916" y="15290998"/>
                <a:ext cx="598795" cy="598795"/>
              </a:xfrm>
              <a:prstGeom prst="rect">
                <a:avLst/>
              </a:prstGeom>
            </p:spPr>
          </p:pic>
          <p:sp>
            <p:nvSpPr>
              <p:cNvPr id="20" name="Obdélník: se zakulacenými rohy 19">
                <a:extLst>
                  <a:ext uri="{FF2B5EF4-FFF2-40B4-BE49-F238E27FC236}">
                    <a16:creationId xmlns:a16="http://schemas.microsoft.com/office/drawing/2014/main" id="{D4D0720F-FC02-3ECD-CA30-AE363928C40D}"/>
                  </a:ext>
                </a:extLst>
              </p:cNvPr>
              <p:cNvSpPr/>
              <p:nvPr/>
            </p:nvSpPr>
            <p:spPr>
              <a:xfrm>
                <a:off x="1246974" y="15203834"/>
                <a:ext cx="5778279" cy="2217932"/>
              </a:xfrm>
              <a:prstGeom prst="round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noProof="0" dirty="0">
                  <a:solidFill>
                    <a:schemeClr val="tx1"/>
                  </a:solidFill>
                  <a:latin typeface="Josefin Sans" pitchFamily="2" charset="-18"/>
                </a:endParaRPr>
              </a:p>
            </p:txBody>
          </p:sp>
          <p:sp>
            <p:nvSpPr>
              <p:cNvPr id="21" name="TextovéPole 20">
                <a:extLst>
                  <a:ext uri="{FF2B5EF4-FFF2-40B4-BE49-F238E27FC236}">
                    <a16:creationId xmlns:a16="http://schemas.microsoft.com/office/drawing/2014/main" id="{885DD422-EA19-A27E-AAE8-8ADA178A2A7C}"/>
                  </a:ext>
                </a:extLst>
              </p:cNvPr>
              <p:cNvSpPr txBox="1"/>
              <p:nvPr/>
            </p:nvSpPr>
            <p:spPr>
              <a:xfrm>
                <a:off x="2925004" y="15391573"/>
                <a:ext cx="3214442" cy="787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noProof="0" dirty="0" err="1">
                    <a:latin typeface="Josefin Sans" pitchFamily="2" charset="-18"/>
                  </a:rPr>
                  <a:t>bedMethyl</a:t>
                </a:r>
                <a:r>
                  <a:rPr lang="en-US" sz="1100" b="1" noProof="0" dirty="0">
                    <a:latin typeface="Josefin Sans" pitchFamily="2" charset="-18"/>
                  </a:rPr>
                  <a:t> files</a:t>
                </a:r>
              </a:p>
            </p:txBody>
          </p:sp>
          <p:pic>
            <p:nvPicPr>
              <p:cNvPr id="22" name="Obrázek 21">
                <a:extLst>
                  <a:ext uri="{FF2B5EF4-FFF2-40B4-BE49-F238E27FC236}">
                    <a16:creationId xmlns:a16="http://schemas.microsoft.com/office/drawing/2014/main" id="{B865CA3A-3731-0544-6529-B44CE7FC7D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73628" y="15993796"/>
                <a:ext cx="364786" cy="364786"/>
              </a:xfrm>
              <a:prstGeom prst="rect">
                <a:avLst/>
              </a:prstGeom>
            </p:spPr>
          </p:pic>
          <p:sp>
            <p:nvSpPr>
              <p:cNvPr id="23" name="TextovéPole 22">
                <a:extLst>
                  <a:ext uri="{FF2B5EF4-FFF2-40B4-BE49-F238E27FC236}">
                    <a16:creationId xmlns:a16="http://schemas.microsoft.com/office/drawing/2014/main" id="{FA994F48-1B97-8E40-C56F-BB9A27C54BCD}"/>
                  </a:ext>
                </a:extLst>
              </p:cNvPr>
              <p:cNvSpPr txBox="1"/>
              <p:nvPr/>
            </p:nvSpPr>
            <p:spPr>
              <a:xfrm>
                <a:off x="2924876" y="15953880"/>
                <a:ext cx="2677336" cy="787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noProof="0" dirty="0">
                    <a:latin typeface="Josefin Sans" pitchFamily="2" charset="-18"/>
                  </a:rPr>
                  <a:t>bac01.bed</a:t>
                </a:r>
              </a:p>
            </p:txBody>
          </p:sp>
          <p:sp>
            <p:nvSpPr>
              <p:cNvPr id="24" name="TextovéPole 23">
                <a:extLst>
                  <a:ext uri="{FF2B5EF4-FFF2-40B4-BE49-F238E27FC236}">
                    <a16:creationId xmlns:a16="http://schemas.microsoft.com/office/drawing/2014/main" id="{9E982491-C70B-F3C1-107C-4CE0D3F64B52}"/>
                  </a:ext>
                </a:extLst>
              </p:cNvPr>
              <p:cNvSpPr txBox="1"/>
              <p:nvPr/>
            </p:nvSpPr>
            <p:spPr>
              <a:xfrm>
                <a:off x="2924876" y="16457377"/>
                <a:ext cx="2677336" cy="787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noProof="0" dirty="0">
                    <a:latin typeface="Josefin Sans" pitchFamily="2" charset="-18"/>
                  </a:rPr>
                  <a:t>bac02.bed</a:t>
                </a:r>
              </a:p>
            </p:txBody>
          </p:sp>
          <p:sp>
            <p:nvSpPr>
              <p:cNvPr id="25" name="TextovéPole 24">
                <a:extLst>
                  <a:ext uri="{FF2B5EF4-FFF2-40B4-BE49-F238E27FC236}">
                    <a16:creationId xmlns:a16="http://schemas.microsoft.com/office/drawing/2014/main" id="{A2B61B4B-F6D1-1BA7-56EA-81FE1572EF9B}"/>
                  </a:ext>
                </a:extLst>
              </p:cNvPr>
              <p:cNvSpPr txBox="1"/>
              <p:nvPr/>
            </p:nvSpPr>
            <p:spPr>
              <a:xfrm>
                <a:off x="3150632" y="17013507"/>
                <a:ext cx="793937" cy="523221"/>
              </a:xfrm>
              <a:prstGeom prst="rect">
                <a:avLst/>
              </a:prstGeom>
              <a:noFill/>
            </p:spPr>
            <p:txBody>
              <a:bodyPr vert="vert" wrap="square" rtlCol="0">
                <a:spAutoFit/>
              </a:bodyPr>
              <a:lstStyle/>
              <a:p>
                <a:r>
                  <a:rPr lang="en-US" sz="1050" noProof="0" dirty="0">
                    <a:latin typeface="Josefin Sans" pitchFamily="2" charset="-18"/>
                  </a:rPr>
                  <a:t>…</a:t>
                </a:r>
              </a:p>
            </p:txBody>
          </p:sp>
          <p:pic>
            <p:nvPicPr>
              <p:cNvPr id="26" name="Obrázek 25">
                <a:extLst>
                  <a:ext uri="{FF2B5EF4-FFF2-40B4-BE49-F238E27FC236}">
                    <a16:creationId xmlns:a16="http://schemas.microsoft.com/office/drawing/2014/main" id="{FD4A1F9C-B37C-F2A6-EE3C-2A03947034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62028" y="16467318"/>
                <a:ext cx="364786" cy="364786"/>
              </a:xfrm>
              <a:prstGeom prst="rect">
                <a:avLst/>
              </a:prstGeom>
            </p:spPr>
          </p:pic>
          <p:pic>
            <p:nvPicPr>
              <p:cNvPr id="27" name="Obrázek 26">
                <a:extLst>
                  <a:ext uri="{FF2B5EF4-FFF2-40B4-BE49-F238E27FC236}">
                    <a16:creationId xmlns:a16="http://schemas.microsoft.com/office/drawing/2014/main" id="{A2CC6E98-06F7-B369-3FAE-813583227F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73628" y="16953432"/>
                <a:ext cx="364786" cy="364786"/>
              </a:xfrm>
              <a:prstGeom prst="rect">
                <a:avLst/>
              </a:prstGeom>
            </p:spPr>
          </p:pic>
        </p:grpSp>
        <p:sp>
          <p:nvSpPr>
            <p:cNvPr id="28" name="Obdélník: se zakulacenými rohy 27">
              <a:extLst>
                <a:ext uri="{FF2B5EF4-FFF2-40B4-BE49-F238E27FC236}">
                  <a16:creationId xmlns:a16="http://schemas.microsoft.com/office/drawing/2014/main" id="{D2E85B46-6F8A-6706-F0C8-1DD64278242B}"/>
                </a:ext>
              </a:extLst>
            </p:cNvPr>
            <p:cNvSpPr/>
            <p:nvPr/>
          </p:nvSpPr>
          <p:spPr>
            <a:xfrm>
              <a:off x="23026630" y="23036523"/>
              <a:ext cx="5716800" cy="1816930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noProof="0" dirty="0">
                  <a:solidFill>
                    <a:schemeClr val="tx1"/>
                  </a:solidFill>
                  <a:latin typeface="Josefin Sans" pitchFamily="2" charset="-18"/>
                </a:rPr>
                <a:t>Table of methylations of core genes (*.csv/*.</a:t>
              </a:r>
              <a:r>
                <a:rPr lang="en-US" sz="1100" noProof="0" dirty="0" err="1">
                  <a:solidFill>
                    <a:schemeClr val="tx1"/>
                  </a:solidFill>
                  <a:latin typeface="Josefin Sans" pitchFamily="2" charset="-18"/>
                </a:rPr>
                <a:t>json</a:t>
              </a:r>
              <a:r>
                <a:rPr lang="en-US" sz="1100" noProof="0" dirty="0">
                  <a:solidFill>
                    <a:schemeClr val="tx1"/>
                  </a:solidFill>
                  <a:latin typeface="Josefin Sans" pitchFamily="2" charset="-18"/>
                </a:rPr>
                <a:t>)</a:t>
              </a:r>
            </a:p>
          </p:txBody>
        </p:sp>
        <p:sp>
          <p:nvSpPr>
            <p:cNvPr id="29" name="Obdélník: se zakulacenými rohy 28">
              <a:extLst>
                <a:ext uri="{FF2B5EF4-FFF2-40B4-BE49-F238E27FC236}">
                  <a16:creationId xmlns:a16="http://schemas.microsoft.com/office/drawing/2014/main" id="{EDA44D83-6C76-0B2F-E723-74AAD9DFD667}"/>
                </a:ext>
              </a:extLst>
            </p:cNvPr>
            <p:cNvSpPr/>
            <p:nvPr/>
          </p:nvSpPr>
          <p:spPr>
            <a:xfrm>
              <a:off x="22997116" y="16972538"/>
              <a:ext cx="5716800" cy="1816930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noProof="0" dirty="0">
                  <a:solidFill>
                    <a:schemeClr val="tx1"/>
                  </a:solidFill>
                  <a:latin typeface="Josefin Sans" pitchFamily="2" charset="-18"/>
                </a:rPr>
                <a:t>Table of methylation in non-coding regions (*.csv/*.</a:t>
              </a:r>
              <a:r>
                <a:rPr lang="en-US" sz="1100" noProof="0" dirty="0" err="1">
                  <a:solidFill>
                    <a:schemeClr val="tx1"/>
                  </a:solidFill>
                  <a:latin typeface="Josefin Sans" pitchFamily="2" charset="-18"/>
                </a:rPr>
                <a:t>json</a:t>
              </a:r>
              <a:r>
                <a:rPr lang="en-US" sz="1100" noProof="0" dirty="0">
                  <a:solidFill>
                    <a:schemeClr val="tx1"/>
                  </a:solidFill>
                  <a:latin typeface="Josefin Sans" pitchFamily="2" charset="-18"/>
                </a:rPr>
                <a:t>)</a:t>
              </a:r>
            </a:p>
          </p:txBody>
        </p:sp>
        <p:sp>
          <p:nvSpPr>
            <p:cNvPr id="30" name="Obdélník: se zakulacenými rohy 29">
              <a:extLst>
                <a:ext uri="{FF2B5EF4-FFF2-40B4-BE49-F238E27FC236}">
                  <a16:creationId xmlns:a16="http://schemas.microsoft.com/office/drawing/2014/main" id="{213F918F-1E57-7569-2D8B-C46BACD577F5}"/>
                </a:ext>
              </a:extLst>
            </p:cNvPr>
            <p:cNvSpPr/>
            <p:nvPr/>
          </p:nvSpPr>
          <p:spPr>
            <a:xfrm>
              <a:off x="22997116" y="19089157"/>
              <a:ext cx="5716800" cy="1816930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noProof="0" dirty="0">
                  <a:solidFill>
                    <a:schemeClr val="tx1"/>
                  </a:solidFill>
                  <a:latin typeface="Josefin Sans" pitchFamily="2" charset="-18"/>
                </a:rPr>
                <a:t>Statistics for found methylations types</a:t>
              </a:r>
            </a:p>
          </p:txBody>
        </p:sp>
        <p:sp>
          <p:nvSpPr>
            <p:cNvPr id="31" name="Obdélník: se zakulacenými rohy 30">
              <a:extLst>
                <a:ext uri="{FF2B5EF4-FFF2-40B4-BE49-F238E27FC236}">
                  <a16:creationId xmlns:a16="http://schemas.microsoft.com/office/drawing/2014/main" id="{C82B92E4-29F3-CA03-1693-6597278C65E3}"/>
                </a:ext>
              </a:extLst>
            </p:cNvPr>
            <p:cNvSpPr/>
            <p:nvPr/>
          </p:nvSpPr>
          <p:spPr>
            <a:xfrm>
              <a:off x="23026630" y="25235114"/>
              <a:ext cx="5716800" cy="1816930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noProof="0" dirty="0">
                  <a:solidFill>
                    <a:schemeClr val="tx1"/>
                  </a:solidFill>
                  <a:latin typeface="Josefin Sans" pitchFamily="2" charset="-18"/>
                </a:rPr>
                <a:t>Statistics for methylations of core genome</a:t>
              </a:r>
            </a:p>
          </p:txBody>
        </p:sp>
        <p:sp>
          <p:nvSpPr>
            <p:cNvPr id="32" name="Obdélník: se zakulacenými rohy 31">
              <a:extLst>
                <a:ext uri="{FF2B5EF4-FFF2-40B4-BE49-F238E27FC236}">
                  <a16:creationId xmlns:a16="http://schemas.microsoft.com/office/drawing/2014/main" id="{0ABF349D-F92C-630B-5E59-594DBF5A390C}"/>
                </a:ext>
              </a:extLst>
            </p:cNvPr>
            <p:cNvSpPr/>
            <p:nvPr/>
          </p:nvSpPr>
          <p:spPr>
            <a:xfrm>
              <a:off x="15781969" y="20615539"/>
              <a:ext cx="5716800" cy="1818000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noProof="0" dirty="0">
                  <a:solidFill>
                    <a:schemeClr val="tx1"/>
                  </a:solidFill>
                  <a:latin typeface="Josefin Sans" pitchFamily="2" charset="-18"/>
                </a:rPr>
                <a:t>Methylations in coding regions</a:t>
              </a:r>
            </a:p>
          </p:txBody>
        </p: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1159DBD2-933C-3265-5CDA-FDE4BC28B446}"/>
                </a:ext>
              </a:extLst>
            </p:cNvPr>
            <p:cNvSpPr txBox="1"/>
            <p:nvPr/>
          </p:nvSpPr>
          <p:spPr>
            <a:xfrm>
              <a:off x="2403396" y="18330197"/>
              <a:ext cx="4399442" cy="78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noProof="0" dirty="0">
                  <a:latin typeface="Josefin Sans" pitchFamily="2" charset="-18"/>
                </a:rPr>
                <a:t>Genome annotation files</a:t>
              </a:r>
            </a:p>
          </p:txBody>
        </p:sp>
        <p:pic>
          <p:nvPicPr>
            <p:cNvPr id="34" name="Obrázek 33">
              <a:extLst>
                <a:ext uri="{FF2B5EF4-FFF2-40B4-BE49-F238E27FC236}">
                  <a16:creationId xmlns:a16="http://schemas.microsoft.com/office/drawing/2014/main" id="{280D3CCD-5E1C-B901-34EA-AE8D2DA9A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0551" y="18248753"/>
              <a:ext cx="598795" cy="598795"/>
            </a:xfrm>
            <a:prstGeom prst="rect">
              <a:avLst/>
            </a:prstGeom>
          </p:spPr>
        </p:pic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id="{C5004C35-D8AE-9B8E-3FD1-87E5F6C5A00D}"/>
                </a:ext>
              </a:extLst>
            </p:cNvPr>
            <p:cNvSpPr txBox="1"/>
            <p:nvPr/>
          </p:nvSpPr>
          <p:spPr>
            <a:xfrm>
              <a:off x="2924876" y="18867668"/>
              <a:ext cx="2677336" cy="78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noProof="0" dirty="0">
                  <a:latin typeface="Josefin Sans" pitchFamily="2" charset="-18"/>
                </a:rPr>
                <a:t>bac01.gff</a:t>
              </a:r>
            </a:p>
          </p:txBody>
        </p:sp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id="{5867A1F3-7C55-6733-CD18-790114BA7FF7}"/>
                </a:ext>
              </a:extLst>
            </p:cNvPr>
            <p:cNvSpPr txBox="1"/>
            <p:nvPr/>
          </p:nvSpPr>
          <p:spPr>
            <a:xfrm>
              <a:off x="2924876" y="19370404"/>
              <a:ext cx="2677336" cy="78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noProof="0" dirty="0">
                  <a:latin typeface="Josefin Sans" pitchFamily="2" charset="-18"/>
                </a:rPr>
                <a:t>bac02.gbk</a:t>
              </a:r>
            </a:p>
          </p:txBody>
        </p:sp>
        <p:sp>
          <p:nvSpPr>
            <p:cNvPr id="37" name="TextovéPole 36">
              <a:extLst>
                <a:ext uri="{FF2B5EF4-FFF2-40B4-BE49-F238E27FC236}">
                  <a16:creationId xmlns:a16="http://schemas.microsoft.com/office/drawing/2014/main" id="{01FC4B35-388D-4829-3C63-AB5B2883D9A5}"/>
                </a:ext>
              </a:extLst>
            </p:cNvPr>
            <p:cNvSpPr txBox="1"/>
            <p:nvPr/>
          </p:nvSpPr>
          <p:spPr>
            <a:xfrm>
              <a:off x="3150632" y="19957029"/>
              <a:ext cx="793937" cy="523221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en-US" sz="1050" noProof="0" dirty="0">
                  <a:latin typeface="Josefin Sans" pitchFamily="2" charset="-18"/>
                </a:rPr>
                <a:t>…</a:t>
              </a:r>
            </a:p>
          </p:txBody>
        </p:sp>
        <p:sp>
          <p:nvSpPr>
            <p:cNvPr id="38" name="Obdélník: se zakulacenými rohy 37">
              <a:extLst>
                <a:ext uri="{FF2B5EF4-FFF2-40B4-BE49-F238E27FC236}">
                  <a16:creationId xmlns:a16="http://schemas.microsoft.com/office/drawing/2014/main" id="{5DAA4A14-E060-1F59-D18A-30F86929B928}"/>
                </a:ext>
              </a:extLst>
            </p:cNvPr>
            <p:cNvSpPr/>
            <p:nvPr/>
          </p:nvSpPr>
          <p:spPr>
            <a:xfrm>
              <a:off x="1175617" y="18152068"/>
              <a:ext cx="5778279" cy="2217600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noProof="0" dirty="0">
                <a:solidFill>
                  <a:schemeClr val="tx1"/>
                </a:solidFill>
                <a:latin typeface="Josefin Sans" pitchFamily="2" charset="-18"/>
              </a:endParaRPr>
            </a:p>
          </p:txBody>
        </p:sp>
        <p:sp>
          <p:nvSpPr>
            <p:cNvPr id="39" name="Obdélník: se zakulacenými rohy 38">
              <a:extLst>
                <a:ext uri="{FF2B5EF4-FFF2-40B4-BE49-F238E27FC236}">
                  <a16:creationId xmlns:a16="http://schemas.microsoft.com/office/drawing/2014/main" id="{413C29FF-00CD-5F93-7D56-C292E60F0F45}"/>
                </a:ext>
              </a:extLst>
            </p:cNvPr>
            <p:cNvSpPr/>
            <p:nvPr/>
          </p:nvSpPr>
          <p:spPr>
            <a:xfrm>
              <a:off x="23026630" y="14863246"/>
              <a:ext cx="5716800" cy="1816930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noProof="0" dirty="0">
                  <a:solidFill>
                    <a:schemeClr val="tx1"/>
                  </a:solidFill>
                  <a:latin typeface="Josefin Sans" pitchFamily="2" charset="-18"/>
                </a:rPr>
                <a:t>Table of methylation in coding regions (*.csv/*.</a:t>
              </a:r>
              <a:r>
                <a:rPr lang="en-US" sz="1100" noProof="0" dirty="0" err="1">
                  <a:solidFill>
                    <a:schemeClr val="tx1"/>
                  </a:solidFill>
                  <a:latin typeface="Josefin Sans" pitchFamily="2" charset="-18"/>
                </a:rPr>
                <a:t>json</a:t>
              </a:r>
              <a:r>
                <a:rPr lang="en-US" sz="1100" noProof="0" dirty="0">
                  <a:solidFill>
                    <a:schemeClr val="tx1"/>
                  </a:solidFill>
                  <a:latin typeface="Josefin Sans" pitchFamily="2" charset="-18"/>
                </a:rPr>
                <a:t>)</a:t>
              </a:r>
            </a:p>
          </p:txBody>
        </p:sp>
        <p:pic>
          <p:nvPicPr>
            <p:cNvPr id="40" name="Obrázek 39">
              <a:extLst>
                <a:ext uri="{FF2B5EF4-FFF2-40B4-BE49-F238E27FC236}">
                  <a16:creationId xmlns:a16="http://schemas.microsoft.com/office/drawing/2014/main" id="{38A28B20-635A-154F-30CE-567CCD658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8802" y="18925784"/>
              <a:ext cx="364786" cy="364786"/>
            </a:xfrm>
            <a:prstGeom prst="rect">
              <a:avLst/>
            </a:prstGeom>
          </p:spPr>
        </p:pic>
        <p:pic>
          <p:nvPicPr>
            <p:cNvPr id="41" name="Obrázek 40">
              <a:extLst>
                <a:ext uri="{FF2B5EF4-FFF2-40B4-BE49-F238E27FC236}">
                  <a16:creationId xmlns:a16="http://schemas.microsoft.com/office/drawing/2014/main" id="{D49625EE-1C61-0E45-B401-C7DF61070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8802" y="19399306"/>
              <a:ext cx="364786" cy="364786"/>
            </a:xfrm>
            <a:prstGeom prst="rect">
              <a:avLst/>
            </a:prstGeom>
          </p:spPr>
        </p:pic>
        <p:pic>
          <p:nvPicPr>
            <p:cNvPr id="42" name="Obrázek 41">
              <a:extLst>
                <a:ext uri="{FF2B5EF4-FFF2-40B4-BE49-F238E27FC236}">
                  <a16:creationId xmlns:a16="http://schemas.microsoft.com/office/drawing/2014/main" id="{91F43086-F5C9-10E5-BE52-739764A35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8802" y="19885420"/>
              <a:ext cx="364786" cy="364786"/>
            </a:xfrm>
            <a:prstGeom prst="rect">
              <a:avLst/>
            </a:prstGeom>
          </p:spPr>
        </p:pic>
        <p:pic>
          <p:nvPicPr>
            <p:cNvPr id="43" name="Obrázek 42">
              <a:extLst>
                <a:ext uri="{FF2B5EF4-FFF2-40B4-BE49-F238E27FC236}">
                  <a16:creationId xmlns:a16="http://schemas.microsoft.com/office/drawing/2014/main" id="{DA1B2871-9650-A4E0-E5F4-5058A45B1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8162333" y="22658638"/>
              <a:ext cx="956073" cy="956073"/>
            </a:xfrm>
            <a:prstGeom prst="rect">
              <a:avLst/>
            </a:prstGeom>
          </p:spPr>
        </p:pic>
        <p:pic>
          <p:nvPicPr>
            <p:cNvPr id="44" name="Obrázek 43">
              <a:extLst>
                <a:ext uri="{FF2B5EF4-FFF2-40B4-BE49-F238E27FC236}">
                  <a16:creationId xmlns:a16="http://schemas.microsoft.com/office/drawing/2014/main" id="{0E82BE9E-CA23-DBA6-A6A1-DDB7EC39F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32623" y="17446509"/>
              <a:ext cx="956073" cy="956073"/>
            </a:xfrm>
            <a:prstGeom prst="rect">
              <a:avLst/>
            </a:prstGeom>
          </p:spPr>
        </p:pic>
        <p:pic>
          <p:nvPicPr>
            <p:cNvPr id="45" name="Obrázek 44">
              <a:extLst>
                <a:ext uri="{FF2B5EF4-FFF2-40B4-BE49-F238E27FC236}">
                  <a16:creationId xmlns:a16="http://schemas.microsoft.com/office/drawing/2014/main" id="{8AFD34AB-04F0-6000-2D0F-7FA4260F2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03010" y="24633314"/>
              <a:ext cx="598795" cy="598795"/>
            </a:xfrm>
            <a:prstGeom prst="rect">
              <a:avLst/>
            </a:prstGeom>
          </p:spPr>
        </p:pic>
        <p:sp>
          <p:nvSpPr>
            <p:cNvPr id="46" name="Obdélník: se zakulacenými rohy 45">
              <a:extLst>
                <a:ext uri="{FF2B5EF4-FFF2-40B4-BE49-F238E27FC236}">
                  <a16:creationId xmlns:a16="http://schemas.microsoft.com/office/drawing/2014/main" id="{3228CD2A-F0D4-6695-A8E4-0166153327AC}"/>
                </a:ext>
              </a:extLst>
            </p:cNvPr>
            <p:cNvSpPr/>
            <p:nvPr/>
          </p:nvSpPr>
          <p:spPr>
            <a:xfrm>
              <a:off x="8538356" y="24216011"/>
              <a:ext cx="5778279" cy="1818000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noProof="0" dirty="0">
                <a:solidFill>
                  <a:schemeClr val="tx1"/>
                </a:solidFill>
                <a:latin typeface="Josefin Sans" pitchFamily="2" charset="-18"/>
              </a:endParaRPr>
            </a:p>
          </p:txBody>
        </p:sp>
        <p:sp>
          <p:nvSpPr>
            <p:cNvPr id="47" name="TextovéPole 46">
              <a:extLst>
                <a:ext uri="{FF2B5EF4-FFF2-40B4-BE49-F238E27FC236}">
                  <a16:creationId xmlns:a16="http://schemas.microsoft.com/office/drawing/2014/main" id="{1241B550-28A0-0C92-3CA3-2F8EEEB2F0F7}"/>
                </a:ext>
              </a:extLst>
            </p:cNvPr>
            <p:cNvSpPr txBox="1"/>
            <p:nvPr/>
          </p:nvSpPr>
          <p:spPr>
            <a:xfrm>
              <a:off x="10076973" y="24216009"/>
              <a:ext cx="3214443" cy="787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noProof="0" dirty="0">
                  <a:latin typeface="Josefin Sans" pitchFamily="2" charset="-18"/>
                </a:rPr>
                <a:t>Pangenome file</a:t>
              </a:r>
            </a:p>
          </p:txBody>
        </p:sp>
        <p:pic>
          <p:nvPicPr>
            <p:cNvPr id="48" name="Obrázek 47">
              <a:extLst>
                <a:ext uri="{FF2B5EF4-FFF2-40B4-BE49-F238E27FC236}">
                  <a16:creationId xmlns:a16="http://schemas.microsoft.com/office/drawing/2014/main" id="{FE7E4CA9-F50A-CA28-451B-356B57398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25722" y="25336112"/>
              <a:ext cx="364786" cy="364786"/>
            </a:xfrm>
            <a:prstGeom prst="rect">
              <a:avLst/>
            </a:prstGeom>
          </p:spPr>
        </p:pic>
        <p:sp>
          <p:nvSpPr>
            <p:cNvPr id="49" name="TextovéPole 48">
              <a:extLst>
                <a:ext uri="{FF2B5EF4-FFF2-40B4-BE49-F238E27FC236}">
                  <a16:creationId xmlns:a16="http://schemas.microsoft.com/office/drawing/2014/main" id="{4FCD4366-60AD-ED48-C916-9ECBFAD4431C}"/>
                </a:ext>
              </a:extLst>
            </p:cNvPr>
            <p:cNvSpPr txBox="1"/>
            <p:nvPr/>
          </p:nvSpPr>
          <p:spPr>
            <a:xfrm>
              <a:off x="10076971" y="24714716"/>
              <a:ext cx="4602596" cy="772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noProof="0" dirty="0">
                  <a:latin typeface="Josefin Sans" pitchFamily="2" charset="-18"/>
                </a:rPr>
                <a:t>gene_presence_absence.csv</a:t>
              </a:r>
            </a:p>
          </p:txBody>
        </p:sp>
      </p:grpSp>
      <p:pic>
        <p:nvPicPr>
          <p:cNvPr id="62" name="Obrázek 61" descr="Obsah obrázku jízdní kolo, Grafika, klipart, design&#10;&#10;Obsah vygenerovaný umělou inteligencí může být nesprávný.">
            <a:extLst>
              <a:ext uri="{FF2B5EF4-FFF2-40B4-BE49-F238E27FC236}">
                <a16:creationId xmlns:a16="http://schemas.microsoft.com/office/drawing/2014/main" id="{F25DB880-D21A-29C9-1551-EAAA51041B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338" y="3935017"/>
            <a:ext cx="2725367" cy="272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76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BCC87-636D-6117-B8F4-43B99C8B7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: se zakulacenými horními rohy 3">
            <a:extLst>
              <a:ext uri="{FF2B5EF4-FFF2-40B4-BE49-F238E27FC236}">
                <a16:creationId xmlns:a16="http://schemas.microsoft.com/office/drawing/2014/main" id="{C52E64E4-60D1-BF7B-4CAA-12D250D7E36C}"/>
              </a:ext>
            </a:extLst>
          </p:cNvPr>
          <p:cNvSpPr/>
          <p:nvPr/>
        </p:nvSpPr>
        <p:spPr>
          <a:xfrm rot="10800000">
            <a:off x="0" y="-1141"/>
            <a:ext cx="12192000" cy="860148"/>
          </a:xfrm>
          <a:prstGeom prst="round2SameRect">
            <a:avLst/>
          </a:prstGeom>
          <a:solidFill>
            <a:srgbClr val="E4002B"/>
          </a:solidFill>
          <a:ln>
            <a:solidFill>
              <a:srgbClr val="E40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A2EB28A4-AD80-B83B-96AC-64BE191CC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7" y="0"/>
            <a:ext cx="10515600" cy="859007"/>
          </a:xfrm>
        </p:spPr>
        <p:txBody>
          <a:bodyPr/>
          <a:lstStyle/>
          <a:p>
            <a:r>
              <a:rPr lang="en-US" b="1" noProof="0" dirty="0">
                <a:solidFill>
                  <a:schemeClr val="bg1"/>
                </a:solidFill>
              </a:rPr>
              <a:t>Results</a:t>
            </a:r>
          </a:p>
        </p:txBody>
      </p:sp>
      <p:grpSp>
        <p:nvGrpSpPr>
          <p:cNvPr id="11" name="Group 38">
            <a:extLst>
              <a:ext uri="{FF2B5EF4-FFF2-40B4-BE49-F238E27FC236}">
                <a16:creationId xmlns:a16="http://schemas.microsoft.com/office/drawing/2014/main" id="{837D6A7F-CE53-6025-BEC4-9745E58BD9A1}"/>
              </a:ext>
            </a:extLst>
          </p:cNvPr>
          <p:cNvGrpSpPr/>
          <p:nvPr/>
        </p:nvGrpSpPr>
        <p:grpSpPr>
          <a:xfrm>
            <a:off x="8476622" y="0"/>
            <a:ext cx="3677278" cy="903245"/>
            <a:chOff x="8476622" y="0"/>
            <a:chExt cx="3677278" cy="903245"/>
          </a:xfrm>
        </p:grpSpPr>
        <p:pic>
          <p:nvPicPr>
            <p:cNvPr id="12" name="Obrázek 11" descr="Obsah obrázku text&#10;&#10;Popis byl vytvořen automaticky">
              <a:extLst>
                <a:ext uri="{FF2B5EF4-FFF2-40B4-BE49-F238E27FC236}">
                  <a16:creationId xmlns:a16="http://schemas.microsoft.com/office/drawing/2014/main" id="{1431FC3D-0415-8972-8621-5EE93641A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467"/>
            <a:stretch/>
          </p:blipFill>
          <p:spPr>
            <a:xfrm>
              <a:off x="11276446" y="0"/>
              <a:ext cx="877454" cy="859007"/>
            </a:xfrm>
            <a:prstGeom prst="rect">
              <a:avLst/>
            </a:prstGeom>
          </p:spPr>
        </p:pic>
        <p:sp>
          <p:nvSpPr>
            <p:cNvPr id="13" name="TextBox 37">
              <a:extLst>
                <a:ext uri="{FF2B5EF4-FFF2-40B4-BE49-F238E27FC236}">
                  <a16:creationId xmlns:a16="http://schemas.microsoft.com/office/drawing/2014/main" id="{13257CFD-5308-4A1C-8986-712DB7C7A379}"/>
                </a:ext>
              </a:extLst>
            </p:cNvPr>
            <p:cNvSpPr txBox="1"/>
            <p:nvPr/>
          </p:nvSpPr>
          <p:spPr>
            <a:xfrm>
              <a:off x="8476622" y="133804"/>
              <a:ext cx="367727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noProof="0" dirty="0">
                  <a:solidFill>
                    <a:srgbClr val="FFFFFF"/>
                  </a:solidFill>
                  <a:latin typeface="Trebuchet MS" panose="020B0603020202020204" pitchFamily="34" charset="0"/>
                </a:rPr>
                <a:t>#BioSys_BU</a:t>
              </a:r>
              <a:endParaRPr lang="en-US" sz="4400" b="1" noProof="0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FC76D05A-518F-0CDA-8A3D-05B5B8FB36B0}"/>
              </a:ext>
            </a:extLst>
          </p:cNvPr>
          <p:cNvSpPr txBox="1">
            <a:spLocks/>
          </p:cNvSpPr>
          <p:nvPr/>
        </p:nvSpPr>
        <p:spPr>
          <a:xfrm>
            <a:off x="665207" y="1370358"/>
            <a:ext cx="4628949" cy="50733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/>
              <a:t>detection of 4mC, 5mC, 6mA</a:t>
            </a:r>
          </a:p>
          <a:p>
            <a:endParaRPr lang="en-US" noProof="0" dirty="0"/>
          </a:p>
          <a:p>
            <a:r>
              <a:rPr lang="en-US" noProof="0" dirty="0"/>
              <a:t>t</a:t>
            </a:r>
            <a:r>
              <a:rPr lang="en-US" sz="2800" noProof="0" dirty="0"/>
              <a:t>hresholds:</a:t>
            </a:r>
          </a:p>
          <a:p>
            <a:pPr lvl="1"/>
            <a:r>
              <a:rPr lang="en-US" noProof="0" dirty="0"/>
              <a:t>coverage ≥ 38 (median)</a:t>
            </a:r>
          </a:p>
          <a:p>
            <a:pPr lvl="1"/>
            <a:r>
              <a:rPr lang="en-US" noProof="0" dirty="0"/>
              <a:t>methylation probability ≥ 0.9</a:t>
            </a:r>
          </a:p>
          <a:p>
            <a:pPr marL="0" indent="0" algn="l">
              <a:buNone/>
            </a:pPr>
            <a:endParaRPr lang="en-US" sz="1800" b="0" i="0" u="none" strike="noStrike" baseline="0" noProof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b="0" i="0" u="none" strike="noStrike" baseline="0" noProof="0" dirty="0">
                <a:solidFill>
                  <a:srgbClr val="000000"/>
                </a:solidFill>
                <a:latin typeface="Calibri" panose="020F0502020204030204" pitchFamily="34" charset="0"/>
              </a:rPr>
              <a:t>~56,649 methylation sites per genome</a:t>
            </a:r>
          </a:p>
          <a:p>
            <a:pPr lvl="1"/>
            <a:r>
              <a:rPr lang="en-US" noProof="0" dirty="0">
                <a:solidFill>
                  <a:srgbClr val="000000"/>
                </a:solidFill>
                <a:latin typeface="Calibri" panose="020F0502020204030204" pitchFamily="34" charset="0"/>
              </a:rPr>
              <a:t>m</a:t>
            </a:r>
            <a:r>
              <a:rPr lang="en-US" b="0" i="0" u="none" strike="noStrike" baseline="0" noProof="0" dirty="0">
                <a:solidFill>
                  <a:srgbClr val="000000"/>
                </a:solidFill>
                <a:latin typeface="Calibri" panose="020F0502020204030204" pitchFamily="34" charset="0"/>
              </a:rPr>
              <a:t>inimum 1,851 (KP1906)</a:t>
            </a:r>
          </a:p>
          <a:p>
            <a:pPr lvl="1"/>
            <a:r>
              <a:rPr lang="en-US" noProof="0" dirty="0">
                <a:solidFill>
                  <a:srgbClr val="000000"/>
                </a:solidFill>
                <a:latin typeface="Calibri" panose="020F0502020204030204" pitchFamily="34" charset="0"/>
              </a:rPr>
              <a:t>maximum 96,422 (KP1267)</a:t>
            </a:r>
          </a:p>
          <a:p>
            <a:pPr lvl="1"/>
            <a:endParaRPr lang="en-US" b="0" i="0" u="none" strike="noStrike" baseline="0" noProof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noProof="0" dirty="0">
                <a:solidFill>
                  <a:srgbClr val="C00000"/>
                </a:solidFill>
                <a:latin typeface="Calibri" panose="020F0502020204030204" pitchFamily="34" charset="0"/>
              </a:rPr>
              <a:t>not consistent within STs</a:t>
            </a:r>
            <a:endParaRPr lang="en-US" b="0" i="0" u="none" strike="noStrike" baseline="0" noProof="0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marL="914400" lvl="2" indent="0">
              <a:buNone/>
            </a:pPr>
            <a:endParaRPr lang="en-US" noProof="0" dirty="0"/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C6502565-43FA-41EB-A246-C4134619FE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9380678"/>
              </p:ext>
            </p:extLst>
          </p:nvPr>
        </p:nvGraphicFramePr>
        <p:xfrm>
          <a:off x="5399314" y="1103658"/>
          <a:ext cx="6837258" cy="5096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946B1B13-6631-12B5-52C9-873D07FC8487}"/>
              </a:ext>
            </a:extLst>
          </p:cNvPr>
          <p:cNvSpPr txBox="1"/>
          <p:nvPr/>
        </p:nvSpPr>
        <p:spPr>
          <a:xfrm rot="18049225">
            <a:off x="6104246" y="6369606"/>
            <a:ext cx="525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noProof="0" dirty="0">
                <a:solidFill>
                  <a:srgbClr val="595959"/>
                </a:solidFill>
              </a:rPr>
              <a:t>ST25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80C640E-CD90-0ECF-D210-C682FE802115}"/>
              </a:ext>
            </a:extLst>
          </p:cNvPr>
          <p:cNvSpPr txBox="1"/>
          <p:nvPr/>
        </p:nvSpPr>
        <p:spPr>
          <a:xfrm rot="18049225">
            <a:off x="6369855" y="6314009"/>
            <a:ext cx="6552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noProof="0" dirty="0">
                <a:solidFill>
                  <a:srgbClr val="595959"/>
                </a:solidFill>
              </a:rPr>
              <a:t>ST405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30468338-3B8D-7279-8494-93745DF5ABF7}"/>
              </a:ext>
            </a:extLst>
          </p:cNvPr>
          <p:cNvSpPr txBox="1"/>
          <p:nvPr/>
        </p:nvSpPr>
        <p:spPr>
          <a:xfrm rot="18049225">
            <a:off x="6777039" y="6314009"/>
            <a:ext cx="6552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noProof="0" dirty="0">
                <a:solidFill>
                  <a:srgbClr val="595959"/>
                </a:solidFill>
              </a:rPr>
              <a:t>ST391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0037B17D-9EF0-01DF-5CFB-66053FC924CC}"/>
              </a:ext>
            </a:extLst>
          </p:cNvPr>
          <p:cNvSpPr txBox="1"/>
          <p:nvPr/>
        </p:nvSpPr>
        <p:spPr>
          <a:xfrm rot="18049225">
            <a:off x="7184222" y="6314009"/>
            <a:ext cx="6552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noProof="0" dirty="0">
                <a:solidFill>
                  <a:srgbClr val="595959"/>
                </a:solidFill>
              </a:rPr>
              <a:t>ST307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5B08150C-9B30-4A97-A49F-EABDC8EE951B}"/>
              </a:ext>
            </a:extLst>
          </p:cNvPr>
          <p:cNvSpPr txBox="1"/>
          <p:nvPr/>
        </p:nvSpPr>
        <p:spPr>
          <a:xfrm rot="18049225">
            <a:off x="7464416" y="6314009"/>
            <a:ext cx="6552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noProof="0" dirty="0">
                <a:solidFill>
                  <a:srgbClr val="595959"/>
                </a:solidFill>
              </a:rPr>
              <a:t>ST433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15A4B64-A577-A2AD-EFA6-65289F80D9C9}"/>
              </a:ext>
            </a:extLst>
          </p:cNvPr>
          <p:cNvSpPr txBox="1"/>
          <p:nvPr/>
        </p:nvSpPr>
        <p:spPr>
          <a:xfrm rot="18049225">
            <a:off x="9395147" y="6314009"/>
            <a:ext cx="6552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noProof="0" dirty="0">
                <a:solidFill>
                  <a:srgbClr val="595959"/>
                </a:solidFill>
              </a:rPr>
              <a:t>ST13</a:t>
            </a:r>
          </a:p>
        </p:txBody>
      </p:sp>
      <p:sp>
        <p:nvSpPr>
          <p:cNvPr id="2" name="Pravá složená závorka 1">
            <a:extLst>
              <a:ext uri="{FF2B5EF4-FFF2-40B4-BE49-F238E27FC236}">
                <a16:creationId xmlns:a16="http://schemas.microsoft.com/office/drawing/2014/main" id="{C7234205-AAA2-96E1-432D-10F31641378F}"/>
              </a:ext>
            </a:extLst>
          </p:cNvPr>
          <p:cNvSpPr/>
          <p:nvPr/>
        </p:nvSpPr>
        <p:spPr>
          <a:xfrm rot="5400000">
            <a:off x="9573177" y="4430147"/>
            <a:ext cx="238240" cy="3546525"/>
          </a:xfrm>
          <a:prstGeom prst="rightBrace">
            <a:avLst>
              <a:gd name="adj1" fmla="val 8333"/>
              <a:gd name="adj2" fmla="val 50143"/>
            </a:avLst>
          </a:prstGeom>
          <a:ln w="9525">
            <a:solidFill>
              <a:srgbClr val="59595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rgbClr val="595959"/>
              </a:solidFill>
            </a:endParaRPr>
          </a:p>
        </p:txBody>
      </p:sp>
      <p:sp>
        <p:nvSpPr>
          <p:cNvPr id="3" name="Pravá složená závorka 2">
            <a:extLst>
              <a:ext uri="{FF2B5EF4-FFF2-40B4-BE49-F238E27FC236}">
                <a16:creationId xmlns:a16="http://schemas.microsoft.com/office/drawing/2014/main" id="{35B2E26A-8BA7-805C-3084-8E27C3BD1C48}"/>
              </a:ext>
            </a:extLst>
          </p:cNvPr>
          <p:cNvSpPr/>
          <p:nvPr/>
        </p:nvSpPr>
        <p:spPr>
          <a:xfrm rot="5400000">
            <a:off x="6268044" y="6106547"/>
            <a:ext cx="238240" cy="193725"/>
          </a:xfrm>
          <a:prstGeom prst="rightBrace">
            <a:avLst>
              <a:gd name="adj1" fmla="val 8333"/>
              <a:gd name="adj2" fmla="val 50143"/>
            </a:avLst>
          </a:prstGeom>
          <a:ln w="9525">
            <a:solidFill>
              <a:srgbClr val="59595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rgbClr val="595959"/>
              </a:solidFill>
            </a:endParaRPr>
          </a:p>
        </p:txBody>
      </p:sp>
      <p:sp>
        <p:nvSpPr>
          <p:cNvPr id="9" name="Pravá složená závorka 8">
            <a:extLst>
              <a:ext uri="{FF2B5EF4-FFF2-40B4-BE49-F238E27FC236}">
                <a16:creationId xmlns:a16="http://schemas.microsoft.com/office/drawing/2014/main" id="{8DECD385-0675-4C50-7A2B-183DD3D4E37E}"/>
              </a:ext>
            </a:extLst>
          </p:cNvPr>
          <p:cNvSpPr/>
          <p:nvPr/>
        </p:nvSpPr>
        <p:spPr>
          <a:xfrm rot="5400000">
            <a:off x="6535095" y="6106547"/>
            <a:ext cx="238240" cy="193725"/>
          </a:xfrm>
          <a:prstGeom prst="rightBrace">
            <a:avLst>
              <a:gd name="adj1" fmla="val 8333"/>
              <a:gd name="adj2" fmla="val 50143"/>
            </a:avLst>
          </a:prstGeom>
          <a:ln w="9525">
            <a:solidFill>
              <a:srgbClr val="59595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rgbClr val="595959"/>
              </a:solidFill>
            </a:endParaRPr>
          </a:p>
        </p:txBody>
      </p:sp>
      <p:sp>
        <p:nvSpPr>
          <p:cNvPr id="10" name="Pravá složená závorka 9">
            <a:extLst>
              <a:ext uri="{FF2B5EF4-FFF2-40B4-BE49-F238E27FC236}">
                <a16:creationId xmlns:a16="http://schemas.microsoft.com/office/drawing/2014/main" id="{7BFE19CA-58E4-08DB-0351-51E70DE227E8}"/>
              </a:ext>
            </a:extLst>
          </p:cNvPr>
          <p:cNvSpPr/>
          <p:nvPr/>
        </p:nvSpPr>
        <p:spPr>
          <a:xfrm rot="5400000">
            <a:off x="7362602" y="6106547"/>
            <a:ext cx="238240" cy="193725"/>
          </a:xfrm>
          <a:prstGeom prst="rightBrace">
            <a:avLst>
              <a:gd name="adj1" fmla="val 8333"/>
              <a:gd name="adj2" fmla="val 50143"/>
            </a:avLst>
          </a:prstGeom>
          <a:ln w="9525">
            <a:solidFill>
              <a:srgbClr val="59595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rgbClr val="595959"/>
              </a:solidFill>
            </a:endParaRPr>
          </a:p>
        </p:txBody>
      </p:sp>
      <p:sp>
        <p:nvSpPr>
          <p:cNvPr id="14" name="Pravá složená závorka 13">
            <a:extLst>
              <a:ext uri="{FF2B5EF4-FFF2-40B4-BE49-F238E27FC236}">
                <a16:creationId xmlns:a16="http://schemas.microsoft.com/office/drawing/2014/main" id="{DE3458D5-9AAF-B13A-7972-958A9A4C2E5E}"/>
              </a:ext>
            </a:extLst>
          </p:cNvPr>
          <p:cNvSpPr/>
          <p:nvPr/>
        </p:nvSpPr>
        <p:spPr>
          <a:xfrm rot="5400000">
            <a:off x="7659817" y="6106547"/>
            <a:ext cx="238240" cy="193725"/>
          </a:xfrm>
          <a:prstGeom prst="rightBrace">
            <a:avLst>
              <a:gd name="adj1" fmla="val 8333"/>
              <a:gd name="adj2" fmla="val 50143"/>
            </a:avLst>
          </a:prstGeom>
          <a:ln w="9525">
            <a:solidFill>
              <a:srgbClr val="59595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rgbClr val="595959"/>
              </a:solidFill>
            </a:endParaRPr>
          </a:p>
        </p:txBody>
      </p:sp>
      <p:sp>
        <p:nvSpPr>
          <p:cNvPr id="15" name="Pravá složená závorka 14">
            <a:extLst>
              <a:ext uri="{FF2B5EF4-FFF2-40B4-BE49-F238E27FC236}">
                <a16:creationId xmlns:a16="http://schemas.microsoft.com/office/drawing/2014/main" id="{FDE1DF9F-647B-3C34-B106-27C89306FB27}"/>
              </a:ext>
            </a:extLst>
          </p:cNvPr>
          <p:cNvSpPr/>
          <p:nvPr/>
        </p:nvSpPr>
        <p:spPr>
          <a:xfrm rot="5400000">
            <a:off x="6968350" y="5950280"/>
            <a:ext cx="238240" cy="506259"/>
          </a:xfrm>
          <a:prstGeom prst="rightBrace">
            <a:avLst>
              <a:gd name="adj1" fmla="val 8333"/>
              <a:gd name="adj2" fmla="val 50143"/>
            </a:avLst>
          </a:prstGeom>
          <a:ln w="9525">
            <a:solidFill>
              <a:srgbClr val="59595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771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5EB2B-7045-A941-6FFF-AB1382886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6714D9-92EB-4C6A-6AB6-968670DE8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4729163"/>
          </a:xfrm>
        </p:spPr>
        <p:txBody>
          <a:bodyPr>
            <a:normAutofit/>
          </a:bodyPr>
          <a:lstStyle/>
          <a:p>
            <a:endParaRPr lang="en-US" noProof="0" dirty="0"/>
          </a:p>
          <a:p>
            <a:endParaRPr lang="en-US" noProof="0" dirty="0"/>
          </a:p>
        </p:txBody>
      </p:sp>
      <p:sp>
        <p:nvSpPr>
          <p:cNvPr id="4" name="Obdélník: se zakulacenými horními rohy 3">
            <a:extLst>
              <a:ext uri="{FF2B5EF4-FFF2-40B4-BE49-F238E27FC236}">
                <a16:creationId xmlns:a16="http://schemas.microsoft.com/office/drawing/2014/main" id="{BB2290E9-2BA6-1585-549A-88562198A642}"/>
              </a:ext>
            </a:extLst>
          </p:cNvPr>
          <p:cNvSpPr/>
          <p:nvPr/>
        </p:nvSpPr>
        <p:spPr>
          <a:xfrm rot="10800000">
            <a:off x="0" y="-1141"/>
            <a:ext cx="12192000" cy="860148"/>
          </a:xfrm>
          <a:prstGeom prst="round2SameRect">
            <a:avLst/>
          </a:prstGeom>
          <a:solidFill>
            <a:srgbClr val="E4002B"/>
          </a:solidFill>
          <a:ln>
            <a:solidFill>
              <a:srgbClr val="E40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082D2698-56C4-1B73-937F-E11DA2322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7" y="0"/>
            <a:ext cx="10515600" cy="859007"/>
          </a:xfrm>
        </p:spPr>
        <p:txBody>
          <a:bodyPr/>
          <a:lstStyle/>
          <a:p>
            <a:r>
              <a:rPr lang="en-US" b="1" noProof="0" dirty="0">
                <a:solidFill>
                  <a:schemeClr val="bg1"/>
                </a:solidFill>
              </a:rPr>
              <a:t>Results</a:t>
            </a:r>
          </a:p>
        </p:txBody>
      </p:sp>
      <p:grpSp>
        <p:nvGrpSpPr>
          <p:cNvPr id="11" name="Group 38">
            <a:extLst>
              <a:ext uri="{FF2B5EF4-FFF2-40B4-BE49-F238E27FC236}">
                <a16:creationId xmlns:a16="http://schemas.microsoft.com/office/drawing/2014/main" id="{4A9ED839-9A42-01AF-46E9-04679D421C03}"/>
              </a:ext>
            </a:extLst>
          </p:cNvPr>
          <p:cNvGrpSpPr/>
          <p:nvPr/>
        </p:nvGrpSpPr>
        <p:grpSpPr>
          <a:xfrm>
            <a:off x="8476622" y="0"/>
            <a:ext cx="3677278" cy="903245"/>
            <a:chOff x="8476622" y="0"/>
            <a:chExt cx="3677278" cy="903245"/>
          </a:xfrm>
        </p:grpSpPr>
        <p:pic>
          <p:nvPicPr>
            <p:cNvPr id="12" name="Obrázek 11" descr="Obsah obrázku text&#10;&#10;Popis byl vytvořen automaticky">
              <a:extLst>
                <a:ext uri="{FF2B5EF4-FFF2-40B4-BE49-F238E27FC236}">
                  <a16:creationId xmlns:a16="http://schemas.microsoft.com/office/drawing/2014/main" id="{2A54F4E4-8685-364D-2B51-096557F6F7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467"/>
            <a:stretch/>
          </p:blipFill>
          <p:spPr>
            <a:xfrm>
              <a:off x="11276446" y="0"/>
              <a:ext cx="877454" cy="859007"/>
            </a:xfrm>
            <a:prstGeom prst="rect">
              <a:avLst/>
            </a:prstGeom>
          </p:spPr>
        </p:pic>
        <p:sp>
          <p:nvSpPr>
            <p:cNvPr id="13" name="TextBox 37">
              <a:extLst>
                <a:ext uri="{FF2B5EF4-FFF2-40B4-BE49-F238E27FC236}">
                  <a16:creationId xmlns:a16="http://schemas.microsoft.com/office/drawing/2014/main" id="{8AAB0FB6-8532-5AE2-208A-CB65484E3BDD}"/>
                </a:ext>
              </a:extLst>
            </p:cNvPr>
            <p:cNvSpPr txBox="1"/>
            <p:nvPr/>
          </p:nvSpPr>
          <p:spPr>
            <a:xfrm>
              <a:off x="8476622" y="133804"/>
              <a:ext cx="367727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noProof="0" dirty="0">
                  <a:solidFill>
                    <a:srgbClr val="FFFFFF"/>
                  </a:solidFill>
                  <a:latin typeface="Trebuchet MS" panose="020B0603020202020204" pitchFamily="34" charset="0"/>
                </a:rPr>
                <a:t>#BioSys_BU</a:t>
              </a:r>
              <a:endParaRPr lang="en-US" sz="4400" b="1" noProof="0" dirty="0">
                <a:latin typeface="Trebuchet MS" panose="020B0603020202020204" pitchFamily="34" charset="0"/>
              </a:endParaRPr>
            </a:p>
          </p:txBody>
        </p:sp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F3E53D6F-4F66-4C62-6190-75D5B1E0A66D}"/>
              </a:ext>
            </a:extLst>
          </p:cNvPr>
          <p:cNvGrpSpPr/>
          <p:nvPr/>
        </p:nvGrpSpPr>
        <p:grpSpPr>
          <a:xfrm>
            <a:off x="5416510" y="3245234"/>
            <a:ext cx="3202210" cy="2741708"/>
            <a:chOff x="6336875" y="3121310"/>
            <a:chExt cx="3202210" cy="2741708"/>
          </a:xfrm>
        </p:grpSpPr>
        <p:graphicFrame>
          <p:nvGraphicFramePr>
            <p:cNvPr id="2" name="Graf 1">
              <a:extLst>
                <a:ext uri="{FF2B5EF4-FFF2-40B4-BE49-F238E27FC236}">
                  <a16:creationId xmlns:a16="http://schemas.microsoft.com/office/drawing/2014/main" id="{5D22023B-97CB-C39A-0C90-9800BBAA555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25121295"/>
                </p:ext>
              </p:extLst>
            </p:nvPr>
          </p:nvGraphicFramePr>
          <p:xfrm>
            <a:off x="6336875" y="3429000"/>
            <a:ext cx="3202210" cy="243401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15224FEA-9EC5-8ED9-D712-15FFC3047E17}"/>
                </a:ext>
              </a:extLst>
            </p:cNvPr>
            <p:cNvSpPr txBox="1"/>
            <p:nvPr/>
          </p:nvSpPr>
          <p:spPr>
            <a:xfrm>
              <a:off x="7352193" y="3121310"/>
              <a:ext cx="1171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noProof="0" dirty="0"/>
                <a:t>4mC</a:t>
              </a:r>
            </a:p>
          </p:txBody>
        </p:sp>
      </p:grp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541752FC-A1D2-47E5-BEB4-350E5F46800C}"/>
              </a:ext>
            </a:extLst>
          </p:cNvPr>
          <p:cNvGrpSpPr/>
          <p:nvPr/>
        </p:nvGrpSpPr>
        <p:grpSpPr>
          <a:xfrm>
            <a:off x="9111311" y="2957301"/>
            <a:ext cx="3529012" cy="2737829"/>
            <a:chOff x="8662988" y="1329745"/>
            <a:chExt cx="3529012" cy="2737829"/>
          </a:xfrm>
        </p:grpSpPr>
        <p:graphicFrame>
          <p:nvGraphicFramePr>
            <p:cNvPr id="6" name="Graf 5">
              <a:extLst>
                <a:ext uri="{FF2B5EF4-FFF2-40B4-BE49-F238E27FC236}">
                  <a16:creationId xmlns:a16="http://schemas.microsoft.com/office/drawing/2014/main" id="{6BB74551-759B-F34B-EDB4-FE83E92356D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94871088"/>
                </p:ext>
              </p:extLst>
            </p:nvPr>
          </p:nvGraphicFramePr>
          <p:xfrm>
            <a:off x="8662988" y="1601775"/>
            <a:ext cx="3529012" cy="24657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7772D050-AF4C-11DD-E7E9-D2E186CC8E69}"/>
                </a:ext>
              </a:extLst>
            </p:cNvPr>
            <p:cNvSpPr txBox="1"/>
            <p:nvPr/>
          </p:nvSpPr>
          <p:spPr>
            <a:xfrm>
              <a:off x="9841707" y="1329745"/>
              <a:ext cx="1171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noProof="0" dirty="0"/>
                <a:t>5mC</a:t>
              </a:r>
              <a:endParaRPr lang="en-US" b="1" noProof="0" dirty="0"/>
            </a:p>
          </p:txBody>
        </p:sp>
      </p:grp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453EE48C-3674-6D63-6F9B-DBAA4FA7014A}"/>
              </a:ext>
            </a:extLst>
          </p:cNvPr>
          <p:cNvGrpSpPr/>
          <p:nvPr/>
        </p:nvGrpSpPr>
        <p:grpSpPr>
          <a:xfrm>
            <a:off x="7075372" y="4312014"/>
            <a:ext cx="3871508" cy="2748912"/>
            <a:chOff x="8544127" y="4022376"/>
            <a:chExt cx="3871508" cy="2748912"/>
          </a:xfrm>
        </p:grpSpPr>
        <p:graphicFrame>
          <p:nvGraphicFramePr>
            <p:cNvPr id="7" name="Graf 6">
              <a:extLst>
                <a:ext uri="{FF2B5EF4-FFF2-40B4-BE49-F238E27FC236}">
                  <a16:creationId xmlns:a16="http://schemas.microsoft.com/office/drawing/2014/main" id="{6B5E5D86-6AE2-203F-E0AA-DA91BF7079A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46099870"/>
                </p:ext>
              </p:extLst>
            </p:nvPr>
          </p:nvGraphicFramePr>
          <p:xfrm>
            <a:off x="8544127" y="4305489"/>
            <a:ext cx="3871508" cy="24657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37B2D130-8E20-3E16-CABA-6142052A255B}"/>
                </a:ext>
              </a:extLst>
            </p:cNvPr>
            <p:cNvSpPr txBox="1"/>
            <p:nvPr/>
          </p:nvSpPr>
          <p:spPr>
            <a:xfrm>
              <a:off x="9894094" y="4022376"/>
              <a:ext cx="1171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noProof="0" dirty="0"/>
                <a:t>6mA</a:t>
              </a:r>
              <a:endParaRPr lang="en-US" b="1" noProof="0" dirty="0"/>
            </a:p>
          </p:txBody>
        </p:sp>
      </p:grpSp>
      <p:sp>
        <p:nvSpPr>
          <p:cNvPr id="18" name="Zástupný obsah 2">
            <a:extLst>
              <a:ext uri="{FF2B5EF4-FFF2-40B4-BE49-F238E27FC236}">
                <a16:creationId xmlns:a16="http://schemas.microsoft.com/office/drawing/2014/main" id="{8C86DFB5-7F46-222B-CAD6-22EE93DDE149}"/>
              </a:ext>
            </a:extLst>
          </p:cNvPr>
          <p:cNvSpPr txBox="1">
            <a:spLocks/>
          </p:cNvSpPr>
          <p:nvPr/>
        </p:nvSpPr>
        <p:spPr>
          <a:xfrm>
            <a:off x="445794" y="1319611"/>
            <a:ext cx="4561114" cy="4729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>
                <a:solidFill>
                  <a:srgbClr val="000000"/>
                </a:solidFill>
                <a:latin typeface="Calibri" panose="020F0502020204030204" pitchFamily="34" charset="0"/>
              </a:rPr>
              <a:t>6mA – predominant DNA modification</a:t>
            </a:r>
          </a:p>
          <a:p>
            <a:r>
              <a:rPr lang="en-US" noProof="0" dirty="0">
                <a:solidFill>
                  <a:srgbClr val="000000"/>
                </a:solidFill>
                <a:latin typeface="Calibri" panose="020F0502020204030204" pitchFamily="34" charset="0"/>
              </a:rPr>
              <a:t>4mC – rare</a:t>
            </a:r>
          </a:p>
          <a:p>
            <a:endParaRPr lang="en-US" noProof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800" noProof="0" dirty="0">
                <a:solidFill>
                  <a:srgbClr val="000000"/>
                </a:solidFill>
                <a:latin typeface="Calibri" panose="020F0502020204030204" pitchFamily="34" charset="0"/>
              </a:rPr>
              <a:t>average methylation</a:t>
            </a:r>
            <a:br>
              <a:rPr lang="en-US" sz="2800" noProof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2800" noProof="0" dirty="0">
                <a:solidFill>
                  <a:srgbClr val="000000"/>
                </a:solidFill>
                <a:latin typeface="Calibri" panose="020F0502020204030204" pitchFamily="34" charset="0"/>
              </a:rPr>
              <a:t>sites per genome:</a:t>
            </a:r>
          </a:p>
          <a:p>
            <a:endParaRPr lang="en-US" b="1" noProof="0" dirty="0"/>
          </a:p>
          <a:p>
            <a:endParaRPr lang="en-US" noProof="0" dirty="0"/>
          </a:p>
        </p:txBody>
      </p:sp>
      <p:graphicFrame>
        <p:nvGraphicFramePr>
          <p:cNvPr id="19" name="Graf 18">
            <a:extLst>
              <a:ext uri="{FF2B5EF4-FFF2-40B4-BE49-F238E27FC236}">
                <a16:creationId xmlns:a16="http://schemas.microsoft.com/office/drawing/2014/main" id="{F7BBE670-A319-C68B-BF60-4A419AD6A7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0772976"/>
              </p:ext>
            </p:extLst>
          </p:nvPr>
        </p:nvGraphicFramePr>
        <p:xfrm>
          <a:off x="1716159" y="4091762"/>
          <a:ext cx="3790970" cy="2969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1" name="Zástupný obsah 2">
            <a:extLst>
              <a:ext uri="{FF2B5EF4-FFF2-40B4-BE49-F238E27FC236}">
                <a16:creationId xmlns:a16="http://schemas.microsoft.com/office/drawing/2014/main" id="{54AE0E68-F00E-29EE-B3B6-898D4DC6C763}"/>
              </a:ext>
            </a:extLst>
          </p:cNvPr>
          <p:cNvSpPr txBox="1">
            <a:spLocks/>
          </p:cNvSpPr>
          <p:nvPr/>
        </p:nvSpPr>
        <p:spPr>
          <a:xfrm>
            <a:off x="5722706" y="1319611"/>
            <a:ext cx="6469294" cy="4729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>
                <a:solidFill>
                  <a:srgbClr val="000000"/>
                </a:solidFill>
                <a:latin typeface="Calibri" panose="020F0502020204030204" pitchFamily="34" charset="0"/>
              </a:rPr>
              <a:t>coding vs. noncoding regions:</a:t>
            </a:r>
          </a:p>
          <a:p>
            <a:pPr lvl="1"/>
            <a:r>
              <a:rPr lang="en-US" noProof="0" dirty="0">
                <a:solidFill>
                  <a:srgbClr val="000000"/>
                </a:solidFill>
                <a:latin typeface="Calibri" panose="020F0502020204030204" pitchFamily="34" charset="0"/>
              </a:rPr>
              <a:t>each 25th nucleotide methylated in noncoding region</a:t>
            </a:r>
          </a:p>
          <a:p>
            <a:pPr lvl="1"/>
            <a:r>
              <a:rPr lang="en-US" noProof="0" dirty="0">
                <a:solidFill>
                  <a:srgbClr val="000000"/>
                </a:solidFill>
                <a:latin typeface="Calibri" panose="020F0502020204030204" pitchFamily="34" charset="0"/>
              </a:rPr>
              <a:t>each 210th nucleotide methylated in coding region</a:t>
            </a:r>
            <a:endParaRPr lang="en-US" noProof="0" dirty="0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941159B2-C20C-3335-A960-59B6F7156B39}"/>
              </a:ext>
            </a:extLst>
          </p:cNvPr>
          <p:cNvSpPr/>
          <p:nvPr/>
        </p:nvSpPr>
        <p:spPr>
          <a:xfrm>
            <a:off x="10741008" y="5989526"/>
            <a:ext cx="108000" cy="10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7E68CEEC-258C-73B4-EB88-6BAB252DA2D4}"/>
              </a:ext>
            </a:extLst>
          </p:cNvPr>
          <p:cNvSpPr/>
          <p:nvPr/>
        </p:nvSpPr>
        <p:spPr>
          <a:xfrm>
            <a:off x="10746379" y="6450129"/>
            <a:ext cx="108000" cy="108000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5C321AE5-E54F-75EF-6D4D-304524D7BD39}"/>
              </a:ext>
            </a:extLst>
          </p:cNvPr>
          <p:cNvSpPr txBox="1"/>
          <p:nvPr/>
        </p:nvSpPr>
        <p:spPr>
          <a:xfrm>
            <a:off x="10882150" y="5858860"/>
            <a:ext cx="121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rgbClr val="595959"/>
                </a:solidFill>
              </a:rPr>
              <a:t>coding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F4003F38-A886-0D35-A948-0B5299F2C61A}"/>
              </a:ext>
            </a:extLst>
          </p:cNvPr>
          <p:cNvSpPr txBox="1"/>
          <p:nvPr/>
        </p:nvSpPr>
        <p:spPr>
          <a:xfrm>
            <a:off x="10882150" y="6305152"/>
            <a:ext cx="121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rgbClr val="595959"/>
                </a:solidFill>
              </a:rPr>
              <a:t>noncoding</a:t>
            </a:r>
          </a:p>
        </p:txBody>
      </p:sp>
    </p:spTree>
    <p:extLst>
      <p:ext uri="{BB962C8B-B14F-4D97-AF65-F5344CB8AC3E}">
        <p14:creationId xmlns:p14="http://schemas.microsoft.com/office/powerpoint/2010/main" val="2080502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EC30E-F4A0-AE02-ECD0-19512FCB9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D676D3-9455-AC3C-F427-4F87B1360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4729163"/>
          </a:xfrm>
        </p:spPr>
        <p:txBody>
          <a:bodyPr>
            <a:normAutofit fontScale="92500" lnSpcReduction="20000"/>
          </a:bodyPr>
          <a:lstStyle/>
          <a:p>
            <a:r>
              <a:rPr lang="en-US" noProof="0" dirty="0"/>
              <a:t>m</a:t>
            </a:r>
            <a:r>
              <a:rPr lang="en-US" sz="2800" noProof="0" dirty="0"/>
              <a:t>ethylation load per gene</a:t>
            </a:r>
          </a:p>
          <a:p>
            <a:pPr lvl="1"/>
            <a:r>
              <a:rPr lang="en-US" noProof="0" dirty="0"/>
              <a:t>4mC: one methylation per gene</a:t>
            </a:r>
          </a:p>
          <a:p>
            <a:pPr lvl="1"/>
            <a:r>
              <a:rPr lang="en-US" noProof="0" dirty="0"/>
              <a:t>5mC: 1 to 5 methylations per gene</a:t>
            </a:r>
          </a:p>
          <a:p>
            <a:pPr lvl="1"/>
            <a:r>
              <a:rPr lang="en-US" noProof="0" dirty="0"/>
              <a:t>6mA: 1 to 5 methylations per gene</a:t>
            </a:r>
          </a:p>
          <a:p>
            <a:pPr lvl="1"/>
            <a:endParaRPr lang="en-US" noProof="0" dirty="0"/>
          </a:p>
          <a:p>
            <a:r>
              <a:rPr lang="en-US" noProof="0" dirty="0"/>
              <a:t>hypermethylated genes</a:t>
            </a:r>
          </a:p>
          <a:p>
            <a:pPr lvl="1"/>
            <a:r>
              <a:rPr lang="en-US" sz="2600" noProof="0" dirty="0"/>
              <a:t>5mC</a:t>
            </a:r>
          </a:p>
          <a:p>
            <a:pPr lvl="2"/>
            <a:r>
              <a:rPr lang="en-US" sz="2200" noProof="0" dirty="0"/>
              <a:t>61 methylations: </a:t>
            </a:r>
            <a:r>
              <a:rPr lang="en-US" sz="2200" b="0" i="0" u="none" strike="noStrike" noProof="0" dirty="0">
                <a:solidFill>
                  <a:srgbClr val="000000"/>
                </a:solidFill>
                <a:effectLst/>
              </a:rPr>
              <a:t>glutamine ABC transporter ATP-binding protein </a:t>
            </a:r>
            <a:r>
              <a:rPr lang="en-US" sz="2200" b="0" i="0" u="none" strike="noStrike" noProof="0" dirty="0" err="1">
                <a:solidFill>
                  <a:srgbClr val="000000"/>
                </a:solidFill>
                <a:effectLst/>
              </a:rPr>
              <a:t>GlnQ</a:t>
            </a:r>
            <a:r>
              <a:rPr lang="en-US" sz="2200" b="0" i="0" u="none" strike="noStrike" noProof="0" dirty="0">
                <a:solidFill>
                  <a:srgbClr val="000000"/>
                </a:solidFill>
                <a:effectLst/>
              </a:rPr>
              <a:t> (</a:t>
            </a:r>
            <a:r>
              <a:rPr lang="en-US" sz="2200" noProof="0" dirty="0"/>
              <a:t>KP1267)</a:t>
            </a:r>
            <a:endParaRPr lang="en-US" sz="2200" b="0" i="0" u="none" strike="noStrike" noProof="0" dirty="0">
              <a:solidFill>
                <a:srgbClr val="000000"/>
              </a:solidFill>
              <a:effectLst/>
            </a:endParaRPr>
          </a:p>
          <a:p>
            <a:pPr lvl="2"/>
            <a:r>
              <a:rPr lang="en-US" sz="2200" noProof="0" dirty="0"/>
              <a:t>60 methylations: hypothetical protein (KP1622)</a:t>
            </a:r>
          </a:p>
          <a:p>
            <a:pPr lvl="2"/>
            <a:r>
              <a:rPr lang="en-US" sz="2200" noProof="0" dirty="0"/>
              <a:t>56 methylations: </a:t>
            </a:r>
            <a:r>
              <a:rPr lang="en-US" sz="2200" noProof="0" dirty="0" err="1">
                <a:solidFill>
                  <a:srgbClr val="C00000"/>
                </a:solidFill>
              </a:rPr>
              <a:t>lipoyl</a:t>
            </a:r>
            <a:r>
              <a:rPr lang="en-US" sz="2200" noProof="0" dirty="0">
                <a:solidFill>
                  <a:srgbClr val="C00000"/>
                </a:solidFill>
              </a:rPr>
              <a:t>(</a:t>
            </a:r>
            <a:r>
              <a:rPr lang="en-US" sz="2200" noProof="0" dirty="0" err="1">
                <a:solidFill>
                  <a:srgbClr val="C00000"/>
                </a:solidFill>
              </a:rPr>
              <a:t>octanoyl</a:t>
            </a:r>
            <a:r>
              <a:rPr lang="en-US" sz="2200" noProof="0" dirty="0">
                <a:solidFill>
                  <a:srgbClr val="C00000"/>
                </a:solidFill>
              </a:rPr>
              <a:t>) transferase </a:t>
            </a:r>
            <a:r>
              <a:rPr lang="en-US" sz="2200" noProof="0" dirty="0" err="1">
                <a:solidFill>
                  <a:srgbClr val="C00000"/>
                </a:solidFill>
              </a:rPr>
              <a:t>LipB</a:t>
            </a:r>
            <a:r>
              <a:rPr lang="en-US" sz="2200" noProof="0" dirty="0">
                <a:solidFill>
                  <a:srgbClr val="C00000"/>
                </a:solidFill>
              </a:rPr>
              <a:t> (KP1821)</a:t>
            </a:r>
          </a:p>
          <a:p>
            <a:pPr marL="2865438" lvl="2" indent="0">
              <a:buNone/>
            </a:pPr>
            <a:r>
              <a:rPr lang="en-US" sz="2200" noProof="0" dirty="0"/>
              <a:t> iron ABC transporter permease (KP1829)</a:t>
            </a:r>
          </a:p>
          <a:p>
            <a:pPr lvl="1"/>
            <a:r>
              <a:rPr lang="en-US" sz="2600" noProof="0" dirty="0"/>
              <a:t>6mA</a:t>
            </a:r>
          </a:p>
          <a:p>
            <a:pPr lvl="2"/>
            <a:r>
              <a:rPr lang="en-US" sz="2200" noProof="0" dirty="0"/>
              <a:t>58 methylations: hypothetical protein (KP1833)</a:t>
            </a:r>
          </a:p>
          <a:p>
            <a:pPr lvl="2"/>
            <a:r>
              <a:rPr lang="en-US" sz="2200" noProof="0" dirty="0"/>
              <a:t>57 methylations: ornithine decarboxylase (KP1822)</a:t>
            </a:r>
          </a:p>
          <a:p>
            <a:pPr lvl="2"/>
            <a:r>
              <a:rPr lang="en-US" sz="2200" noProof="0" dirty="0"/>
              <a:t>56 methylations: </a:t>
            </a:r>
            <a:r>
              <a:rPr lang="en-US" sz="2200" noProof="0" dirty="0" err="1">
                <a:solidFill>
                  <a:srgbClr val="C00000"/>
                </a:solidFill>
              </a:rPr>
              <a:t>lipoyl</a:t>
            </a:r>
            <a:r>
              <a:rPr lang="en-US" sz="2200" noProof="0" dirty="0">
                <a:solidFill>
                  <a:srgbClr val="C00000"/>
                </a:solidFill>
              </a:rPr>
              <a:t>(</a:t>
            </a:r>
            <a:r>
              <a:rPr lang="en-US" sz="2200" noProof="0" dirty="0" err="1">
                <a:solidFill>
                  <a:srgbClr val="C00000"/>
                </a:solidFill>
              </a:rPr>
              <a:t>octanoyl</a:t>
            </a:r>
            <a:r>
              <a:rPr lang="en-US" sz="2200" noProof="0" dirty="0">
                <a:solidFill>
                  <a:srgbClr val="C00000"/>
                </a:solidFill>
              </a:rPr>
              <a:t>) transferase </a:t>
            </a:r>
            <a:r>
              <a:rPr lang="en-US" sz="2200" noProof="0" dirty="0" err="1">
                <a:solidFill>
                  <a:srgbClr val="C00000"/>
                </a:solidFill>
              </a:rPr>
              <a:t>LipB</a:t>
            </a:r>
            <a:r>
              <a:rPr lang="en-US" sz="2200" noProof="0" dirty="0">
                <a:solidFill>
                  <a:srgbClr val="C00000"/>
                </a:solidFill>
              </a:rPr>
              <a:t> (KP1821)</a:t>
            </a:r>
          </a:p>
          <a:p>
            <a:pPr marL="914400" lvl="2" indent="0">
              <a:buNone/>
            </a:pPr>
            <a:endParaRPr lang="en-US" noProof="0" dirty="0"/>
          </a:p>
        </p:txBody>
      </p:sp>
      <p:sp>
        <p:nvSpPr>
          <p:cNvPr id="4" name="Obdélník: se zakulacenými horními rohy 3">
            <a:extLst>
              <a:ext uri="{FF2B5EF4-FFF2-40B4-BE49-F238E27FC236}">
                <a16:creationId xmlns:a16="http://schemas.microsoft.com/office/drawing/2014/main" id="{33F3031D-DFD5-7083-23D0-B686A5E53E8D}"/>
              </a:ext>
            </a:extLst>
          </p:cNvPr>
          <p:cNvSpPr/>
          <p:nvPr/>
        </p:nvSpPr>
        <p:spPr>
          <a:xfrm rot="10800000">
            <a:off x="0" y="-1141"/>
            <a:ext cx="12192000" cy="860148"/>
          </a:xfrm>
          <a:prstGeom prst="round2SameRect">
            <a:avLst/>
          </a:prstGeom>
          <a:solidFill>
            <a:srgbClr val="E4002B"/>
          </a:solidFill>
          <a:ln>
            <a:solidFill>
              <a:srgbClr val="E40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B20B9F36-B0C2-C764-EC65-13B5AFF48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7" y="0"/>
            <a:ext cx="10515600" cy="859007"/>
          </a:xfrm>
        </p:spPr>
        <p:txBody>
          <a:bodyPr/>
          <a:lstStyle/>
          <a:p>
            <a:r>
              <a:rPr lang="en-US" b="1" noProof="0" dirty="0">
                <a:solidFill>
                  <a:schemeClr val="bg1"/>
                </a:solidFill>
              </a:rPr>
              <a:t>Results</a:t>
            </a:r>
          </a:p>
        </p:txBody>
      </p:sp>
      <p:grpSp>
        <p:nvGrpSpPr>
          <p:cNvPr id="11" name="Group 38">
            <a:extLst>
              <a:ext uri="{FF2B5EF4-FFF2-40B4-BE49-F238E27FC236}">
                <a16:creationId xmlns:a16="http://schemas.microsoft.com/office/drawing/2014/main" id="{CA0B7260-1097-8AC0-14FB-3AE62B0083B7}"/>
              </a:ext>
            </a:extLst>
          </p:cNvPr>
          <p:cNvGrpSpPr/>
          <p:nvPr/>
        </p:nvGrpSpPr>
        <p:grpSpPr>
          <a:xfrm>
            <a:off x="8476622" y="0"/>
            <a:ext cx="3677278" cy="903245"/>
            <a:chOff x="8476622" y="0"/>
            <a:chExt cx="3677278" cy="903245"/>
          </a:xfrm>
        </p:grpSpPr>
        <p:pic>
          <p:nvPicPr>
            <p:cNvPr id="12" name="Obrázek 11" descr="Obsah obrázku text&#10;&#10;Popis byl vytvořen automaticky">
              <a:extLst>
                <a:ext uri="{FF2B5EF4-FFF2-40B4-BE49-F238E27FC236}">
                  <a16:creationId xmlns:a16="http://schemas.microsoft.com/office/drawing/2014/main" id="{10426287-6FA7-9B38-2815-AD08CDFA02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467"/>
            <a:stretch/>
          </p:blipFill>
          <p:spPr>
            <a:xfrm>
              <a:off x="11276446" y="0"/>
              <a:ext cx="877454" cy="859007"/>
            </a:xfrm>
            <a:prstGeom prst="rect">
              <a:avLst/>
            </a:prstGeom>
          </p:spPr>
        </p:pic>
        <p:sp>
          <p:nvSpPr>
            <p:cNvPr id="13" name="TextBox 37">
              <a:extLst>
                <a:ext uri="{FF2B5EF4-FFF2-40B4-BE49-F238E27FC236}">
                  <a16:creationId xmlns:a16="http://schemas.microsoft.com/office/drawing/2014/main" id="{137634BC-EC8B-8DC7-3D7F-A9515057D852}"/>
                </a:ext>
              </a:extLst>
            </p:cNvPr>
            <p:cNvSpPr txBox="1"/>
            <p:nvPr/>
          </p:nvSpPr>
          <p:spPr>
            <a:xfrm>
              <a:off x="8476622" y="133804"/>
              <a:ext cx="367727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noProof="0" dirty="0">
                  <a:solidFill>
                    <a:srgbClr val="FFFFFF"/>
                  </a:solidFill>
                  <a:latin typeface="Trebuchet MS" panose="020B0603020202020204" pitchFamily="34" charset="0"/>
                </a:rPr>
                <a:t>#BioSys_BU</a:t>
              </a:r>
              <a:endParaRPr lang="en-US" sz="4400" b="1" noProof="0" dirty="0"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3186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63136-CA14-4ADB-AC7C-F09041691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95720-DFC9-FA56-8DDB-AB3EE06E4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4920"/>
            <a:ext cx="10934700" cy="4729163"/>
          </a:xfrm>
        </p:spPr>
        <p:txBody>
          <a:bodyPr>
            <a:normAutofit/>
          </a:bodyPr>
          <a:lstStyle/>
          <a:p>
            <a:r>
              <a:rPr lang="en-US" sz="2800" noProof="0" dirty="0"/>
              <a:t>core genome: 4025 genes</a:t>
            </a:r>
          </a:p>
          <a:p>
            <a:r>
              <a:rPr lang="en-US" sz="2800" noProof="0" dirty="0">
                <a:solidFill>
                  <a:srgbClr val="C00000"/>
                </a:solidFill>
              </a:rPr>
              <a:t>core methylome </a:t>
            </a:r>
            <a:r>
              <a:rPr lang="en-US" sz="2400" noProof="0" dirty="0"/>
              <a:t>(core genes with the same type of methylation across all strains)</a:t>
            </a:r>
          </a:p>
          <a:p>
            <a:pPr lvl="1"/>
            <a:r>
              <a:rPr lang="en-US" noProof="0" dirty="0"/>
              <a:t>4mC – 0 genes</a:t>
            </a:r>
          </a:p>
          <a:p>
            <a:pPr lvl="1"/>
            <a:r>
              <a:rPr lang="en-US" noProof="0" dirty="0"/>
              <a:t>5mC – 9 genes</a:t>
            </a:r>
          </a:p>
          <a:p>
            <a:pPr lvl="1"/>
            <a:r>
              <a:rPr lang="en-US" noProof="0" dirty="0"/>
              <a:t>6mA – 42 genes </a:t>
            </a:r>
          </a:p>
          <a:p>
            <a:pPr lvl="1"/>
            <a:endParaRPr lang="en-US" noProof="0" dirty="0"/>
          </a:p>
          <a:p>
            <a:pPr lvl="1"/>
            <a:endParaRPr lang="en-US" noProof="0" dirty="0"/>
          </a:p>
          <a:p>
            <a:pPr marL="457200" lvl="1" indent="0">
              <a:buNone/>
            </a:pPr>
            <a:endParaRPr lang="en-US" noProof="0" dirty="0"/>
          </a:p>
        </p:txBody>
      </p:sp>
      <p:sp>
        <p:nvSpPr>
          <p:cNvPr id="4" name="Obdélník: se zakulacenými horními rohy 3">
            <a:extLst>
              <a:ext uri="{FF2B5EF4-FFF2-40B4-BE49-F238E27FC236}">
                <a16:creationId xmlns:a16="http://schemas.microsoft.com/office/drawing/2014/main" id="{87FFEC6E-4C9E-CF6D-B5D2-B24F31E65D67}"/>
              </a:ext>
            </a:extLst>
          </p:cNvPr>
          <p:cNvSpPr/>
          <p:nvPr/>
        </p:nvSpPr>
        <p:spPr>
          <a:xfrm rot="10800000">
            <a:off x="0" y="-1141"/>
            <a:ext cx="12192000" cy="860148"/>
          </a:xfrm>
          <a:prstGeom prst="round2SameRect">
            <a:avLst/>
          </a:prstGeom>
          <a:solidFill>
            <a:srgbClr val="E4002B"/>
          </a:solidFill>
          <a:ln>
            <a:solidFill>
              <a:srgbClr val="E40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A588A4F-E9DF-A147-986A-322DB8DE6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7" y="0"/>
            <a:ext cx="10515600" cy="859007"/>
          </a:xfrm>
        </p:spPr>
        <p:txBody>
          <a:bodyPr/>
          <a:lstStyle/>
          <a:p>
            <a:r>
              <a:rPr lang="en-US" b="1" noProof="0" dirty="0">
                <a:solidFill>
                  <a:schemeClr val="bg1"/>
                </a:solidFill>
              </a:rPr>
              <a:t>Results</a:t>
            </a:r>
          </a:p>
        </p:txBody>
      </p:sp>
      <p:grpSp>
        <p:nvGrpSpPr>
          <p:cNvPr id="11" name="Group 38">
            <a:extLst>
              <a:ext uri="{FF2B5EF4-FFF2-40B4-BE49-F238E27FC236}">
                <a16:creationId xmlns:a16="http://schemas.microsoft.com/office/drawing/2014/main" id="{6BC8AC7F-447B-E925-6302-4DF80F81E97E}"/>
              </a:ext>
            </a:extLst>
          </p:cNvPr>
          <p:cNvGrpSpPr/>
          <p:nvPr/>
        </p:nvGrpSpPr>
        <p:grpSpPr>
          <a:xfrm>
            <a:off x="8476622" y="0"/>
            <a:ext cx="3677278" cy="903245"/>
            <a:chOff x="8476622" y="0"/>
            <a:chExt cx="3677278" cy="903245"/>
          </a:xfrm>
        </p:grpSpPr>
        <p:pic>
          <p:nvPicPr>
            <p:cNvPr id="12" name="Obrázek 11" descr="Obsah obrázku text&#10;&#10;Popis byl vytvořen automaticky">
              <a:extLst>
                <a:ext uri="{FF2B5EF4-FFF2-40B4-BE49-F238E27FC236}">
                  <a16:creationId xmlns:a16="http://schemas.microsoft.com/office/drawing/2014/main" id="{70874F4A-6DEC-2731-E31A-9CECE23E1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467"/>
            <a:stretch/>
          </p:blipFill>
          <p:spPr>
            <a:xfrm>
              <a:off x="11276446" y="0"/>
              <a:ext cx="877454" cy="859007"/>
            </a:xfrm>
            <a:prstGeom prst="rect">
              <a:avLst/>
            </a:prstGeom>
          </p:spPr>
        </p:pic>
        <p:sp>
          <p:nvSpPr>
            <p:cNvPr id="13" name="TextBox 37">
              <a:extLst>
                <a:ext uri="{FF2B5EF4-FFF2-40B4-BE49-F238E27FC236}">
                  <a16:creationId xmlns:a16="http://schemas.microsoft.com/office/drawing/2014/main" id="{EF74C0B1-BC25-747B-8BCA-3546F1A59CB7}"/>
                </a:ext>
              </a:extLst>
            </p:cNvPr>
            <p:cNvSpPr txBox="1"/>
            <p:nvPr/>
          </p:nvSpPr>
          <p:spPr>
            <a:xfrm>
              <a:off x="8476622" y="133804"/>
              <a:ext cx="367727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noProof="0" dirty="0">
                  <a:solidFill>
                    <a:srgbClr val="FFFFFF"/>
                  </a:solidFill>
                  <a:latin typeface="Trebuchet MS" panose="020B0603020202020204" pitchFamily="34" charset="0"/>
                </a:rPr>
                <a:t>#BioSys_BU</a:t>
              </a:r>
              <a:endParaRPr lang="en-US" sz="4400" b="1" noProof="0" dirty="0">
                <a:latin typeface="Trebuchet MS" panose="020B0603020202020204" pitchFamily="34" charset="0"/>
              </a:endParaRPr>
            </a:p>
          </p:txBody>
        </p:sp>
      </p:grpSp>
      <p:pic>
        <p:nvPicPr>
          <p:cNvPr id="84" name="Obrázek 83" descr="Obsah obrázku snímek obrazovky, text, kruh, Grafika&#10;&#10;Obsah vygenerovaný umělou inteligencí může být nesprávný.">
            <a:extLst>
              <a:ext uri="{FF2B5EF4-FFF2-40B4-BE49-F238E27FC236}">
                <a16:creationId xmlns:a16="http://schemas.microsoft.com/office/drawing/2014/main" id="{27F0BF1B-5F90-828F-EEF7-B39C16C12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317" y="2743194"/>
            <a:ext cx="5945430" cy="3751613"/>
          </a:xfrm>
          <a:prstGeom prst="rect">
            <a:avLst/>
          </a:prstGeom>
        </p:spPr>
      </p:pic>
      <p:graphicFrame>
        <p:nvGraphicFramePr>
          <p:cNvPr id="85" name="Tabulka 84">
            <a:extLst>
              <a:ext uri="{FF2B5EF4-FFF2-40B4-BE49-F238E27FC236}">
                <a16:creationId xmlns:a16="http://schemas.microsoft.com/office/drawing/2014/main" id="{1688E518-7593-A3B2-19E0-3350251713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971557"/>
              </p:ext>
            </p:extLst>
          </p:nvPr>
        </p:nvGraphicFramePr>
        <p:xfrm>
          <a:off x="8209078" y="2514941"/>
          <a:ext cx="3944822" cy="423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4822">
                  <a:extLst>
                    <a:ext uri="{9D8B030D-6E8A-4147-A177-3AD203B41FA5}">
                      <a16:colId xmlns:a16="http://schemas.microsoft.com/office/drawing/2014/main" val="2459898975"/>
                    </a:ext>
                  </a:extLst>
                </a:gridCol>
              </a:tblGrid>
              <a:tr h="4101008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  <a:latin typeface="+mn-lt"/>
                        </a:rPr>
                        <a:t>G: Carbohydrate transport and metabolism 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  <a:latin typeface="+mn-lt"/>
                        </a:rPr>
                        <a:t>K: Transcription 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  <a:latin typeface="+mn-lt"/>
                        </a:rPr>
                        <a:t>M: Cell wall/membrane/envelope biogenesis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  <a:latin typeface="+mn-lt"/>
                        </a:rPr>
                        <a:t>J: Translation, ribosomal structure, and biogenesis 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  <a:latin typeface="+mn-lt"/>
                        </a:rPr>
                        <a:t>C: Energy production and conversion 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  <a:latin typeface="+mn-lt"/>
                        </a:rPr>
                        <a:t>E: Amino acid transport and metabolism 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  <a:latin typeface="+mn-lt"/>
                        </a:rPr>
                        <a:t>S: Function unknown 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  <a:latin typeface="+mn-lt"/>
                        </a:rPr>
                        <a:t>H: Coenzyme transport and metabolism 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  <a:latin typeface="+mn-lt"/>
                        </a:rPr>
                        <a:t>P: Inorganic ion transport and metabolism 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  <a:latin typeface="+mn-lt"/>
                        </a:rPr>
                        <a:t>I: Lipid transport and metabolism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  <a:latin typeface="+mn-lt"/>
                        </a:rPr>
                        <a:t>B: Chromatin structure and dynamics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  <a:latin typeface="+mn-lt"/>
                        </a:rPr>
                        <a:t>F: Nucleotide transport and metabolism 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  <a:latin typeface="+mn-lt"/>
                        </a:rPr>
                        <a:t>O: Post-translational modification, protein turnover, chaperones 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  <a:latin typeface="+mn-lt"/>
                        </a:rPr>
                        <a:t>Q: Secondary metabolites biosynthesis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  <a:latin typeface="+mn-lt"/>
                        </a:rPr>
                        <a:t>-: Unknown function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5274179"/>
                  </a:ext>
                </a:extLst>
              </a:tr>
            </a:tbl>
          </a:graphicData>
        </a:graphic>
      </p:graphicFrame>
      <p:pic>
        <p:nvPicPr>
          <p:cNvPr id="87" name="Obrázek 86" descr="Obsah obrázku text, snímek obrazovky, Grafika, Písmo&#10;&#10;Obsah vygenerovaný umělou inteligencí může být nesprávný.">
            <a:extLst>
              <a:ext uri="{FF2B5EF4-FFF2-40B4-BE49-F238E27FC236}">
                <a16:creationId xmlns:a16="http://schemas.microsoft.com/office/drawing/2014/main" id="{6E265B1F-FF76-7360-4BD3-52FF26C2BB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87" y="3947797"/>
            <a:ext cx="5243832" cy="267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65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06D56-A4E1-AF4D-31CC-86AC36FF5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: se zakulacenými horními rohy 3">
            <a:extLst>
              <a:ext uri="{FF2B5EF4-FFF2-40B4-BE49-F238E27FC236}">
                <a16:creationId xmlns:a16="http://schemas.microsoft.com/office/drawing/2014/main" id="{03DC5161-B40F-F111-E858-639F2EF92A19}"/>
              </a:ext>
            </a:extLst>
          </p:cNvPr>
          <p:cNvSpPr/>
          <p:nvPr/>
        </p:nvSpPr>
        <p:spPr>
          <a:xfrm rot="10800000">
            <a:off x="0" y="-1141"/>
            <a:ext cx="12192000" cy="860148"/>
          </a:xfrm>
          <a:prstGeom prst="round2SameRect">
            <a:avLst/>
          </a:prstGeom>
          <a:solidFill>
            <a:srgbClr val="E4002B"/>
          </a:solidFill>
          <a:ln>
            <a:solidFill>
              <a:srgbClr val="E40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F821C398-5C89-8637-8583-C64EFEE0D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7" y="0"/>
            <a:ext cx="10515600" cy="859007"/>
          </a:xfrm>
        </p:spPr>
        <p:txBody>
          <a:bodyPr/>
          <a:lstStyle/>
          <a:p>
            <a:r>
              <a:rPr lang="en-US" b="1" noProof="0" dirty="0">
                <a:solidFill>
                  <a:schemeClr val="bg1"/>
                </a:solidFill>
              </a:rPr>
              <a:t>Results</a:t>
            </a:r>
          </a:p>
        </p:txBody>
      </p:sp>
      <p:grpSp>
        <p:nvGrpSpPr>
          <p:cNvPr id="11" name="Group 38">
            <a:extLst>
              <a:ext uri="{FF2B5EF4-FFF2-40B4-BE49-F238E27FC236}">
                <a16:creationId xmlns:a16="http://schemas.microsoft.com/office/drawing/2014/main" id="{71777249-D5C2-C5E5-E04B-402D897DF225}"/>
              </a:ext>
            </a:extLst>
          </p:cNvPr>
          <p:cNvGrpSpPr/>
          <p:nvPr/>
        </p:nvGrpSpPr>
        <p:grpSpPr>
          <a:xfrm>
            <a:off x="8476622" y="0"/>
            <a:ext cx="3677278" cy="903245"/>
            <a:chOff x="8476622" y="0"/>
            <a:chExt cx="3677278" cy="903245"/>
          </a:xfrm>
        </p:grpSpPr>
        <p:pic>
          <p:nvPicPr>
            <p:cNvPr id="12" name="Obrázek 11" descr="Obsah obrázku text&#10;&#10;Popis byl vytvořen automaticky">
              <a:extLst>
                <a:ext uri="{FF2B5EF4-FFF2-40B4-BE49-F238E27FC236}">
                  <a16:creationId xmlns:a16="http://schemas.microsoft.com/office/drawing/2014/main" id="{B6F33C06-2C38-D3B0-5FBA-51644C557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467"/>
            <a:stretch/>
          </p:blipFill>
          <p:spPr>
            <a:xfrm>
              <a:off x="11276446" y="0"/>
              <a:ext cx="877454" cy="859007"/>
            </a:xfrm>
            <a:prstGeom prst="rect">
              <a:avLst/>
            </a:prstGeom>
          </p:spPr>
        </p:pic>
        <p:sp>
          <p:nvSpPr>
            <p:cNvPr id="13" name="TextBox 37">
              <a:extLst>
                <a:ext uri="{FF2B5EF4-FFF2-40B4-BE49-F238E27FC236}">
                  <a16:creationId xmlns:a16="http://schemas.microsoft.com/office/drawing/2014/main" id="{ED46E962-AA37-5B88-5ABF-31E256E2772B}"/>
                </a:ext>
              </a:extLst>
            </p:cNvPr>
            <p:cNvSpPr txBox="1"/>
            <p:nvPr/>
          </p:nvSpPr>
          <p:spPr>
            <a:xfrm>
              <a:off x="8476622" y="133804"/>
              <a:ext cx="367727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noProof="0" dirty="0">
                  <a:solidFill>
                    <a:srgbClr val="FFFFFF"/>
                  </a:solidFill>
                  <a:latin typeface="Trebuchet MS" panose="020B0603020202020204" pitchFamily="34" charset="0"/>
                </a:rPr>
                <a:t>#BioSys_BU</a:t>
              </a:r>
              <a:endParaRPr lang="en-US" sz="4400" b="1" noProof="0" dirty="0">
                <a:latin typeface="Trebuchet MS" panose="020B0603020202020204" pitchFamily="34" charset="0"/>
              </a:endParaRPr>
            </a:p>
          </p:txBody>
        </p:sp>
      </p:grpSp>
      <p:pic>
        <p:nvPicPr>
          <p:cNvPr id="8" name="Zástupný obsah 7" descr="Obsah obrázku text, snímek obrazovky, Paralelní, řada/pruh&#10;&#10;Obsah generovaný pomocí AI může být nesprávný.">
            <a:extLst>
              <a:ext uri="{FF2B5EF4-FFF2-40B4-BE49-F238E27FC236}">
                <a16:creationId xmlns:a16="http://schemas.microsoft.com/office/drawing/2014/main" id="{9D09460F-D756-7C24-EF1C-54F630ECE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63" y="992811"/>
            <a:ext cx="11909874" cy="5820951"/>
          </a:xfr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600FF440-FF6F-A03A-E329-93C97CC1686D}"/>
              </a:ext>
            </a:extLst>
          </p:cNvPr>
          <p:cNvSpPr/>
          <p:nvPr/>
        </p:nvSpPr>
        <p:spPr>
          <a:xfrm>
            <a:off x="38100" y="992811"/>
            <a:ext cx="452788" cy="393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692E4E8-5339-249F-BB67-B6DF4B873B64}"/>
              </a:ext>
            </a:extLst>
          </p:cNvPr>
          <p:cNvSpPr/>
          <p:nvPr/>
        </p:nvSpPr>
        <p:spPr>
          <a:xfrm>
            <a:off x="6096000" y="2704504"/>
            <a:ext cx="452788" cy="393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02048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483D6-27B2-7457-515D-BF6D71AC7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: se zakulacenými horními rohy 3">
            <a:extLst>
              <a:ext uri="{FF2B5EF4-FFF2-40B4-BE49-F238E27FC236}">
                <a16:creationId xmlns:a16="http://schemas.microsoft.com/office/drawing/2014/main" id="{EE8A2860-780F-FA6E-1719-B25AA09B0238}"/>
              </a:ext>
            </a:extLst>
          </p:cNvPr>
          <p:cNvSpPr/>
          <p:nvPr/>
        </p:nvSpPr>
        <p:spPr>
          <a:xfrm rot="10800000">
            <a:off x="0" y="-1141"/>
            <a:ext cx="12192000" cy="860148"/>
          </a:xfrm>
          <a:prstGeom prst="round2SameRect">
            <a:avLst/>
          </a:prstGeom>
          <a:solidFill>
            <a:srgbClr val="E4002B"/>
          </a:solidFill>
          <a:ln>
            <a:solidFill>
              <a:srgbClr val="E40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E7747F60-462A-CD6A-5035-D1BE3BC87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7" y="0"/>
            <a:ext cx="10515600" cy="859007"/>
          </a:xfrm>
        </p:spPr>
        <p:txBody>
          <a:bodyPr/>
          <a:lstStyle/>
          <a:p>
            <a:r>
              <a:rPr lang="en-US" b="1" noProof="0" dirty="0">
                <a:solidFill>
                  <a:schemeClr val="bg1"/>
                </a:solidFill>
              </a:rPr>
              <a:t>Conclusion</a:t>
            </a:r>
          </a:p>
        </p:txBody>
      </p:sp>
      <p:grpSp>
        <p:nvGrpSpPr>
          <p:cNvPr id="11" name="Group 38">
            <a:extLst>
              <a:ext uri="{FF2B5EF4-FFF2-40B4-BE49-F238E27FC236}">
                <a16:creationId xmlns:a16="http://schemas.microsoft.com/office/drawing/2014/main" id="{5B851F32-0D2A-E4D7-62A0-2B51FDBDA857}"/>
              </a:ext>
            </a:extLst>
          </p:cNvPr>
          <p:cNvGrpSpPr/>
          <p:nvPr/>
        </p:nvGrpSpPr>
        <p:grpSpPr>
          <a:xfrm>
            <a:off x="8476622" y="0"/>
            <a:ext cx="3677278" cy="903245"/>
            <a:chOff x="8476622" y="0"/>
            <a:chExt cx="3677278" cy="903245"/>
          </a:xfrm>
        </p:grpSpPr>
        <p:pic>
          <p:nvPicPr>
            <p:cNvPr id="12" name="Obrázek 11" descr="Obsah obrázku text&#10;&#10;Popis byl vytvořen automaticky">
              <a:extLst>
                <a:ext uri="{FF2B5EF4-FFF2-40B4-BE49-F238E27FC236}">
                  <a16:creationId xmlns:a16="http://schemas.microsoft.com/office/drawing/2014/main" id="{EC3F4C3E-881E-4EA7-6C06-58BE7D7A1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467"/>
            <a:stretch/>
          </p:blipFill>
          <p:spPr>
            <a:xfrm>
              <a:off x="11276446" y="0"/>
              <a:ext cx="877454" cy="859007"/>
            </a:xfrm>
            <a:prstGeom prst="rect">
              <a:avLst/>
            </a:prstGeom>
          </p:spPr>
        </p:pic>
        <p:sp>
          <p:nvSpPr>
            <p:cNvPr id="13" name="TextBox 37">
              <a:extLst>
                <a:ext uri="{FF2B5EF4-FFF2-40B4-BE49-F238E27FC236}">
                  <a16:creationId xmlns:a16="http://schemas.microsoft.com/office/drawing/2014/main" id="{563A7748-0F35-BAFF-07C1-166223095FCD}"/>
                </a:ext>
              </a:extLst>
            </p:cNvPr>
            <p:cNvSpPr txBox="1"/>
            <p:nvPr/>
          </p:nvSpPr>
          <p:spPr>
            <a:xfrm>
              <a:off x="8476622" y="133804"/>
              <a:ext cx="367727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noProof="0" dirty="0">
                  <a:solidFill>
                    <a:srgbClr val="FFFFFF"/>
                  </a:solidFill>
                  <a:latin typeface="Trebuchet MS" panose="020B0603020202020204" pitchFamily="34" charset="0"/>
                </a:rPr>
                <a:t>#BioSys_BU</a:t>
              </a:r>
              <a:endParaRPr lang="en-US" sz="4400" b="1" noProof="0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3BB4EFE0-1364-D0A8-4B36-F95AD9E8A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5927"/>
            <a:ext cx="10515600" cy="4901036"/>
          </a:xfrm>
        </p:spPr>
        <p:txBody>
          <a:bodyPr>
            <a:normAutofit lnSpcReduction="10000"/>
          </a:bodyPr>
          <a:lstStyle/>
          <a:p>
            <a:r>
              <a:rPr lang="en-US" noProof="0" dirty="0"/>
              <a:t>What we did?</a:t>
            </a:r>
          </a:p>
          <a:p>
            <a:pPr lvl="1"/>
            <a:r>
              <a:rPr lang="en-US" noProof="0" dirty="0"/>
              <a:t>found that methylations occur in bacteria</a:t>
            </a:r>
          </a:p>
          <a:p>
            <a:pPr lvl="1"/>
            <a:r>
              <a:rPr lang="en-US" noProof="0" dirty="0"/>
              <a:t>proposed</a:t>
            </a:r>
            <a:r>
              <a:rPr lang="en-US" b="1" noProof="0" dirty="0">
                <a:solidFill>
                  <a:srgbClr val="C00000"/>
                </a:solidFill>
              </a:rPr>
              <a:t> pipeline </a:t>
            </a:r>
            <a:r>
              <a:rPr lang="en-US" noProof="0" dirty="0"/>
              <a:t>for routine bacterial methylation analysis</a:t>
            </a:r>
          </a:p>
          <a:p>
            <a:pPr lvl="1"/>
            <a:r>
              <a:rPr lang="en-US" noProof="0" dirty="0"/>
              <a:t>developed </a:t>
            </a:r>
            <a:r>
              <a:rPr lang="en-US" b="1" noProof="0" dirty="0">
                <a:solidFill>
                  <a:srgbClr val="C00000"/>
                </a:solidFill>
              </a:rPr>
              <a:t>in-house tool </a:t>
            </a:r>
            <a:r>
              <a:rPr lang="en-US" b="1" noProof="0" dirty="0" err="1">
                <a:solidFill>
                  <a:srgbClr val="C00000"/>
                </a:solidFill>
              </a:rPr>
              <a:t>MethylomeMiner</a:t>
            </a:r>
            <a:r>
              <a:rPr lang="en-US" b="1" noProof="0" dirty="0">
                <a:solidFill>
                  <a:srgbClr val="C00000"/>
                </a:solidFill>
              </a:rPr>
              <a:t> </a:t>
            </a:r>
            <a:r>
              <a:rPr lang="en-US" noProof="0" dirty="0"/>
              <a:t>for methylation data processing</a:t>
            </a:r>
          </a:p>
          <a:p>
            <a:pPr lvl="2"/>
            <a:r>
              <a:rPr lang="en-US" sz="2400" noProof="0" dirty="0"/>
              <a:t>characterization of methylation patterns in populations</a:t>
            </a:r>
          </a:p>
          <a:p>
            <a:pPr lvl="2"/>
            <a:r>
              <a:rPr lang="en-US" sz="2400" noProof="0" dirty="0"/>
              <a:t>study of regulating gene expression</a:t>
            </a:r>
          </a:p>
          <a:p>
            <a:pPr lvl="2"/>
            <a:r>
              <a:rPr lang="en-US" sz="2400" noProof="0" dirty="0"/>
              <a:t>bacterial genomes‘ evolution and functional diversity</a:t>
            </a:r>
          </a:p>
          <a:p>
            <a:pPr lvl="1"/>
            <a:endParaRPr lang="en-US" noProof="0" dirty="0"/>
          </a:p>
          <a:p>
            <a:r>
              <a:rPr lang="en-US" noProof="0" dirty="0"/>
              <a:t>What next?</a:t>
            </a:r>
          </a:p>
          <a:p>
            <a:pPr lvl="1"/>
            <a:r>
              <a:rPr lang="en-US" noProof="0" dirty="0"/>
              <a:t>biological interpretation of methylation effects</a:t>
            </a:r>
          </a:p>
          <a:p>
            <a:pPr lvl="1"/>
            <a:r>
              <a:rPr lang="en-US" noProof="0" dirty="0"/>
              <a:t>correlation with phenotype</a:t>
            </a:r>
          </a:p>
          <a:p>
            <a:pPr lvl="1"/>
            <a:r>
              <a:rPr lang="en-US" noProof="0" dirty="0"/>
              <a:t>study methylations in resistance and virulence genes</a:t>
            </a:r>
          </a:p>
          <a:p>
            <a:pPr lvl="1"/>
            <a:r>
              <a:rPr lang="en-US" noProof="0" dirty="0"/>
              <a:t>changes in methylation during freezing and thawing and passaging</a:t>
            </a:r>
          </a:p>
        </p:txBody>
      </p:sp>
      <p:pic>
        <p:nvPicPr>
          <p:cNvPr id="3" name="Obrázek 2" descr="Obsah obrázku text, logo, Rám jízdního kola, Kola jízdních kol&#10;&#10;Obsah generovaný pomocí AI může být nesprávný.">
            <a:extLst>
              <a:ext uri="{FF2B5EF4-FFF2-40B4-BE49-F238E27FC236}">
                <a16:creationId xmlns:a16="http://schemas.microsoft.com/office/drawing/2014/main" id="{1B0E234B-E6B5-EC43-B569-29A90DE4E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126" y="3054886"/>
            <a:ext cx="2405514" cy="240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63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E073A-08C2-8441-0D1B-B0DD56876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13DDFE-BC86-B0B1-5717-1AE6F5683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4729163"/>
          </a:xfrm>
        </p:spPr>
        <p:txBody>
          <a:bodyPr>
            <a:normAutofit/>
          </a:bodyPr>
          <a:lstStyle/>
          <a:p>
            <a:endParaRPr lang="en-US" sz="2800" noProof="0" dirty="0"/>
          </a:p>
          <a:p>
            <a:pPr marL="0" indent="0">
              <a:buNone/>
            </a:pPr>
            <a:endParaRPr lang="en-US" noProof="0" dirty="0"/>
          </a:p>
        </p:txBody>
      </p:sp>
      <p:sp>
        <p:nvSpPr>
          <p:cNvPr id="4" name="Obdélník: se zakulacenými horními rohy 3">
            <a:extLst>
              <a:ext uri="{FF2B5EF4-FFF2-40B4-BE49-F238E27FC236}">
                <a16:creationId xmlns:a16="http://schemas.microsoft.com/office/drawing/2014/main" id="{0CA1F539-A9A9-D208-E4A4-B9DF7C242D9D}"/>
              </a:ext>
            </a:extLst>
          </p:cNvPr>
          <p:cNvSpPr/>
          <p:nvPr/>
        </p:nvSpPr>
        <p:spPr>
          <a:xfrm rot="10800000">
            <a:off x="0" y="-1141"/>
            <a:ext cx="12192000" cy="860148"/>
          </a:xfrm>
          <a:prstGeom prst="round2SameRect">
            <a:avLst/>
          </a:prstGeom>
          <a:solidFill>
            <a:srgbClr val="E4002B"/>
          </a:solidFill>
          <a:ln>
            <a:solidFill>
              <a:srgbClr val="E40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A05662C6-F3C0-311E-5967-1D2B7D24E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7" y="0"/>
            <a:ext cx="10515600" cy="859007"/>
          </a:xfrm>
        </p:spPr>
        <p:txBody>
          <a:bodyPr/>
          <a:lstStyle/>
          <a:p>
            <a:r>
              <a:rPr lang="en-US" b="1" noProof="0" dirty="0">
                <a:solidFill>
                  <a:schemeClr val="bg1"/>
                </a:solidFill>
              </a:rPr>
              <a:t>Acknowledgement</a:t>
            </a:r>
          </a:p>
        </p:txBody>
      </p:sp>
      <p:grpSp>
        <p:nvGrpSpPr>
          <p:cNvPr id="11" name="Group 38">
            <a:extLst>
              <a:ext uri="{FF2B5EF4-FFF2-40B4-BE49-F238E27FC236}">
                <a16:creationId xmlns:a16="http://schemas.microsoft.com/office/drawing/2014/main" id="{96E383FD-7251-3774-9DEE-CCBEF8D64E83}"/>
              </a:ext>
            </a:extLst>
          </p:cNvPr>
          <p:cNvGrpSpPr/>
          <p:nvPr/>
        </p:nvGrpSpPr>
        <p:grpSpPr>
          <a:xfrm>
            <a:off x="8476622" y="0"/>
            <a:ext cx="3677278" cy="903245"/>
            <a:chOff x="8476622" y="0"/>
            <a:chExt cx="3677278" cy="903245"/>
          </a:xfrm>
        </p:grpSpPr>
        <p:pic>
          <p:nvPicPr>
            <p:cNvPr id="12" name="Obrázek 11" descr="Obsah obrázku text&#10;&#10;Popis byl vytvořen automaticky">
              <a:extLst>
                <a:ext uri="{FF2B5EF4-FFF2-40B4-BE49-F238E27FC236}">
                  <a16:creationId xmlns:a16="http://schemas.microsoft.com/office/drawing/2014/main" id="{A08A5ACA-3F16-30D5-2D40-71DDFF94A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467"/>
            <a:stretch/>
          </p:blipFill>
          <p:spPr>
            <a:xfrm>
              <a:off x="11276446" y="0"/>
              <a:ext cx="877454" cy="859007"/>
            </a:xfrm>
            <a:prstGeom prst="rect">
              <a:avLst/>
            </a:prstGeom>
          </p:spPr>
        </p:pic>
        <p:sp>
          <p:nvSpPr>
            <p:cNvPr id="13" name="TextBox 37">
              <a:extLst>
                <a:ext uri="{FF2B5EF4-FFF2-40B4-BE49-F238E27FC236}">
                  <a16:creationId xmlns:a16="http://schemas.microsoft.com/office/drawing/2014/main" id="{39B64095-745D-0F6D-C013-FB8BB0C91D7B}"/>
                </a:ext>
              </a:extLst>
            </p:cNvPr>
            <p:cNvSpPr txBox="1"/>
            <p:nvPr/>
          </p:nvSpPr>
          <p:spPr>
            <a:xfrm>
              <a:off x="8476622" y="133804"/>
              <a:ext cx="367727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noProof="0" dirty="0">
                  <a:solidFill>
                    <a:srgbClr val="FFFFFF"/>
                  </a:solidFill>
                  <a:latin typeface="Trebuchet MS" panose="020B0603020202020204" pitchFamily="34" charset="0"/>
                </a:rPr>
                <a:t>#BioSys_BU</a:t>
              </a:r>
              <a:endParaRPr lang="en-US" sz="4400" b="1" noProof="0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6" name="TextovéPole 5">
            <a:extLst>
              <a:ext uri="{FF2B5EF4-FFF2-40B4-BE49-F238E27FC236}">
                <a16:creationId xmlns:a16="http://schemas.microsoft.com/office/drawing/2014/main" id="{47C3560B-5A80-AC75-1596-DCF881EC3738}"/>
              </a:ext>
            </a:extLst>
          </p:cNvPr>
          <p:cNvSpPr txBox="1"/>
          <p:nvPr/>
        </p:nvSpPr>
        <p:spPr>
          <a:xfrm>
            <a:off x="244052" y="984945"/>
            <a:ext cx="5626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noProof="0" dirty="0"/>
              <a:t>Department of Biomedical Engineering, FEEC, BUT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FB89100-3ADC-CE82-A846-9C2BCDAD52FC}"/>
              </a:ext>
            </a:extLst>
          </p:cNvPr>
          <p:cNvSpPr txBox="1"/>
          <p:nvPr/>
        </p:nvSpPr>
        <p:spPr>
          <a:xfrm>
            <a:off x="244052" y="5291729"/>
            <a:ext cx="4320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noProof="0" dirty="0"/>
              <a:t>Center of Molecular Biology and Gene Therapy, University Hospital Brno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5694DD98-0138-8007-96EA-796A27FE4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87" b="5787"/>
          <a:stretch/>
        </p:blipFill>
        <p:spPr>
          <a:xfrm>
            <a:off x="6031456" y="5145755"/>
            <a:ext cx="1357201" cy="1357201"/>
          </a:xfrm>
          <a:prstGeom prst="flowChartConnector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810B016-9F3A-B1C7-0FB3-95FE8C4DE42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80139" y="5301938"/>
            <a:ext cx="1412015" cy="1463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B045F52D-F9F4-0E4D-E8BE-5F42E8458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285" y="1265971"/>
            <a:ext cx="3376246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Brno University of Technology, Czech Republic | Study.eu">
            <a:extLst>
              <a:ext uri="{FF2B5EF4-FFF2-40B4-BE49-F238E27FC236}">
                <a16:creationId xmlns:a16="http://schemas.microsoft.com/office/drawing/2014/main" id="{62597CF0-0D40-99EB-AA5F-3567C37BA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284" y="3006763"/>
            <a:ext cx="3590247" cy="115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Obrázek 24" descr="Obsah obrázku oblečení, osoba, tráva, muž&#10;&#10;Obsah vygenerovaný umělou inteligencí může být nesprávný.">
            <a:extLst>
              <a:ext uri="{FF2B5EF4-FFF2-40B4-BE49-F238E27FC236}">
                <a16:creationId xmlns:a16="http://schemas.microsoft.com/office/drawing/2014/main" id="{A865EB8A-863C-1361-846D-110F7CB242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3"/>
          <a:stretch/>
        </p:blipFill>
        <p:spPr>
          <a:xfrm>
            <a:off x="360217" y="1439055"/>
            <a:ext cx="7051644" cy="3675327"/>
          </a:xfrm>
          <a:prstGeom prst="rect">
            <a:avLst/>
          </a:prstGeom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52415F9C-292C-1E41-32B4-74A172EA054F}"/>
              </a:ext>
            </a:extLst>
          </p:cNvPr>
          <p:cNvSpPr txBox="1"/>
          <p:nvPr/>
        </p:nvSpPr>
        <p:spPr>
          <a:xfrm>
            <a:off x="541838" y="5999615"/>
            <a:ext cx="4130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doc. Mgr. Martina Lengerová, Ph.D.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Mgr. Matěj Bezdíček, Ph.D.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754B889E-285B-63BB-9E8F-EBE3DE395E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F8C3545A-C3A8-807A-AC31-20C5EEC440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9915" y="4773057"/>
            <a:ext cx="3690014" cy="103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62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D761C-33AB-A928-86B6-E152FDC1B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39BFB4-DB09-D141-F34B-0A14C6D50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4729163"/>
          </a:xfrm>
        </p:spPr>
        <p:txBody>
          <a:bodyPr>
            <a:normAutofit fontScale="92500" lnSpcReduction="20000"/>
          </a:bodyPr>
          <a:lstStyle/>
          <a:p>
            <a:r>
              <a:rPr lang="en-US" noProof="0" dirty="0"/>
              <a:t>differentiate between strains within the same bacterial species</a:t>
            </a:r>
          </a:p>
          <a:p>
            <a:endParaRPr lang="en-US" noProof="0" dirty="0"/>
          </a:p>
          <a:p>
            <a:r>
              <a:rPr lang="en-US" noProof="0" dirty="0"/>
              <a:t>essential for epidemiology</a:t>
            </a:r>
          </a:p>
          <a:p>
            <a:endParaRPr lang="en-US" noProof="0" dirty="0"/>
          </a:p>
          <a:p>
            <a:r>
              <a:rPr lang="en-US" noProof="0" dirty="0"/>
              <a:t>phenotype-based methods (historically)</a:t>
            </a:r>
          </a:p>
          <a:p>
            <a:endParaRPr lang="en-US" noProof="0" dirty="0"/>
          </a:p>
          <a:p>
            <a:r>
              <a:rPr lang="en-US" noProof="0" dirty="0"/>
              <a:t>nowadays: genotype-based methods → </a:t>
            </a:r>
            <a:r>
              <a:rPr lang="en-US" b="1" noProof="0" dirty="0"/>
              <a:t>SEQUENCING</a:t>
            </a:r>
          </a:p>
          <a:p>
            <a:pPr lvl="1"/>
            <a:endParaRPr lang="en-US" sz="2800" noProof="0" dirty="0"/>
          </a:p>
          <a:p>
            <a:r>
              <a:rPr lang="en-US" noProof="0" dirty="0"/>
              <a:t>sometimes genotype ≠ phenotype</a:t>
            </a:r>
          </a:p>
          <a:p>
            <a:endParaRPr lang="en-US" noProof="0" dirty="0"/>
          </a:p>
          <a:p>
            <a:r>
              <a:rPr lang="en-US" noProof="0" dirty="0"/>
              <a:t>need additional layer of information → </a:t>
            </a:r>
            <a:r>
              <a:rPr lang="en-US" b="1" noProof="0" dirty="0"/>
              <a:t>epigenetic modification </a:t>
            </a:r>
            <a:r>
              <a:rPr lang="en-US" noProof="0" dirty="0"/>
              <a:t>analysis </a:t>
            </a:r>
          </a:p>
          <a:p>
            <a:pPr marL="914400" lvl="2" indent="0">
              <a:buNone/>
            </a:pPr>
            <a:r>
              <a:rPr lang="en-US" sz="2800" noProof="0" dirty="0"/>
              <a:t>→</a:t>
            </a:r>
            <a:r>
              <a:rPr lang="en-US" sz="2800" b="1" noProof="0" dirty="0">
                <a:solidFill>
                  <a:srgbClr val="C00000"/>
                </a:solidFill>
              </a:rPr>
              <a:t> methylation analysis</a:t>
            </a:r>
          </a:p>
          <a:p>
            <a:pPr lvl="1"/>
            <a:endParaRPr lang="en-US" noProof="0" dirty="0"/>
          </a:p>
          <a:p>
            <a:pPr lvl="1"/>
            <a:endParaRPr lang="en-US" sz="2800" noProof="0" dirty="0"/>
          </a:p>
          <a:p>
            <a:pPr marL="0" indent="0">
              <a:buNone/>
            </a:pPr>
            <a:endParaRPr lang="en-US" noProof="0" dirty="0"/>
          </a:p>
        </p:txBody>
      </p:sp>
      <p:sp>
        <p:nvSpPr>
          <p:cNvPr id="4" name="Obdélník: se zakulacenými horními rohy 3">
            <a:extLst>
              <a:ext uri="{FF2B5EF4-FFF2-40B4-BE49-F238E27FC236}">
                <a16:creationId xmlns:a16="http://schemas.microsoft.com/office/drawing/2014/main" id="{D8D8A3AC-E215-4515-6A97-DCAE060E3555}"/>
              </a:ext>
            </a:extLst>
          </p:cNvPr>
          <p:cNvSpPr/>
          <p:nvPr/>
        </p:nvSpPr>
        <p:spPr>
          <a:xfrm rot="10800000">
            <a:off x="0" y="-1141"/>
            <a:ext cx="12192000" cy="860148"/>
          </a:xfrm>
          <a:prstGeom prst="round2SameRect">
            <a:avLst/>
          </a:prstGeom>
          <a:solidFill>
            <a:srgbClr val="E4002B"/>
          </a:solidFill>
          <a:ln>
            <a:solidFill>
              <a:srgbClr val="E40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C696EEE2-3FCA-20F4-84FA-039FBBFB5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7" y="0"/>
            <a:ext cx="10515600" cy="859007"/>
          </a:xfrm>
        </p:spPr>
        <p:txBody>
          <a:bodyPr/>
          <a:lstStyle/>
          <a:p>
            <a:r>
              <a:rPr lang="en-US" b="1" noProof="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Bacterial typing</a:t>
            </a:r>
          </a:p>
        </p:txBody>
      </p:sp>
      <p:grpSp>
        <p:nvGrpSpPr>
          <p:cNvPr id="11" name="Group 38">
            <a:extLst>
              <a:ext uri="{FF2B5EF4-FFF2-40B4-BE49-F238E27FC236}">
                <a16:creationId xmlns:a16="http://schemas.microsoft.com/office/drawing/2014/main" id="{1178D71F-3A68-0A0B-6DF1-85D56F5E47D5}"/>
              </a:ext>
            </a:extLst>
          </p:cNvPr>
          <p:cNvGrpSpPr/>
          <p:nvPr/>
        </p:nvGrpSpPr>
        <p:grpSpPr>
          <a:xfrm>
            <a:off x="8476622" y="0"/>
            <a:ext cx="3677278" cy="903245"/>
            <a:chOff x="8476622" y="0"/>
            <a:chExt cx="3677278" cy="903245"/>
          </a:xfrm>
        </p:grpSpPr>
        <p:pic>
          <p:nvPicPr>
            <p:cNvPr id="12" name="Obrázek 11" descr="Obsah obrázku text&#10;&#10;Popis byl vytvořen automaticky">
              <a:extLst>
                <a:ext uri="{FF2B5EF4-FFF2-40B4-BE49-F238E27FC236}">
                  <a16:creationId xmlns:a16="http://schemas.microsoft.com/office/drawing/2014/main" id="{D5F391C9-1FB5-1719-9FC9-C30D3F078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467"/>
            <a:stretch/>
          </p:blipFill>
          <p:spPr>
            <a:xfrm>
              <a:off x="11276446" y="0"/>
              <a:ext cx="877454" cy="859007"/>
            </a:xfrm>
            <a:prstGeom prst="rect">
              <a:avLst/>
            </a:prstGeom>
          </p:spPr>
        </p:pic>
        <p:sp>
          <p:nvSpPr>
            <p:cNvPr id="13" name="TextBox 37">
              <a:extLst>
                <a:ext uri="{FF2B5EF4-FFF2-40B4-BE49-F238E27FC236}">
                  <a16:creationId xmlns:a16="http://schemas.microsoft.com/office/drawing/2014/main" id="{7D1E28D7-1194-1BA7-D35D-407ED9B2BE89}"/>
                </a:ext>
              </a:extLst>
            </p:cNvPr>
            <p:cNvSpPr txBox="1"/>
            <p:nvPr/>
          </p:nvSpPr>
          <p:spPr>
            <a:xfrm>
              <a:off x="8476622" y="133804"/>
              <a:ext cx="367727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noProof="0" dirty="0">
                  <a:solidFill>
                    <a:srgbClr val="FFFFFF"/>
                  </a:solidFill>
                  <a:latin typeface="Trebuchet MS" panose="020B0603020202020204" pitchFamily="34" charset="0"/>
                </a:rPr>
                <a:t>#BioSys_BU</a:t>
              </a:r>
              <a:endParaRPr lang="en-US" sz="4400" b="1" noProof="0" dirty="0">
                <a:latin typeface="Trebuchet MS" panose="020B0603020202020204" pitchFamily="34" charset="0"/>
              </a:endParaRPr>
            </a:p>
          </p:txBody>
        </p:sp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12BA73CE-6871-34D3-7E76-1404A1D567C4}"/>
              </a:ext>
            </a:extLst>
          </p:cNvPr>
          <p:cNvGrpSpPr/>
          <p:nvPr/>
        </p:nvGrpSpPr>
        <p:grpSpPr>
          <a:xfrm>
            <a:off x="4599030" y="53287"/>
            <a:ext cx="3677278" cy="769442"/>
            <a:chOff x="4217875" y="-12297"/>
            <a:chExt cx="4371760" cy="899451"/>
          </a:xfrm>
        </p:grpSpPr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1F5F177C-AEAD-BF25-3CB1-0A2488692328}"/>
                </a:ext>
              </a:extLst>
            </p:cNvPr>
            <p:cNvGrpSpPr/>
            <p:nvPr/>
          </p:nvGrpSpPr>
          <p:grpSpPr>
            <a:xfrm>
              <a:off x="4217875" y="-12297"/>
              <a:ext cx="4371760" cy="899451"/>
              <a:chOff x="6531428" y="1402296"/>
              <a:chExt cx="5356767" cy="1144610"/>
            </a:xfrm>
          </p:grpSpPr>
          <p:pic>
            <p:nvPicPr>
              <p:cNvPr id="21" name="Grafický objekt 20" descr="bakterie se souvislou výplní">
                <a:extLst>
                  <a:ext uri="{FF2B5EF4-FFF2-40B4-BE49-F238E27FC236}">
                    <a16:creationId xmlns:a16="http://schemas.microsoft.com/office/drawing/2014/main" id="{AA254377-8FDA-564F-EC29-561AB93291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531428" y="1402296"/>
                <a:ext cx="1027570" cy="1144610"/>
              </a:xfrm>
              <a:prstGeom prst="rect">
                <a:avLst/>
              </a:prstGeom>
            </p:spPr>
          </p:pic>
          <p:pic>
            <p:nvPicPr>
              <p:cNvPr id="22" name="Grafický objekt 21" descr="bakterie se souvislou výplní">
                <a:extLst>
                  <a:ext uri="{FF2B5EF4-FFF2-40B4-BE49-F238E27FC236}">
                    <a16:creationId xmlns:a16="http://schemas.microsoft.com/office/drawing/2014/main" id="{0A6D90DD-2258-E58D-F80C-4257F5FE84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838569" y="1402296"/>
                <a:ext cx="1027570" cy="1144610"/>
              </a:xfrm>
              <a:prstGeom prst="rect">
                <a:avLst/>
              </a:prstGeom>
            </p:spPr>
          </p:pic>
          <p:pic>
            <p:nvPicPr>
              <p:cNvPr id="23" name="Grafický objekt 22" descr="bakterie se souvislou výplní">
                <a:extLst>
                  <a:ext uri="{FF2B5EF4-FFF2-40B4-BE49-F238E27FC236}">
                    <a16:creationId xmlns:a16="http://schemas.microsoft.com/office/drawing/2014/main" id="{5FF8798B-D486-883D-6DB5-49A87E8B77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462704" y="1402296"/>
                <a:ext cx="1027570" cy="1144610"/>
              </a:xfrm>
              <a:prstGeom prst="rect">
                <a:avLst/>
              </a:prstGeom>
            </p:spPr>
          </p:pic>
          <p:pic>
            <p:nvPicPr>
              <p:cNvPr id="24" name="Grafický objekt 23" descr="bakterie se souvislou výplní">
                <a:extLst>
                  <a:ext uri="{FF2B5EF4-FFF2-40B4-BE49-F238E27FC236}">
                    <a16:creationId xmlns:a16="http://schemas.microsoft.com/office/drawing/2014/main" id="{4676EA27-7DB5-98F6-C08F-0B24BC0E03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860625" y="1402296"/>
                <a:ext cx="1027570" cy="1144610"/>
              </a:xfrm>
              <a:prstGeom prst="rect">
                <a:avLst/>
              </a:prstGeom>
            </p:spPr>
          </p:pic>
          <p:cxnSp>
            <p:nvCxnSpPr>
              <p:cNvPr id="25" name="Přímá spojnice 24">
                <a:extLst>
                  <a:ext uri="{FF2B5EF4-FFF2-40B4-BE49-F238E27FC236}">
                    <a16:creationId xmlns:a16="http://schemas.microsoft.com/office/drawing/2014/main" id="{C7B92A21-8CA5-CBA4-677C-604DC877D077}"/>
                  </a:ext>
                </a:extLst>
              </p:cNvPr>
              <p:cNvCxnSpPr/>
              <p:nvPr/>
            </p:nvCxnSpPr>
            <p:spPr>
              <a:xfrm>
                <a:off x="7558998" y="1988876"/>
                <a:ext cx="308271" cy="0"/>
              </a:xfrm>
              <a:prstGeom prst="line">
                <a:avLst/>
              </a:prstGeom>
              <a:ln w="762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Přímá spojnice 25">
                <a:extLst>
                  <a:ext uri="{FF2B5EF4-FFF2-40B4-BE49-F238E27FC236}">
                    <a16:creationId xmlns:a16="http://schemas.microsoft.com/office/drawing/2014/main" id="{574713CE-AB23-67F7-B126-66FACA155F1E}"/>
                  </a:ext>
                </a:extLst>
              </p:cNvPr>
              <p:cNvCxnSpPr/>
              <p:nvPr/>
            </p:nvCxnSpPr>
            <p:spPr>
              <a:xfrm>
                <a:off x="7558998" y="2151562"/>
                <a:ext cx="308271" cy="0"/>
              </a:xfrm>
              <a:prstGeom prst="line">
                <a:avLst/>
              </a:prstGeom>
              <a:ln w="762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Přímá spojnice 26">
                <a:extLst>
                  <a:ext uri="{FF2B5EF4-FFF2-40B4-BE49-F238E27FC236}">
                    <a16:creationId xmlns:a16="http://schemas.microsoft.com/office/drawing/2014/main" id="{D77933F4-AEC2-BC03-5438-4BDF8297E3D0}"/>
                  </a:ext>
                </a:extLst>
              </p:cNvPr>
              <p:cNvCxnSpPr/>
              <p:nvPr/>
            </p:nvCxnSpPr>
            <p:spPr>
              <a:xfrm>
                <a:off x="10552354" y="1915088"/>
                <a:ext cx="308271" cy="0"/>
              </a:xfrm>
              <a:prstGeom prst="line">
                <a:avLst/>
              </a:prstGeom>
              <a:ln w="762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Přímá spojnice 27">
                <a:extLst>
                  <a:ext uri="{FF2B5EF4-FFF2-40B4-BE49-F238E27FC236}">
                    <a16:creationId xmlns:a16="http://schemas.microsoft.com/office/drawing/2014/main" id="{B198320E-CF83-38A2-5FB7-B8CB8CF4A7DA}"/>
                  </a:ext>
                </a:extLst>
              </p:cNvPr>
              <p:cNvCxnSpPr/>
              <p:nvPr/>
            </p:nvCxnSpPr>
            <p:spPr>
              <a:xfrm>
                <a:off x="10552354" y="2079554"/>
                <a:ext cx="308271" cy="0"/>
              </a:xfrm>
              <a:prstGeom prst="line">
                <a:avLst/>
              </a:prstGeom>
              <a:ln w="762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Přímá spojnice 28">
                <a:extLst>
                  <a:ext uri="{FF2B5EF4-FFF2-40B4-BE49-F238E27FC236}">
                    <a16:creationId xmlns:a16="http://schemas.microsoft.com/office/drawing/2014/main" id="{2A70B7C6-DA8E-FA03-FF8E-6E79FBDFF67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57560" y="1838275"/>
                <a:ext cx="303065" cy="313287"/>
              </a:xfrm>
              <a:prstGeom prst="line">
                <a:avLst/>
              </a:prstGeom>
              <a:ln w="762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97FD1107-2020-93EF-3196-F1FBC41B0EAF}"/>
                </a:ext>
              </a:extLst>
            </p:cNvPr>
            <p:cNvSpPr txBox="1"/>
            <p:nvPr/>
          </p:nvSpPr>
          <p:spPr>
            <a:xfrm>
              <a:off x="6171582" y="125480"/>
              <a:ext cx="2473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noProof="0" dirty="0">
                  <a:solidFill>
                    <a:schemeClr val="bg1"/>
                  </a:solidFill>
                </a:rPr>
                <a:t>?</a:t>
              </a:r>
              <a:endParaRPr lang="en-US" sz="2400" b="1" noProof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1727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0451C-CBED-7875-1D3C-FE0690F05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: se zakulacenými horními rohy 3">
            <a:extLst>
              <a:ext uri="{FF2B5EF4-FFF2-40B4-BE49-F238E27FC236}">
                <a16:creationId xmlns:a16="http://schemas.microsoft.com/office/drawing/2014/main" id="{7A769F00-4A8B-52E6-1C32-60DFA077106C}"/>
              </a:ext>
            </a:extLst>
          </p:cNvPr>
          <p:cNvSpPr/>
          <p:nvPr/>
        </p:nvSpPr>
        <p:spPr>
          <a:xfrm rot="10800000">
            <a:off x="0" y="-1141"/>
            <a:ext cx="12192000" cy="860148"/>
          </a:xfrm>
          <a:prstGeom prst="round2SameRect">
            <a:avLst/>
          </a:prstGeom>
          <a:solidFill>
            <a:srgbClr val="E4002B"/>
          </a:solidFill>
          <a:ln>
            <a:solidFill>
              <a:srgbClr val="E40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B293339-3134-9450-130E-6D832052E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7" y="0"/>
            <a:ext cx="10515600" cy="859007"/>
          </a:xfrm>
        </p:spPr>
        <p:txBody>
          <a:bodyPr/>
          <a:lstStyle/>
          <a:p>
            <a:r>
              <a:rPr lang="en-US" b="1" noProof="0" dirty="0">
                <a:solidFill>
                  <a:schemeClr val="bg1"/>
                </a:solidFill>
              </a:rPr>
              <a:t>Methylations</a:t>
            </a:r>
          </a:p>
        </p:txBody>
      </p:sp>
      <p:grpSp>
        <p:nvGrpSpPr>
          <p:cNvPr id="11" name="Group 38">
            <a:extLst>
              <a:ext uri="{FF2B5EF4-FFF2-40B4-BE49-F238E27FC236}">
                <a16:creationId xmlns:a16="http://schemas.microsoft.com/office/drawing/2014/main" id="{A9F4DCCC-6EEF-3C6B-EAB1-4B584D4B36A4}"/>
              </a:ext>
            </a:extLst>
          </p:cNvPr>
          <p:cNvGrpSpPr/>
          <p:nvPr/>
        </p:nvGrpSpPr>
        <p:grpSpPr>
          <a:xfrm>
            <a:off x="8476622" y="0"/>
            <a:ext cx="3677278" cy="903245"/>
            <a:chOff x="8476622" y="0"/>
            <a:chExt cx="3677278" cy="903245"/>
          </a:xfrm>
        </p:grpSpPr>
        <p:pic>
          <p:nvPicPr>
            <p:cNvPr id="12" name="Obrázek 11" descr="Obsah obrázku text&#10;&#10;Popis byl vytvořen automaticky">
              <a:extLst>
                <a:ext uri="{FF2B5EF4-FFF2-40B4-BE49-F238E27FC236}">
                  <a16:creationId xmlns:a16="http://schemas.microsoft.com/office/drawing/2014/main" id="{9A6B00C0-AC0C-C1BE-221C-3F34BBC1BC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467"/>
            <a:stretch/>
          </p:blipFill>
          <p:spPr>
            <a:xfrm>
              <a:off x="11276446" y="0"/>
              <a:ext cx="877454" cy="859007"/>
            </a:xfrm>
            <a:prstGeom prst="rect">
              <a:avLst/>
            </a:prstGeom>
          </p:spPr>
        </p:pic>
        <p:sp>
          <p:nvSpPr>
            <p:cNvPr id="13" name="TextBox 37">
              <a:extLst>
                <a:ext uri="{FF2B5EF4-FFF2-40B4-BE49-F238E27FC236}">
                  <a16:creationId xmlns:a16="http://schemas.microsoft.com/office/drawing/2014/main" id="{3ABC6DDE-4D34-6191-51A7-B8A57E0685FD}"/>
                </a:ext>
              </a:extLst>
            </p:cNvPr>
            <p:cNvSpPr txBox="1"/>
            <p:nvPr/>
          </p:nvSpPr>
          <p:spPr>
            <a:xfrm>
              <a:off x="8476622" y="133804"/>
              <a:ext cx="367727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noProof="0" dirty="0">
                  <a:solidFill>
                    <a:srgbClr val="FFFFFF"/>
                  </a:solidFill>
                  <a:latin typeface="Trebuchet MS" panose="020B0603020202020204" pitchFamily="34" charset="0"/>
                </a:rPr>
                <a:t>#BioSys_BU</a:t>
              </a:r>
              <a:endParaRPr lang="en-US" sz="4400" b="1" noProof="0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01DE8AD5-885D-46C0-EE57-4E32459310E7}"/>
              </a:ext>
            </a:extLst>
          </p:cNvPr>
          <p:cNvSpPr txBox="1"/>
          <p:nvPr/>
        </p:nvSpPr>
        <p:spPr>
          <a:xfrm>
            <a:off x="6983020" y="2881316"/>
            <a:ext cx="3181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noProof="0" dirty="0">
                <a:latin typeface="Josefin Sans" pitchFamily="2" charset="-18"/>
              </a:rPr>
              <a:t>5-methylcytosine (5mC)</a:t>
            </a:r>
          </a:p>
        </p:txBody>
      </p:sp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125831E0-AE65-9FDA-6EC9-99CE55CF5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2872" y="1109191"/>
            <a:ext cx="2031809" cy="1758525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D315895C-3D7A-0035-EC25-647B068B99AE}"/>
              </a:ext>
            </a:extLst>
          </p:cNvPr>
          <p:cNvSpPr txBox="1"/>
          <p:nvPr/>
        </p:nvSpPr>
        <p:spPr>
          <a:xfrm>
            <a:off x="8813389" y="4580036"/>
            <a:ext cx="337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noProof="0" dirty="0">
                <a:latin typeface="Josefin Sans" pitchFamily="2" charset="-18"/>
              </a:rPr>
              <a:t>N</a:t>
            </a:r>
            <a:r>
              <a:rPr lang="en-US" sz="2000" baseline="30000" noProof="0" dirty="0">
                <a:latin typeface="Josefin Sans" pitchFamily="2" charset="-18"/>
              </a:rPr>
              <a:t>6</a:t>
            </a:r>
            <a:r>
              <a:rPr lang="en-US" sz="2000" noProof="0" dirty="0">
                <a:latin typeface="Josefin Sans" pitchFamily="2" charset="-18"/>
              </a:rPr>
              <a:t>-methyladenine (6mA)</a:t>
            </a:r>
          </a:p>
        </p:txBody>
      </p:sp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7C998B51-FE99-E145-74D4-F36ED26C8E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52181" y="2867716"/>
            <a:ext cx="1701619" cy="1712320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6F49CBC2-35DB-FEB8-F74A-BAF54DC49F99}"/>
              </a:ext>
            </a:extLst>
          </p:cNvPr>
          <p:cNvSpPr txBox="1"/>
          <p:nvPr/>
        </p:nvSpPr>
        <p:spPr>
          <a:xfrm>
            <a:off x="8083492" y="6315517"/>
            <a:ext cx="3495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noProof="0" dirty="0">
                <a:latin typeface="Josefin Sans" pitchFamily="2" charset="-18"/>
              </a:rPr>
              <a:t>N</a:t>
            </a:r>
            <a:r>
              <a:rPr lang="en-US" sz="2000" baseline="30000" noProof="0" dirty="0">
                <a:latin typeface="Josefin Sans" pitchFamily="2" charset="-18"/>
              </a:rPr>
              <a:t>4</a:t>
            </a:r>
            <a:r>
              <a:rPr lang="en-US" sz="2000" noProof="0" dirty="0">
                <a:latin typeface="Josefin Sans" pitchFamily="2" charset="-18"/>
              </a:rPr>
              <a:t>-methylcytosine (4mC)</a:t>
            </a:r>
          </a:p>
        </p:txBody>
      </p:sp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788DC71E-AEBB-E77F-CC6B-F6230A7707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53595" y="4264878"/>
            <a:ext cx="1459794" cy="2114184"/>
          </a:xfrm>
          <a:prstGeom prst="rect">
            <a:avLst/>
          </a:prstGeom>
        </p:spPr>
      </p:pic>
      <p:sp>
        <p:nvSpPr>
          <p:cNvPr id="97" name="Zástupný obsah 2">
            <a:extLst>
              <a:ext uri="{FF2B5EF4-FFF2-40B4-BE49-F238E27FC236}">
                <a16:creationId xmlns:a16="http://schemas.microsoft.com/office/drawing/2014/main" id="{CA581B79-1F85-7D90-CC86-6FB2F5026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4729163"/>
          </a:xfrm>
        </p:spPr>
        <p:txBody>
          <a:bodyPr>
            <a:normAutofit fontScale="92500" lnSpcReduction="10000"/>
          </a:bodyPr>
          <a:lstStyle/>
          <a:p>
            <a:r>
              <a:rPr lang="en-US" noProof="0" dirty="0"/>
              <a:t>chemical modification of DNA</a:t>
            </a:r>
          </a:p>
          <a:p>
            <a:pPr lvl="1"/>
            <a:r>
              <a:rPr lang="en-US" noProof="0" dirty="0"/>
              <a:t>addition of methyl groups (-CH</a:t>
            </a:r>
            <a:r>
              <a:rPr lang="en-US" baseline="-25000" noProof="0" dirty="0"/>
              <a:t>3</a:t>
            </a:r>
            <a:r>
              <a:rPr lang="en-US" noProof="0" dirty="0"/>
              <a:t>)</a:t>
            </a:r>
          </a:p>
          <a:p>
            <a:pPr lvl="1"/>
            <a:endParaRPr lang="en-US" noProof="0" dirty="0"/>
          </a:p>
          <a:p>
            <a:r>
              <a:rPr lang="en-US" noProof="0" dirty="0"/>
              <a:t>types: N</a:t>
            </a:r>
            <a:r>
              <a:rPr lang="en-US" baseline="30000" noProof="0" dirty="0"/>
              <a:t>4</a:t>
            </a:r>
            <a:r>
              <a:rPr lang="en-US" noProof="0" dirty="0"/>
              <a:t>-methylcytosine (4mC)</a:t>
            </a:r>
          </a:p>
          <a:p>
            <a:pPr marL="1168400" indent="0">
              <a:buNone/>
            </a:pPr>
            <a:r>
              <a:rPr lang="en-US" noProof="0" dirty="0"/>
              <a:t>5-methylcytosine (5mC)</a:t>
            </a:r>
          </a:p>
          <a:p>
            <a:pPr marL="1168400" indent="0">
              <a:buNone/>
            </a:pPr>
            <a:r>
              <a:rPr lang="en-US" noProof="0" dirty="0"/>
              <a:t>N</a:t>
            </a:r>
            <a:r>
              <a:rPr lang="en-US" baseline="30000" noProof="0" dirty="0"/>
              <a:t>6</a:t>
            </a:r>
            <a:r>
              <a:rPr lang="en-US" noProof="0" dirty="0"/>
              <a:t>-methyladenine (6mA)</a:t>
            </a:r>
          </a:p>
          <a:p>
            <a:pPr marL="1168400" indent="0">
              <a:buNone/>
            </a:pPr>
            <a:r>
              <a:rPr lang="en-US" noProof="0" dirty="0"/>
              <a:t>5-hydroxymethylcytosine (5hmC)</a:t>
            </a:r>
          </a:p>
          <a:p>
            <a:pPr marL="1168400" indent="0">
              <a:buNone/>
            </a:pPr>
            <a:endParaRPr lang="en-US" noProof="0" dirty="0"/>
          </a:p>
          <a:p>
            <a:r>
              <a:rPr lang="en-US" noProof="0" dirty="0"/>
              <a:t>catalyzed by DNA methyltransferases</a:t>
            </a:r>
          </a:p>
          <a:p>
            <a:pPr marL="0" indent="0">
              <a:buNone/>
            </a:pPr>
            <a:endParaRPr lang="en-US" sz="2800" noProof="0" dirty="0"/>
          </a:p>
          <a:p>
            <a:r>
              <a:rPr lang="en-US" noProof="0" dirty="0"/>
              <a:t>present in </a:t>
            </a:r>
            <a:r>
              <a:rPr lang="en-US" noProof="0" dirty="0">
                <a:solidFill>
                  <a:srgbClr val="C00000"/>
                </a:solidFill>
              </a:rPr>
              <a:t>all domains of life</a:t>
            </a:r>
          </a:p>
          <a:p>
            <a:endParaRPr lang="en-US" sz="3200" noProof="0" dirty="0"/>
          </a:p>
          <a:p>
            <a:pPr marL="0" indent="0">
              <a:buNone/>
            </a:pP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02759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39A82-CDE8-6FD3-02A0-F45ACE915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: se zakulacenými horními rohy 3">
            <a:extLst>
              <a:ext uri="{FF2B5EF4-FFF2-40B4-BE49-F238E27FC236}">
                <a16:creationId xmlns:a16="http://schemas.microsoft.com/office/drawing/2014/main" id="{39DDDCA3-DD27-0285-D92E-C2C98161D917}"/>
              </a:ext>
            </a:extLst>
          </p:cNvPr>
          <p:cNvSpPr/>
          <p:nvPr/>
        </p:nvSpPr>
        <p:spPr>
          <a:xfrm rot="10800000">
            <a:off x="0" y="-1141"/>
            <a:ext cx="12192000" cy="860148"/>
          </a:xfrm>
          <a:prstGeom prst="round2SameRect">
            <a:avLst/>
          </a:prstGeom>
          <a:solidFill>
            <a:srgbClr val="E4002B"/>
          </a:solidFill>
          <a:ln>
            <a:solidFill>
              <a:srgbClr val="E40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682A44BB-18C5-9C4A-E9C4-5769A6B8C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7" y="0"/>
            <a:ext cx="10515600" cy="859007"/>
          </a:xfrm>
        </p:spPr>
        <p:txBody>
          <a:bodyPr/>
          <a:lstStyle/>
          <a:p>
            <a:r>
              <a:rPr lang="en-US" b="1" noProof="0" dirty="0">
                <a:solidFill>
                  <a:schemeClr val="bg1"/>
                </a:solidFill>
              </a:rPr>
              <a:t>Methylations</a:t>
            </a:r>
          </a:p>
        </p:txBody>
      </p:sp>
      <p:grpSp>
        <p:nvGrpSpPr>
          <p:cNvPr id="11" name="Group 38">
            <a:extLst>
              <a:ext uri="{FF2B5EF4-FFF2-40B4-BE49-F238E27FC236}">
                <a16:creationId xmlns:a16="http://schemas.microsoft.com/office/drawing/2014/main" id="{0751D12C-7DF6-B526-8EDD-C02724784E58}"/>
              </a:ext>
            </a:extLst>
          </p:cNvPr>
          <p:cNvGrpSpPr/>
          <p:nvPr/>
        </p:nvGrpSpPr>
        <p:grpSpPr>
          <a:xfrm>
            <a:off x="8476622" y="0"/>
            <a:ext cx="3677278" cy="903245"/>
            <a:chOff x="8476622" y="0"/>
            <a:chExt cx="3677278" cy="903245"/>
          </a:xfrm>
        </p:grpSpPr>
        <p:pic>
          <p:nvPicPr>
            <p:cNvPr id="12" name="Obrázek 11" descr="Obsah obrázku text&#10;&#10;Popis byl vytvořen automaticky">
              <a:extLst>
                <a:ext uri="{FF2B5EF4-FFF2-40B4-BE49-F238E27FC236}">
                  <a16:creationId xmlns:a16="http://schemas.microsoft.com/office/drawing/2014/main" id="{80F65A3D-C313-A554-A8FC-327C7CAC8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467"/>
            <a:stretch/>
          </p:blipFill>
          <p:spPr>
            <a:xfrm>
              <a:off x="11276446" y="0"/>
              <a:ext cx="877454" cy="859007"/>
            </a:xfrm>
            <a:prstGeom prst="rect">
              <a:avLst/>
            </a:prstGeom>
          </p:spPr>
        </p:pic>
        <p:sp>
          <p:nvSpPr>
            <p:cNvPr id="13" name="TextBox 37">
              <a:extLst>
                <a:ext uri="{FF2B5EF4-FFF2-40B4-BE49-F238E27FC236}">
                  <a16:creationId xmlns:a16="http://schemas.microsoft.com/office/drawing/2014/main" id="{272B294B-2C06-B876-203F-7A528563C813}"/>
                </a:ext>
              </a:extLst>
            </p:cNvPr>
            <p:cNvSpPr txBox="1"/>
            <p:nvPr/>
          </p:nvSpPr>
          <p:spPr>
            <a:xfrm>
              <a:off x="8476622" y="133804"/>
              <a:ext cx="367727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noProof="0" dirty="0">
                  <a:solidFill>
                    <a:srgbClr val="FFFFFF"/>
                  </a:solidFill>
                  <a:latin typeface="Trebuchet MS" panose="020B0603020202020204" pitchFamily="34" charset="0"/>
                </a:rPr>
                <a:t>#BioSys_BU</a:t>
              </a:r>
              <a:endParaRPr lang="en-US" sz="4400" b="1" noProof="0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81C67BC7-1B16-8A90-D000-C7FCC2C0DF3A}"/>
              </a:ext>
            </a:extLst>
          </p:cNvPr>
          <p:cNvSpPr txBox="1"/>
          <p:nvPr/>
        </p:nvSpPr>
        <p:spPr>
          <a:xfrm>
            <a:off x="4688777" y="3114268"/>
            <a:ext cx="2892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noProof="0" dirty="0"/>
              <a:t>DNA methylations</a:t>
            </a:r>
          </a:p>
        </p:txBody>
      </p:sp>
      <p:grpSp>
        <p:nvGrpSpPr>
          <p:cNvPr id="29" name="Skupina 28">
            <a:extLst>
              <a:ext uri="{FF2B5EF4-FFF2-40B4-BE49-F238E27FC236}">
                <a16:creationId xmlns:a16="http://schemas.microsoft.com/office/drawing/2014/main" id="{1EC38D1A-88DD-320A-6FC7-65381958F659}"/>
              </a:ext>
            </a:extLst>
          </p:cNvPr>
          <p:cNvGrpSpPr/>
          <p:nvPr/>
        </p:nvGrpSpPr>
        <p:grpSpPr>
          <a:xfrm>
            <a:off x="703926" y="2115830"/>
            <a:ext cx="3112311" cy="2061658"/>
            <a:chOff x="657223" y="1307395"/>
            <a:chExt cx="3344147" cy="2048952"/>
          </a:xfrm>
        </p:grpSpPr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93F29222-91B0-5D0C-BD3D-41A57D52C2E0}"/>
                </a:ext>
              </a:extLst>
            </p:cNvPr>
            <p:cNvSpPr txBox="1"/>
            <p:nvPr/>
          </p:nvSpPr>
          <p:spPr>
            <a:xfrm>
              <a:off x="1057449" y="2530471"/>
              <a:ext cx="2543694" cy="825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noProof="0" dirty="0"/>
                <a:t>Gene expression regulation</a:t>
              </a:r>
            </a:p>
          </p:txBody>
        </p:sp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42CB6C0C-1DAB-C29D-047F-DEE453434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3" y="1307395"/>
              <a:ext cx="3344147" cy="1178052"/>
            </a:xfrm>
            <a:prstGeom prst="rect">
              <a:avLst/>
            </a:prstGeom>
          </p:spPr>
        </p:pic>
      </p:grpSp>
      <p:grpSp>
        <p:nvGrpSpPr>
          <p:cNvPr id="32" name="Skupina 31">
            <a:extLst>
              <a:ext uri="{FF2B5EF4-FFF2-40B4-BE49-F238E27FC236}">
                <a16:creationId xmlns:a16="http://schemas.microsoft.com/office/drawing/2014/main" id="{5EEA0DCA-ABDB-ABFC-9BEF-E505D9FF62ED}"/>
              </a:ext>
            </a:extLst>
          </p:cNvPr>
          <p:cNvGrpSpPr/>
          <p:nvPr/>
        </p:nvGrpSpPr>
        <p:grpSpPr>
          <a:xfrm>
            <a:off x="7779235" y="3796392"/>
            <a:ext cx="2747789" cy="2927804"/>
            <a:chOff x="8292824" y="1005683"/>
            <a:chExt cx="2747789" cy="2927804"/>
          </a:xfrm>
        </p:grpSpPr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3F294C6A-BFA6-889B-1EFD-A6B061BFC703}"/>
                </a:ext>
              </a:extLst>
            </p:cNvPr>
            <p:cNvSpPr txBox="1"/>
            <p:nvPr/>
          </p:nvSpPr>
          <p:spPr>
            <a:xfrm>
              <a:off x="8292824" y="2733158"/>
              <a:ext cx="27477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noProof="0" dirty="0"/>
                <a:t>Host defense and</a:t>
              </a:r>
              <a:br>
                <a:rPr lang="en-US" sz="2400" noProof="0" dirty="0"/>
              </a:br>
              <a:r>
                <a:rPr lang="en-US" sz="2400" noProof="0" dirty="0"/>
                <a:t>self/non-self discrimination</a:t>
              </a:r>
            </a:p>
          </p:txBody>
        </p:sp>
        <p:pic>
          <p:nvPicPr>
            <p:cNvPr id="18" name="Obrázek 17">
              <a:extLst>
                <a:ext uri="{FF2B5EF4-FFF2-40B4-BE49-F238E27FC236}">
                  <a16:creationId xmlns:a16="http://schemas.microsoft.com/office/drawing/2014/main" id="{8E64415D-0809-23ED-B9F6-FE74F0513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79353" y="1005683"/>
              <a:ext cx="1974730" cy="1696333"/>
            </a:xfrm>
            <a:prstGeom prst="rect">
              <a:avLst/>
            </a:prstGeom>
          </p:spPr>
        </p:pic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37CF0E46-24A9-39A5-07DF-8D6A1FA94C6A}"/>
              </a:ext>
            </a:extLst>
          </p:cNvPr>
          <p:cNvGrpSpPr/>
          <p:nvPr/>
        </p:nvGrpSpPr>
        <p:grpSpPr>
          <a:xfrm>
            <a:off x="4517563" y="1137309"/>
            <a:ext cx="3156873" cy="1431457"/>
            <a:chOff x="844497" y="4929951"/>
            <a:chExt cx="3156873" cy="1431457"/>
          </a:xfrm>
        </p:grpSpPr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3DCED2A2-8D79-819B-B0F9-E08E43A680FF}"/>
                </a:ext>
              </a:extLst>
            </p:cNvPr>
            <p:cNvSpPr txBox="1"/>
            <p:nvPr/>
          </p:nvSpPr>
          <p:spPr>
            <a:xfrm>
              <a:off x="1151086" y="5530411"/>
              <a:ext cx="25436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noProof="0" dirty="0"/>
                <a:t>Genome stability</a:t>
              </a:r>
            </a:p>
            <a:p>
              <a:pPr algn="ctr"/>
              <a:r>
                <a:rPr lang="en-US" sz="2400" noProof="0" dirty="0"/>
                <a:t>and replication</a:t>
              </a:r>
            </a:p>
          </p:txBody>
        </p:sp>
        <p:pic>
          <p:nvPicPr>
            <p:cNvPr id="20" name="Obrázek 19">
              <a:extLst>
                <a:ext uri="{FF2B5EF4-FFF2-40B4-BE49-F238E27FC236}">
                  <a16:creationId xmlns:a16="http://schemas.microsoft.com/office/drawing/2014/main" id="{74BF9245-C4A5-D79C-EC38-9555C7FEB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4497" y="4929951"/>
              <a:ext cx="3156873" cy="600460"/>
            </a:xfrm>
            <a:prstGeom prst="rect">
              <a:avLst/>
            </a:prstGeom>
          </p:spPr>
        </p:pic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781BACA5-92E7-29C0-AC96-2A8EEFBBD115}"/>
              </a:ext>
            </a:extLst>
          </p:cNvPr>
          <p:cNvGrpSpPr/>
          <p:nvPr/>
        </p:nvGrpSpPr>
        <p:grpSpPr>
          <a:xfrm>
            <a:off x="2383489" y="4451706"/>
            <a:ext cx="2855581" cy="2153651"/>
            <a:chOff x="8867504" y="4530080"/>
            <a:chExt cx="2855581" cy="2153651"/>
          </a:xfrm>
        </p:grpSpPr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C1D463A5-3A13-AD94-1185-4CCFB9A6E474}"/>
                </a:ext>
              </a:extLst>
            </p:cNvPr>
            <p:cNvSpPr txBox="1"/>
            <p:nvPr/>
          </p:nvSpPr>
          <p:spPr>
            <a:xfrm>
              <a:off x="8867504" y="5852734"/>
              <a:ext cx="28555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noProof="0" dirty="0"/>
                <a:t>Phenotypic variation</a:t>
              </a:r>
            </a:p>
            <a:p>
              <a:pPr algn="ctr"/>
              <a:r>
                <a:rPr lang="en-US" sz="2400" noProof="0" dirty="0"/>
                <a:t>and adaptation</a:t>
              </a:r>
            </a:p>
          </p:txBody>
        </p:sp>
        <p:pic>
          <p:nvPicPr>
            <p:cNvPr id="22" name="Obrázek 21">
              <a:extLst>
                <a:ext uri="{FF2B5EF4-FFF2-40B4-BE49-F238E27FC236}">
                  <a16:creationId xmlns:a16="http://schemas.microsoft.com/office/drawing/2014/main" id="{DC662ADC-DAE9-3552-5856-8F12BD9DE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28260" y="4530080"/>
              <a:ext cx="1744532" cy="1268985"/>
            </a:xfrm>
            <a:prstGeom prst="rect">
              <a:avLst/>
            </a:prstGeom>
          </p:spPr>
        </p:pic>
      </p:grp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B232416F-35C0-CA76-7BDE-946B66ADE697}"/>
              </a:ext>
            </a:extLst>
          </p:cNvPr>
          <p:cNvGrpSpPr/>
          <p:nvPr/>
        </p:nvGrpSpPr>
        <p:grpSpPr>
          <a:xfrm>
            <a:off x="8476622" y="1365275"/>
            <a:ext cx="2543694" cy="2041244"/>
            <a:chOff x="4961386" y="4781829"/>
            <a:chExt cx="2543694" cy="2041244"/>
          </a:xfrm>
        </p:grpSpPr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99829CE0-1236-F6E0-935F-1C0A09AADB46}"/>
                </a:ext>
              </a:extLst>
            </p:cNvPr>
            <p:cNvSpPr txBox="1"/>
            <p:nvPr/>
          </p:nvSpPr>
          <p:spPr>
            <a:xfrm>
              <a:off x="4961386" y="5992076"/>
              <a:ext cx="25436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noProof="0" dirty="0"/>
                <a:t>Epigenetic inheritance</a:t>
              </a:r>
            </a:p>
          </p:txBody>
        </p:sp>
        <p:pic>
          <p:nvPicPr>
            <p:cNvPr id="24" name="Obrázek 23">
              <a:extLst>
                <a:ext uri="{FF2B5EF4-FFF2-40B4-BE49-F238E27FC236}">
                  <a16:creationId xmlns:a16="http://schemas.microsoft.com/office/drawing/2014/main" id="{0BB1DC3D-5A5E-DE29-1DB2-05082D97D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32584" y="4781829"/>
              <a:ext cx="1801299" cy="1197864"/>
            </a:xfrm>
            <a:prstGeom prst="rect">
              <a:avLst/>
            </a:prstGeom>
          </p:spPr>
        </p:pic>
      </p:grpSp>
      <p:sp>
        <p:nvSpPr>
          <p:cNvPr id="27" name="Ovál 26">
            <a:extLst>
              <a:ext uri="{FF2B5EF4-FFF2-40B4-BE49-F238E27FC236}">
                <a16:creationId xmlns:a16="http://schemas.microsoft.com/office/drawing/2014/main" id="{DF9F8EA6-3BDB-E21F-410F-6D9304D3007E}"/>
              </a:ext>
            </a:extLst>
          </p:cNvPr>
          <p:cNvSpPr/>
          <p:nvPr/>
        </p:nvSpPr>
        <p:spPr>
          <a:xfrm>
            <a:off x="4412765" y="2907898"/>
            <a:ext cx="3479800" cy="169633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1822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1CB89-5048-103A-EC4B-0A8532F51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210476-AD0D-976C-DC8C-A231A73BB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4729163"/>
          </a:xfrm>
        </p:spPr>
        <p:txBody>
          <a:bodyPr>
            <a:normAutofit/>
          </a:bodyPr>
          <a:lstStyle/>
          <a:p>
            <a:endParaRPr lang="en-US" sz="2800" noProof="0" dirty="0"/>
          </a:p>
          <a:p>
            <a:pPr marL="0" indent="0">
              <a:buNone/>
            </a:pPr>
            <a:endParaRPr lang="en-US" noProof="0" dirty="0"/>
          </a:p>
        </p:txBody>
      </p:sp>
      <p:sp>
        <p:nvSpPr>
          <p:cNvPr id="4" name="Obdélník: se zakulacenými horními rohy 3">
            <a:extLst>
              <a:ext uri="{FF2B5EF4-FFF2-40B4-BE49-F238E27FC236}">
                <a16:creationId xmlns:a16="http://schemas.microsoft.com/office/drawing/2014/main" id="{963E827C-63C3-5EE9-AD2C-49D9983DC604}"/>
              </a:ext>
            </a:extLst>
          </p:cNvPr>
          <p:cNvSpPr/>
          <p:nvPr/>
        </p:nvSpPr>
        <p:spPr>
          <a:xfrm rot="10800000">
            <a:off x="0" y="-1141"/>
            <a:ext cx="12192000" cy="860148"/>
          </a:xfrm>
          <a:prstGeom prst="round2SameRect">
            <a:avLst/>
          </a:prstGeom>
          <a:solidFill>
            <a:srgbClr val="E4002B"/>
          </a:solidFill>
          <a:ln>
            <a:solidFill>
              <a:srgbClr val="E40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4A54427D-12CB-A360-1C86-7CBA9D2CD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7" y="0"/>
            <a:ext cx="10515600" cy="859007"/>
          </a:xfrm>
        </p:spPr>
        <p:txBody>
          <a:bodyPr/>
          <a:lstStyle/>
          <a:p>
            <a:r>
              <a:rPr lang="en-US" b="1" noProof="0" dirty="0">
                <a:solidFill>
                  <a:schemeClr val="bg1"/>
                </a:solidFill>
              </a:rPr>
              <a:t>Methylation detection</a:t>
            </a:r>
          </a:p>
        </p:txBody>
      </p:sp>
      <p:grpSp>
        <p:nvGrpSpPr>
          <p:cNvPr id="11" name="Group 38">
            <a:extLst>
              <a:ext uri="{FF2B5EF4-FFF2-40B4-BE49-F238E27FC236}">
                <a16:creationId xmlns:a16="http://schemas.microsoft.com/office/drawing/2014/main" id="{DAF6D1E4-951A-4C11-3F00-D2BD15C974E7}"/>
              </a:ext>
            </a:extLst>
          </p:cNvPr>
          <p:cNvGrpSpPr/>
          <p:nvPr/>
        </p:nvGrpSpPr>
        <p:grpSpPr>
          <a:xfrm>
            <a:off x="8476622" y="0"/>
            <a:ext cx="3677278" cy="903245"/>
            <a:chOff x="8476622" y="0"/>
            <a:chExt cx="3677278" cy="903245"/>
          </a:xfrm>
        </p:grpSpPr>
        <p:pic>
          <p:nvPicPr>
            <p:cNvPr id="12" name="Obrázek 11" descr="Obsah obrázku text&#10;&#10;Popis byl vytvořen automaticky">
              <a:extLst>
                <a:ext uri="{FF2B5EF4-FFF2-40B4-BE49-F238E27FC236}">
                  <a16:creationId xmlns:a16="http://schemas.microsoft.com/office/drawing/2014/main" id="{7A7F22A1-94E1-0DF8-B327-7161892FA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467"/>
            <a:stretch/>
          </p:blipFill>
          <p:spPr>
            <a:xfrm>
              <a:off x="11276446" y="0"/>
              <a:ext cx="877454" cy="859007"/>
            </a:xfrm>
            <a:prstGeom prst="rect">
              <a:avLst/>
            </a:prstGeom>
          </p:spPr>
        </p:pic>
        <p:sp>
          <p:nvSpPr>
            <p:cNvPr id="13" name="TextBox 37">
              <a:extLst>
                <a:ext uri="{FF2B5EF4-FFF2-40B4-BE49-F238E27FC236}">
                  <a16:creationId xmlns:a16="http://schemas.microsoft.com/office/drawing/2014/main" id="{DC00A48B-B12C-AD70-262A-144E737A3574}"/>
                </a:ext>
              </a:extLst>
            </p:cNvPr>
            <p:cNvSpPr txBox="1"/>
            <p:nvPr/>
          </p:nvSpPr>
          <p:spPr>
            <a:xfrm>
              <a:off x="8476622" y="133804"/>
              <a:ext cx="367727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noProof="0" dirty="0">
                  <a:solidFill>
                    <a:srgbClr val="FFFFFF"/>
                  </a:solidFill>
                  <a:latin typeface="Trebuchet MS" panose="020B0603020202020204" pitchFamily="34" charset="0"/>
                </a:rPr>
                <a:t>#BioSys_BU</a:t>
              </a:r>
              <a:endParaRPr lang="en-US" sz="4400" b="1" noProof="0" dirty="0">
                <a:latin typeface="Trebuchet MS" panose="020B0603020202020204" pitchFamily="34" charset="0"/>
              </a:endParaRPr>
            </a:p>
          </p:txBody>
        </p:sp>
      </p:grpSp>
      <p:pic>
        <p:nvPicPr>
          <p:cNvPr id="6" name="Obrázek 5">
            <a:extLst>
              <a:ext uri="{FF2B5EF4-FFF2-40B4-BE49-F238E27FC236}">
                <a16:creationId xmlns:a16="http://schemas.microsoft.com/office/drawing/2014/main" id="{34CDEA5D-7E08-CAA8-F46F-743937BF95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7700"/>
          <a:stretch/>
        </p:blipFill>
        <p:spPr>
          <a:xfrm>
            <a:off x="714169" y="1162344"/>
            <a:ext cx="10400146" cy="4891948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ABD1638D-FB6D-6F0D-EEFE-845ABD6CF911}"/>
              </a:ext>
            </a:extLst>
          </p:cNvPr>
          <p:cNvSpPr/>
          <p:nvPr/>
        </p:nvSpPr>
        <p:spPr>
          <a:xfrm>
            <a:off x="2983832" y="3744227"/>
            <a:ext cx="2800951" cy="231006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42D6401-C736-FA32-0DE4-7631875A9FA1}"/>
              </a:ext>
            </a:extLst>
          </p:cNvPr>
          <p:cNvSpPr txBox="1"/>
          <p:nvPr/>
        </p:nvSpPr>
        <p:spPr>
          <a:xfrm>
            <a:off x="8815987" y="6488668"/>
            <a:ext cx="6099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noProof="0" dirty="0">
                <a:latin typeface="LMMono12-Regular"/>
              </a:rPr>
              <a:t>DOI: 10.1016/j.ymeth.2020.10.002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4254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2406F-5681-1B78-427D-F3674327C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5A3FEA-E679-297E-91E8-76DD8BFDD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605" y="1286665"/>
            <a:ext cx="10515600" cy="4729163"/>
          </a:xfrm>
        </p:spPr>
        <p:txBody>
          <a:bodyPr>
            <a:normAutofit/>
          </a:bodyPr>
          <a:lstStyle/>
          <a:p>
            <a:r>
              <a:rPr lang="en-US" noProof="0" dirty="0"/>
              <a:t>direct sequencing of native DNA or RNA</a:t>
            </a:r>
          </a:p>
          <a:p>
            <a:r>
              <a:rPr lang="en-US" noProof="0" dirty="0"/>
              <a:t>long reads (</a:t>
            </a:r>
            <a:r>
              <a:rPr lang="en-US" noProof="0" dirty="0">
                <a:solidFill>
                  <a:srgbClr val="000000"/>
                </a:solidFill>
              </a:rPr>
              <a:t>up to 200 </a:t>
            </a:r>
            <a:r>
              <a:rPr lang="en-US" noProof="0" dirty="0" err="1">
                <a:solidFill>
                  <a:srgbClr val="000000"/>
                </a:solidFill>
              </a:rPr>
              <a:t>kbp</a:t>
            </a:r>
            <a:r>
              <a:rPr lang="en-US" noProof="0" dirty="0"/>
              <a:t>)</a:t>
            </a:r>
          </a:p>
          <a:p>
            <a:r>
              <a:rPr lang="en-US" noProof="0" dirty="0"/>
              <a:t>real-time data analysis</a:t>
            </a:r>
          </a:p>
          <a:p>
            <a:r>
              <a:rPr lang="en-US" noProof="0" dirty="0"/>
              <a:t>no PCR or chemical treatment</a:t>
            </a:r>
            <a:br>
              <a:rPr lang="en-US" noProof="0" dirty="0"/>
            </a:br>
            <a:r>
              <a:rPr lang="en-US" noProof="0" dirty="0"/>
              <a:t>required</a:t>
            </a:r>
          </a:p>
          <a:p>
            <a:r>
              <a:rPr lang="en-US" noProof="0" dirty="0"/>
              <a:t>sequencers are portable </a:t>
            </a:r>
            <a:br>
              <a:rPr lang="en-US" noProof="0" dirty="0"/>
            </a:br>
            <a:r>
              <a:rPr lang="en-US" noProof="0" dirty="0"/>
              <a:t>and scalable</a:t>
            </a:r>
          </a:p>
          <a:p>
            <a:pPr lvl="1"/>
            <a:endParaRPr lang="en-US" noProof="0" dirty="0"/>
          </a:p>
          <a:p>
            <a:endParaRPr lang="en-US" sz="2800" noProof="0" dirty="0"/>
          </a:p>
        </p:txBody>
      </p:sp>
      <p:sp>
        <p:nvSpPr>
          <p:cNvPr id="4" name="Obdélník: se zakulacenými horními rohy 3">
            <a:extLst>
              <a:ext uri="{FF2B5EF4-FFF2-40B4-BE49-F238E27FC236}">
                <a16:creationId xmlns:a16="http://schemas.microsoft.com/office/drawing/2014/main" id="{B09081D8-02B5-FC78-1B3E-0FC84C85B702}"/>
              </a:ext>
            </a:extLst>
          </p:cNvPr>
          <p:cNvSpPr/>
          <p:nvPr/>
        </p:nvSpPr>
        <p:spPr>
          <a:xfrm rot="10800000">
            <a:off x="0" y="-1141"/>
            <a:ext cx="12192000" cy="860148"/>
          </a:xfrm>
          <a:prstGeom prst="round2SameRect">
            <a:avLst/>
          </a:prstGeom>
          <a:solidFill>
            <a:srgbClr val="E4002B"/>
          </a:solidFill>
          <a:ln>
            <a:solidFill>
              <a:srgbClr val="E40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78421619-3245-AFF8-04D6-04E5F2F13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7" y="0"/>
            <a:ext cx="10515600" cy="859007"/>
          </a:xfrm>
        </p:spPr>
        <p:txBody>
          <a:bodyPr/>
          <a:lstStyle/>
          <a:p>
            <a:r>
              <a:rPr lang="en-US" b="1" noProof="0" dirty="0">
                <a:solidFill>
                  <a:schemeClr val="bg1"/>
                </a:solidFill>
              </a:rPr>
              <a:t>Nanopore sequencing</a:t>
            </a:r>
          </a:p>
        </p:txBody>
      </p:sp>
      <p:grpSp>
        <p:nvGrpSpPr>
          <p:cNvPr id="11" name="Group 38">
            <a:extLst>
              <a:ext uri="{FF2B5EF4-FFF2-40B4-BE49-F238E27FC236}">
                <a16:creationId xmlns:a16="http://schemas.microsoft.com/office/drawing/2014/main" id="{AA21E637-62F5-6E14-D246-03A36978F0E2}"/>
              </a:ext>
            </a:extLst>
          </p:cNvPr>
          <p:cNvGrpSpPr/>
          <p:nvPr/>
        </p:nvGrpSpPr>
        <p:grpSpPr>
          <a:xfrm>
            <a:off x="8476622" y="0"/>
            <a:ext cx="3677278" cy="903245"/>
            <a:chOff x="8476622" y="0"/>
            <a:chExt cx="3677278" cy="903245"/>
          </a:xfrm>
        </p:grpSpPr>
        <p:pic>
          <p:nvPicPr>
            <p:cNvPr id="12" name="Obrázek 11" descr="Obsah obrázku text&#10;&#10;Popis byl vytvořen automaticky">
              <a:extLst>
                <a:ext uri="{FF2B5EF4-FFF2-40B4-BE49-F238E27FC236}">
                  <a16:creationId xmlns:a16="http://schemas.microsoft.com/office/drawing/2014/main" id="{E6F57D54-1A96-D3F6-2F7F-1D807CC5A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467"/>
            <a:stretch/>
          </p:blipFill>
          <p:spPr>
            <a:xfrm>
              <a:off x="11276446" y="0"/>
              <a:ext cx="877454" cy="859007"/>
            </a:xfrm>
            <a:prstGeom prst="rect">
              <a:avLst/>
            </a:prstGeom>
          </p:spPr>
        </p:pic>
        <p:sp>
          <p:nvSpPr>
            <p:cNvPr id="13" name="TextBox 37">
              <a:extLst>
                <a:ext uri="{FF2B5EF4-FFF2-40B4-BE49-F238E27FC236}">
                  <a16:creationId xmlns:a16="http://schemas.microsoft.com/office/drawing/2014/main" id="{B31DEFF2-5E4E-7403-0D84-6036EA4A38B1}"/>
                </a:ext>
              </a:extLst>
            </p:cNvPr>
            <p:cNvSpPr txBox="1"/>
            <p:nvPr/>
          </p:nvSpPr>
          <p:spPr>
            <a:xfrm>
              <a:off x="8476622" y="133804"/>
              <a:ext cx="367727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noProof="0" dirty="0">
                  <a:solidFill>
                    <a:srgbClr val="FFFFFF"/>
                  </a:solidFill>
                  <a:latin typeface="Trebuchet MS" panose="020B0603020202020204" pitchFamily="34" charset="0"/>
                </a:rPr>
                <a:t>#BioSys_BU</a:t>
              </a:r>
              <a:endParaRPr lang="en-US" sz="4400" b="1" noProof="0" dirty="0">
                <a:latin typeface="Trebuchet MS" panose="020B0603020202020204" pitchFamily="34" charset="0"/>
              </a:endParaRPr>
            </a:p>
          </p:txBody>
        </p:sp>
      </p:grpSp>
      <p:pic>
        <p:nvPicPr>
          <p:cNvPr id="14" name="Obrázek 13" descr="Obsah obrázku text, diagram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0EBF6B0B-8C6B-E02E-2BE6-BEC92476F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706" y="2397261"/>
            <a:ext cx="6903294" cy="4039653"/>
          </a:xfrm>
          <a:prstGeom prst="rect">
            <a:avLst/>
          </a:prstGeom>
        </p:spPr>
      </p:pic>
      <p:pic>
        <p:nvPicPr>
          <p:cNvPr id="7170" name="Picture 2" descr="Oxford Nanopore Technologies - BioTechniques">
            <a:extLst>
              <a:ext uri="{FF2B5EF4-FFF2-40B4-BE49-F238E27FC236}">
                <a16:creationId xmlns:a16="http://schemas.microsoft.com/office/drawing/2014/main" id="{FD85FB90-183F-D23C-7C4C-16CE1F112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715" y="1111140"/>
            <a:ext cx="2399075" cy="80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9BF58FC2-5A9E-5BB9-5034-C1D1F951D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19" y="4590289"/>
            <a:ext cx="3882174" cy="239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196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686F3-9904-7B60-0DEF-D4A97668E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: se zakulacenými horními rohy 3">
            <a:extLst>
              <a:ext uri="{FF2B5EF4-FFF2-40B4-BE49-F238E27FC236}">
                <a16:creationId xmlns:a16="http://schemas.microsoft.com/office/drawing/2014/main" id="{FF3A6D1A-CC7F-C083-8A0A-985DF834EA07}"/>
              </a:ext>
            </a:extLst>
          </p:cNvPr>
          <p:cNvSpPr/>
          <p:nvPr/>
        </p:nvSpPr>
        <p:spPr>
          <a:xfrm rot="10800000">
            <a:off x="0" y="-1141"/>
            <a:ext cx="12192000" cy="860148"/>
          </a:xfrm>
          <a:prstGeom prst="round2SameRect">
            <a:avLst/>
          </a:prstGeom>
          <a:solidFill>
            <a:srgbClr val="E4002B"/>
          </a:solidFill>
          <a:ln>
            <a:solidFill>
              <a:srgbClr val="E40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7DDABA85-A247-D90A-7629-AB77B0169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7" y="0"/>
            <a:ext cx="10515600" cy="859007"/>
          </a:xfrm>
        </p:spPr>
        <p:txBody>
          <a:bodyPr/>
          <a:lstStyle/>
          <a:p>
            <a:r>
              <a:rPr lang="en-US" b="1" noProof="0" dirty="0">
                <a:solidFill>
                  <a:schemeClr val="bg1"/>
                </a:solidFill>
              </a:rPr>
              <a:t>Nanopore sequencing</a:t>
            </a:r>
          </a:p>
        </p:txBody>
      </p:sp>
      <p:grpSp>
        <p:nvGrpSpPr>
          <p:cNvPr id="11" name="Group 38">
            <a:extLst>
              <a:ext uri="{FF2B5EF4-FFF2-40B4-BE49-F238E27FC236}">
                <a16:creationId xmlns:a16="http://schemas.microsoft.com/office/drawing/2014/main" id="{AC7C1C9D-B17F-98AF-F18D-C87EB42ECC00}"/>
              </a:ext>
            </a:extLst>
          </p:cNvPr>
          <p:cNvGrpSpPr/>
          <p:nvPr/>
        </p:nvGrpSpPr>
        <p:grpSpPr>
          <a:xfrm>
            <a:off x="8476622" y="0"/>
            <a:ext cx="3677278" cy="903245"/>
            <a:chOff x="8476622" y="0"/>
            <a:chExt cx="3677278" cy="903245"/>
          </a:xfrm>
        </p:grpSpPr>
        <p:pic>
          <p:nvPicPr>
            <p:cNvPr id="12" name="Obrázek 11" descr="Obsah obrázku text&#10;&#10;Popis byl vytvořen automaticky">
              <a:extLst>
                <a:ext uri="{FF2B5EF4-FFF2-40B4-BE49-F238E27FC236}">
                  <a16:creationId xmlns:a16="http://schemas.microsoft.com/office/drawing/2014/main" id="{0FCBA497-98EA-8C1F-9B50-B1827813B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467"/>
            <a:stretch/>
          </p:blipFill>
          <p:spPr>
            <a:xfrm>
              <a:off x="11276446" y="0"/>
              <a:ext cx="877454" cy="859007"/>
            </a:xfrm>
            <a:prstGeom prst="rect">
              <a:avLst/>
            </a:prstGeom>
          </p:spPr>
        </p:pic>
        <p:sp>
          <p:nvSpPr>
            <p:cNvPr id="13" name="TextBox 37">
              <a:extLst>
                <a:ext uri="{FF2B5EF4-FFF2-40B4-BE49-F238E27FC236}">
                  <a16:creationId xmlns:a16="http://schemas.microsoft.com/office/drawing/2014/main" id="{93776987-74A1-20F2-4438-1E3C92FE7D39}"/>
                </a:ext>
              </a:extLst>
            </p:cNvPr>
            <p:cNvSpPr txBox="1"/>
            <p:nvPr/>
          </p:nvSpPr>
          <p:spPr>
            <a:xfrm>
              <a:off x="8476622" y="133804"/>
              <a:ext cx="367727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noProof="0" dirty="0">
                  <a:solidFill>
                    <a:srgbClr val="FFFFFF"/>
                  </a:solidFill>
                  <a:latin typeface="Trebuchet MS" panose="020B0603020202020204" pitchFamily="34" charset="0"/>
                </a:rPr>
                <a:t>#BioSys_BU</a:t>
              </a:r>
              <a:endParaRPr lang="en-US" sz="4400" b="1" noProof="0" dirty="0">
                <a:latin typeface="Trebuchet MS" panose="020B0603020202020204" pitchFamily="34" charset="0"/>
              </a:endParaRPr>
            </a:p>
          </p:txBody>
        </p:sp>
      </p:grpSp>
      <p:pic>
        <p:nvPicPr>
          <p:cNvPr id="7" name="Picture 2" descr="Figure 1">
            <a:extLst>
              <a:ext uri="{FF2B5EF4-FFF2-40B4-BE49-F238E27FC236}">
                <a16:creationId xmlns:a16="http://schemas.microsoft.com/office/drawing/2014/main" id="{48F97146-C4DD-6C3B-5231-6E702C5FD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9"/>
          <a:stretch/>
        </p:blipFill>
        <p:spPr bwMode="auto">
          <a:xfrm>
            <a:off x="5780886" y="2538659"/>
            <a:ext cx="4045273" cy="397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igure 1">
            <a:extLst>
              <a:ext uri="{FF2B5EF4-FFF2-40B4-BE49-F238E27FC236}">
                <a16:creationId xmlns:a16="http://schemas.microsoft.com/office/drawing/2014/main" id="{27EA6584-E684-962C-5651-E3F906A1E3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2"/>
          <a:stretch/>
        </p:blipFill>
        <p:spPr bwMode="auto">
          <a:xfrm>
            <a:off x="2365841" y="2899521"/>
            <a:ext cx="2989650" cy="382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55FBD92F-8D3B-CAC4-94E2-CC23F75B7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4729163"/>
          </a:xfrm>
        </p:spPr>
        <p:txBody>
          <a:bodyPr>
            <a:normAutofit/>
          </a:bodyPr>
          <a:lstStyle/>
          <a:p>
            <a:r>
              <a:rPr lang="en-US" noProof="0" dirty="0"/>
              <a:t>base modifications </a:t>
            </a:r>
            <a:r>
              <a:rPr lang="en-US" b="1" noProof="0" dirty="0">
                <a:solidFill>
                  <a:srgbClr val="C00000"/>
                </a:solidFill>
              </a:rPr>
              <a:t>change</a:t>
            </a:r>
            <a:r>
              <a:rPr lang="en-US" noProof="0" dirty="0"/>
              <a:t> the nanopore signal</a:t>
            </a:r>
          </a:p>
          <a:p>
            <a:pPr marL="0" indent="0">
              <a:buNone/>
            </a:pPr>
            <a:r>
              <a:rPr lang="en-US" sz="2800" noProof="0" dirty="0"/>
              <a:t>	→</a:t>
            </a:r>
            <a:r>
              <a:rPr lang="en-US" sz="2800" b="1" noProof="0" dirty="0">
                <a:solidFill>
                  <a:srgbClr val="C00000"/>
                </a:solidFill>
              </a:rPr>
              <a:t> methylation analysis</a:t>
            </a:r>
          </a:p>
          <a:p>
            <a:pPr marL="0" indent="0">
              <a:buNone/>
            </a:pP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21683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DABA2-D18C-D3EA-11D6-D0023537C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1BA9A9-7F7E-BC5E-6AFD-0BAD2064F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5126255"/>
          </a:xfrm>
        </p:spPr>
        <p:txBody>
          <a:bodyPr>
            <a:normAutofit fontScale="92500" lnSpcReduction="10000"/>
          </a:bodyPr>
          <a:lstStyle/>
          <a:p>
            <a:r>
              <a:rPr lang="en-US" noProof="0" dirty="0"/>
              <a:t>detection possible using ONT tools (Dorado, </a:t>
            </a:r>
            <a:r>
              <a:rPr lang="en-US" noProof="0" dirty="0" err="1"/>
              <a:t>Modkit</a:t>
            </a:r>
            <a:r>
              <a:rPr lang="en-US" noProof="0" dirty="0"/>
              <a:t>)</a:t>
            </a:r>
          </a:p>
          <a:p>
            <a:r>
              <a:rPr lang="en-US" noProof="0" dirty="0"/>
              <a:t>output: large </a:t>
            </a:r>
            <a:r>
              <a:rPr lang="en-US" noProof="0" dirty="0" err="1"/>
              <a:t>BedMethyl</a:t>
            </a:r>
            <a:r>
              <a:rPr lang="en-US" noProof="0" dirty="0"/>
              <a:t> files (one </a:t>
            </a:r>
            <a:r>
              <a:rPr lang="en-US" i="1" noProof="0" dirty="0"/>
              <a:t>K. pneumoniae </a:t>
            </a:r>
            <a:r>
              <a:rPr lang="en-US" noProof="0" dirty="0"/>
              <a:t>genome – 900 MB)</a:t>
            </a:r>
          </a:p>
          <a:p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  <a:p>
            <a:r>
              <a:rPr lang="en-US" noProof="0" dirty="0"/>
              <a:t>missing tools for:  filtering and quality control</a:t>
            </a:r>
          </a:p>
          <a:p>
            <a:pPr marL="2692400" indent="0">
              <a:buNone/>
            </a:pPr>
            <a:r>
              <a:rPr lang="en-US" noProof="0" dirty="0"/>
              <a:t>integration with genome annotation  </a:t>
            </a:r>
          </a:p>
          <a:p>
            <a:pPr marL="2692400" indent="0">
              <a:buNone/>
            </a:pPr>
            <a:r>
              <a:rPr lang="en-US" noProof="0" dirty="0"/>
              <a:t>comparison across samples  </a:t>
            </a:r>
          </a:p>
          <a:p>
            <a:pPr marL="2692400" indent="0">
              <a:buNone/>
            </a:pPr>
            <a:r>
              <a:rPr lang="en-US" noProof="0" dirty="0"/>
              <a:t>visualization and reporting </a:t>
            </a:r>
          </a:p>
          <a:p>
            <a:pPr marL="0" indent="0">
              <a:buNone/>
            </a:pPr>
            <a:endParaRPr lang="en-US" noProof="0" dirty="0"/>
          </a:p>
          <a:p>
            <a:pPr marL="0" indent="0">
              <a:buNone/>
            </a:pPr>
            <a:r>
              <a:rPr lang="en-US" noProof="0" dirty="0"/>
              <a:t>→ </a:t>
            </a:r>
            <a:r>
              <a:rPr lang="en-US" b="1" noProof="0" dirty="0">
                <a:solidFill>
                  <a:srgbClr val="C00000"/>
                </a:solidFill>
              </a:rPr>
              <a:t>new tools and pipelines for methylation analysis are needed</a:t>
            </a:r>
          </a:p>
        </p:txBody>
      </p:sp>
      <p:sp>
        <p:nvSpPr>
          <p:cNvPr id="4" name="Obdélník: se zakulacenými horními rohy 3">
            <a:extLst>
              <a:ext uri="{FF2B5EF4-FFF2-40B4-BE49-F238E27FC236}">
                <a16:creationId xmlns:a16="http://schemas.microsoft.com/office/drawing/2014/main" id="{3107F68B-D210-F377-5FCF-4CFC42F07D6A}"/>
              </a:ext>
            </a:extLst>
          </p:cNvPr>
          <p:cNvSpPr/>
          <p:nvPr/>
        </p:nvSpPr>
        <p:spPr>
          <a:xfrm rot="10800000">
            <a:off x="0" y="-1141"/>
            <a:ext cx="12192000" cy="860148"/>
          </a:xfrm>
          <a:prstGeom prst="round2SameRect">
            <a:avLst/>
          </a:prstGeom>
          <a:solidFill>
            <a:srgbClr val="E4002B"/>
          </a:solidFill>
          <a:ln>
            <a:solidFill>
              <a:srgbClr val="E40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FB153B1B-7E13-AA1E-ACEC-FA6F11C59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7" y="0"/>
            <a:ext cx="10515600" cy="859007"/>
          </a:xfrm>
        </p:spPr>
        <p:txBody>
          <a:bodyPr>
            <a:normAutofit/>
          </a:bodyPr>
          <a:lstStyle/>
          <a:p>
            <a:r>
              <a:rPr lang="en-US" b="1" noProof="0" dirty="0">
                <a:solidFill>
                  <a:schemeClr val="bg1"/>
                </a:solidFill>
              </a:rPr>
              <a:t>Processing challenges</a:t>
            </a:r>
          </a:p>
        </p:txBody>
      </p:sp>
      <p:grpSp>
        <p:nvGrpSpPr>
          <p:cNvPr id="11" name="Group 38">
            <a:extLst>
              <a:ext uri="{FF2B5EF4-FFF2-40B4-BE49-F238E27FC236}">
                <a16:creationId xmlns:a16="http://schemas.microsoft.com/office/drawing/2014/main" id="{EB51EFDC-B06C-F84C-C524-35DA4F0E4832}"/>
              </a:ext>
            </a:extLst>
          </p:cNvPr>
          <p:cNvGrpSpPr/>
          <p:nvPr/>
        </p:nvGrpSpPr>
        <p:grpSpPr>
          <a:xfrm>
            <a:off x="8476622" y="0"/>
            <a:ext cx="3677278" cy="903245"/>
            <a:chOff x="8476622" y="0"/>
            <a:chExt cx="3677278" cy="903245"/>
          </a:xfrm>
        </p:grpSpPr>
        <p:pic>
          <p:nvPicPr>
            <p:cNvPr id="12" name="Obrázek 11" descr="Obsah obrázku text&#10;&#10;Popis byl vytvořen automaticky">
              <a:extLst>
                <a:ext uri="{FF2B5EF4-FFF2-40B4-BE49-F238E27FC236}">
                  <a16:creationId xmlns:a16="http://schemas.microsoft.com/office/drawing/2014/main" id="{32A9D12F-96DA-0168-2521-18CF856E94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467"/>
            <a:stretch/>
          </p:blipFill>
          <p:spPr>
            <a:xfrm>
              <a:off x="11276446" y="0"/>
              <a:ext cx="877454" cy="859007"/>
            </a:xfrm>
            <a:prstGeom prst="rect">
              <a:avLst/>
            </a:prstGeom>
          </p:spPr>
        </p:pic>
        <p:sp>
          <p:nvSpPr>
            <p:cNvPr id="13" name="TextBox 37">
              <a:extLst>
                <a:ext uri="{FF2B5EF4-FFF2-40B4-BE49-F238E27FC236}">
                  <a16:creationId xmlns:a16="http://schemas.microsoft.com/office/drawing/2014/main" id="{6C421390-5C13-2F44-778A-B22E537DC949}"/>
                </a:ext>
              </a:extLst>
            </p:cNvPr>
            <p:cNvSpPr txBox="1"/>
            <p:nvPr/>
          </p:nvSpPr>
          <p:spPr>
            <a:xfrm>
              <a:off x="8476622" y="133804"/>
              <a:ext cx="367727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noProof="0" dirty="0">
                  <a:solidFill>
                    <a:srgbClr val="FFFFFF"/>
                  </a:solidFill>
                  <a:latin typeface="Trebuchet MS" panose="020B0603020202020204" pitchFamily="34" charset="0"/>
                </a:rPr>
                <a:t>#BioSys_BU</a:t>
              </a:r>
              <a:endParaRPr lang="en-US" sz="4400" b="1" noProof="0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6" name="TextovéPole 5">
            <a:extLst>
              <a:ext uri="{FF2B5EF4-FFF2-40B4-BE49-F238E27FC236}">
                <a16:creationId xmlns:a16="http://schemas.microsoft.com/office/drawing/2014/main" id="{2852EE37-1E09-3D67-DEC1-48CFC2F91123}"/>
              </a:ext>
            </a:extLst>
          </p:cNvPr>
          <p:cNvSpPr txBox="1"/>
          <p:nvPr/>
        </p:nvSpPr>
        <p:spPr>
          <a:xfrm>
            <a:off x="1463040" y="2429116"/>
            <a:ext cx="108957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noProof="0" dirty="0"/>
              <a:t>chromosome_contig_1  0  1  a  24  +  0  1  255,0,0  24 0.00 0 24 0 0 1 0 0</a:t>
            </a:r>
            <a:br>
              <a:rPr lang="en-US" noProof="0" dirty="0"/>
            </a:br>
            <a:r>
              <a:rPr lang="en-US" noProof="0" dirty="0"/>
              <a:t>chromosome_contig_1  1  2  a  23  +  1  2  255,0,0  23 0.00 0 23 0 0 2 0 0</a:t>
            </a:r>
            <a:br>
              <a:rPr lang="en-US" noProof="0" dirty="0"/>
            </a:br>
            <a:r>
              <a:rPr lang="en-US" noProof="0" dirty="0"/>
              <a:t>chromosome_contig_1  2  3  m    25  +  2  3  255,0,0  25 0.00 0 22 3 0 0 0 0</a:t>
            </a:r>
          </a:p>
        </p:txBody>
      </p:sp>
    </p:spTree>
    <p:extLst>
      <p:ext uri="{BB962C8B-B14F-4D97-AF65-F5344CB8AC3E}">
        <p14:creationId xmlns:p14="http://schemas.microsoft.com/office/powerpoint/2010/main" val="160302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F9AC5-C67A-F639-328C-5E01673E0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jízdní kolo, Grafika, klipart, design&#10;&#10;Obsah vygenerovaný umělou inteligencí může být nesprávný.">
            <a:extLst>
              <a:ext uri="{FF2B5EF4-FFF2-40B4-BE49-F238E27FC236}">
                <a16:creationId xmlns:a16="http://schemas.microsoft.com/office/drawing/2014/main" id="{56CDB6C3-5117-6C98-27E8-E69EDDEE2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10" y="3121548"/>
            <a:ext cx="1007756" cy="1007756"/>
          </a:xfrm>
          <a:prstGeom prst="rect">
            <a:avLst/>
          </a:prstGeom>
        </p:spPr>
      </p:pic>
      <p:pic>
        <p:nvPicPr>
          <p:cNvPr id="109" name="Obrázek 108">
            <a:extLst>
              <a:ext uri="{FF2B5EF4-FFF2-40B4-BE49-F238E27FC236}">
                <a16:creationId xmlns:a16="http://schemas.microsoft.com/office/drawing/2014/main" id="{D58500C9-B0DD-1896-4529-3E1613EC4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9631" y="3255198"/>
            <a:ext cx="1019097" cy="776082"/>
          </a:xfrm>
          <a:prstGeom prst="rect">
            <a:avLst/>
          </a:prstGeom>
        </p:spPr>
      </p:pic>
      <p:pic>
        <p:nvPicPr>
          <p:cNvPr id="101" name="Obrázek 100">
            <a:extLst>
              <a:ext uri="{FF2B5EF4-FFF2-40B4-BE49-F238E27FC236}">
                <a16:creationId xmlns:a16="http://schemas.microsoft.com/office/drawing/2014/main" id="{C8F53495-EACC-00CA-59FD-83D9B0FFAD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1878"/>
          <a:stretch>
            <a:fillRect/>
          </a:stretch>
        </p:blipFill>
        <p:spPr>
          <a:xfrm>
            <a:off x="7752434" y="3294494"/>
            <a:ext cx="1121301" cy="651410"/>
          </a:xfrm>
          <a:prstGeom prst="rect">
            <a:avLst/>
          </a:prstGeom>
        </p:spPr>
      </p:pic>
      <p:pic>
        <p:nvPicPr>
          <p:cNvPr id="4100" name="Picture 4" descr="Large Plasmid Complement Resolved: Complete Genome Sequencing of  Lactobacillus plantarum MF1298, a Candidate Probiotic Strain Associated  with Unfavorable Effect">
            <a:extLst>
              <a:ext uri="{FF2B5EF4-FFF2-40B4-BE49-F238E27FC236}">
                <a16:creationId xmlns:a16="http://schemas.microsoft.com/office/drawing/2014/main" id="{243DE7B2-19FF-DE4B-D55D-E10989D0F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772" y="3126926"/>
            <a:ext cx="980104" cy="98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Obrázek 59">
            <a:extLst>
              <a:ext uri="{FF2B5EF4-FFF2-40B4-BE49-F238E27FC236}">
                <a16:creationId xmlns:a16="http://schemas.microsoft.com/office/drawing/2014/main" id="{5AC429D5-54A2-0E21-C33B-38C5FE73D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324" y="3178951"/>
            <a:ext cx="954155" cy="875486"/>
          </a:xfrm>
          <a:prstGeom prst="rect">
            <a:avLst/>
          </a:prstGeom>
        </p:spPr>
      </p:pic>
      <p:sp>
        <p:nvSpPr>
          <p:cNvPr id="4" name="Obdélník: se zakulacenými horními rohy 3">
            <a:extLst>
              <a:ext uri="{FF2B5EF4-FFF2-40B4-BE49-F238E27FC236}">
                <a16:creationId xmlns:a16="http://schemas.microsoft.com/office/drawing/2014/main" id="{415A785D-BCAC-50B9-D623-F54DE90CE698}"/>
              </a:ext>
            </a:extLst>
          </p:cNvPr>
          <p:cNvSpPr/>
          <p:nvPr/>
        </p:nvSpPr>
        <p:spPr>
          <a:xfrm rot="10800000">
            <a:off x="0" y="-1141"/>
            <a:ext cx="12192000" cy="860148"/>
          </a:xfrm>
          <a:prstGeom prst="round2SameRect">
            <a:avLst/>
          </a:prstGeom>
          <a:solidFill>
            <a:srgbClr val="E4002B"/>
          </a:solidFill>
          <a:ln>
            <a:solidFill>
              <a:srgbClr val="E40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06446090-9B25-D114-8CCD-72369B46F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7" y="0"/>
            <a:ext cx="10515600" cy="859007"/>
          </a:xfrm>
        </p:spPr>
        <p:txBody>
          <a:bodyPr/>
          <a:lstStyle/>
          <a:p>
            <a:r>
              <a:rPr lang="en-US" b="1" noProof="0" dirty="0">
                <a:solidFill>
                  <a:schemeClr val="bg1"/>
                </a:solidFill>
              </a:rPr>
              <a:t>Pipeline</a:t>
            </a:r>
          </a:p>
        </p:txBody>
      </p:sp>
      <p:grpSp>
        <p:nvGrpSpPr>
          <p:cNvPr id="11" name="Group 38">
            <a:extLst>
              <a:ext uri="{FF2B5EF4-FFF2-40B4-BE49-F238E27FC236}">
                <a16:creationId xmlns:a16="http://schemas.microsoft.com/office/drawing/2014/main" id="{A0976DE3-4CB5-024B-CE60-1E108FBB3E86}"/>
              </a:ext>
            </a:extLst>
          </p:cNvPr>
          <p:cNvGrpSpPr/>
          <p:nvPr/>
        </p:nvGrpSpPr>
        <p:grpSpPr>
          <a:xfrm>
            <a:off x="8476622" y="0"/>
            <a:ext cx="3677278" cy="903245"/>
            <a:chOff x="8476622" y="0"/>
            <a:chExt cx="3677278" cy="903245"/>
          </a:xfrm>
        </p:grpSpPr>
        <p:pic>
          <p:nvPicPr>
            <p:cNvPr id="12" name="Obrázek 11" descr="Obsah obrázku text&#10;&#10;Popis byl vytvořen automaticky">
              <a:extLst>
                <a:ext uri="{FF2B5EF4-FFF2-40B4-BE49-F238E27FC236}">
                  <a16:creationId xmlns:a16="http://schemas.microsoft.com/office/drawing/2014/main" id="{FE21BAB9-B626-1DD3-9DFB-76E85D609E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467"/>
            <a:stretch/>
          </p:blipFill>
          <p:spPr>
            <a:xfrm>
              <a:off x="11276446" y="0"/>
              <a:ext cx="877454" cy="859007"/>
            </a:xfrm>
            <a:prstGeom prst="rect">
              <a:avLst/>
            </a:prstGeom>
          </p:spPr>
        </p:pic>
        <p:sp>
          <p:nvSpPr>
            <p:cNvPr id="13" name="TextBox 37">
              <a:extLst>
                <a:ext uri="{FF2B5EF4-FFF2-40B4-BE49-F238E27FC236}">
                  <a16:creationId xmlns:a16="http://schemas.microsoft.com/office/drawing/2014/main" id="{59B88C67-84BC-28C5-6425-6AAFCBC82900}"/>
                </a:ext>
              </a:extLst>
            </p:cNvPr>
            <p:cNvSpPr txBox="1"/>
            <p:nvPr/>
          </p:nvSpPr>
          <p:spPr>
            <a:xfrm>
              <a:off x="8476622" y="133804"/>
              <a:ext cx="367727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noProof="0" dirty="0">
                  <a:solidFill>
                    <a:srgbClr val="FFFFFF"/>
                  </a:solidFill>
                  <a:latin typeface="Trebuchet MS" panose="020B0603020202020204" pitchFamily="34" charset="0"/>
                </a:rPr>
                <a:t>#BioSys_BU</a:t>
              </a:r>
              <a:endParaRPr lang="en-US" sz="4400" b="1" noProof="0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34" name="Ovál 33">
            <a:extLst>
              <a:ext uri="{FF2B5EF4-FFF2-40B4-BE49-F238E27FC236}">
                <a16:creationId xmlns:a16="http://schemas.microsoft.com/office/drawing/2014/main" id="{C3B03731-3C26-82FA-101F-A402E288B631}"/>
              </a:ext>
            </a:extLst>
          </p:cNvPr>
          <p:cNvSpPr/>
          <p:nvPr/>
        </p:nvSpPr>
        <p:spPr>
          <a:xfrm>
            <a:off x="77115" y="3004694"/>
            <a:ext cx="1224000" cy="1224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5" name="Ovál 34">
            <a:extLst>
              <a:ext uri="{FF2B5EF4-FFF2-40B4-BE49-F238E27FC236}">
                <a16:creationId xmlns:a16="http://schemas.microsoft.com/office/drawing/2014/main" id="{3CA039DD-A3D4-576E-1728-4A1E2875CBE2}"/>
              </a:ext>
            </a:extLst>
          </p:cNvPr>
          <p:cNvSpPr/>
          <p:nvPr/>
        </p:nvSpPr>
        <p:spPr>
          <a:xfrm>
            <a:off x="3126703" y="3004694"/>
            <a:ext cx="1224000" cy="1224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6" name="Ovál 35">
            <a:extLst>
              <a:ext uri="{FF2B5EF4-FFF2-40B4-BE49-F238E27FC236}">
                <a16:creationId xmlns:a16="http://schemas.microsoft.com/office/drawing/2014/main" id="{346CC900-F41B-DBCD-5D9D-9A552A5D2939}"/>
              </a:ext>
            </a:extLst>
          </p:cNvPr>
          <p:cNvSpPr/>
          <p:nvPr/>
        </p:nvSpPr>
        <p:spPr>
          <a:xfrm>
            <a:off x="4651497" y="3004694"/>
            <a:ext cx="1224000" cy="1224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7" name="Ovál 36">
            <a:extLst>
              <a:ext uri="{FF2B5EF4-FFF2-40B4-BE49-F238E27FC236}">
                <a16:creationId xmlns:a16="http://schemas.microsoft.com/office/drawing/2014/main" id="{FE8E0AB3-1627-3611-51F3-E404B467617B}"/>
              </a:ext>
            </a:extLst>
          </p:cNvPr>
          <p:cNvSpPr/>
          <p:nvPr/>
        </p:nvSpPr>
        <p:spPr>
          <a:xfrm>
            <a:off x="6176291" y="3004694"/>
            <a:ext cx="1224000" cy="1224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8" name="Ovál 37">
            <a:extLst>
              <a:ext uri="{FF2B5EF4-FFF2-40B4-BE49-F238E27FC236}">
                <a16:creationId xmlns:a16="http://schemas.microsoft.com/office/drawing/2014/main" id="{EC7C5799-A1BC-3D34-9A05-06B469F4AEED}"/>
              </a:ext>
            </a:extLst>
          </p:cNvPr>
          <p:cNvSpPr/>
          <p:nvPr/>
        </p:nvSpPr>
        <p:spPr>
          <a:xfrm>
            <a:off x="7701085" y="3004694"/>
            <a:ext cx="1224000" cy="1224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AAFCC63A-8910-BE41-3E67-6622EE7C8363}"/>
              </a:ext>
            </a:extLst>
          </p:cNvPr>
          <p:cNvSpPr/>
          <p:nvPr/>
        </p:nvSpPr>
        <p:spPr>
          <a:xfrm>
            <a:off x="9225879" y="3004694"/>
            <a:ext cx="1224000" cy="1224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40" name="Ovál 39">
            <a:extLst>
              <a:ext uri="{FF2B5EF4-FFF2-40B4-BE49-F238E27FC236}">
                <a16:creationId xmlns:a16="http://schemas.microsoft.com/office/drawing/2014/main" id="{5C9590DD-A4BF-3683-9F18-708FC6168193}"/>
              </a:ext>
            </a:extLst>
          </p:cNvPr>
          <p:cNvSpPr/>
          <p:nvPr/>
        </p:nvSpPr>
        <p:spPr>
          <a:xfrm>
            <a:off x="1601909" y="3004694"/>
            <a:ext cx="1224000" cy="1224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41" name="Ovál 40">
            <a:extLst>
              <a:ext uri="{FF2B5EF4-FFF2-40B4-BE49-F238E27FC236}">
                <a16:creationId xmlns:a16="http://schemas.microsoft.com/office/drawing/2014/main" id="{6C4E0A07-F848-F2DE-A245-249CDBF0E15F}"/>
              </a:ext>
            </a:extLst>
          </p:cNvPr>
          <p:cNvSpPr/>
          <p:nvPr/>
        </p:nvSpPr>
        <p:spPr>
          <a:xfrm>
            <a:off x="10750676" y="3004694"/>
            <a:ext cx="1224000" cy="1224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cxnSp>
        <p:nvCxnSpPr>
          <p:cNvPr id="43" name="Přímá spojnice 42">
            <a:extLst>
              <a:ext uri="{FF2B5EF4-FFF2-40B4-BE49-F238E27FC236}">
                <a16:creationId xmlns:a16="http://schemas.microsoft.com/office/drawing/2014/main" id="{41611946-A999-254E-6509-F6837C2B47E5}"/>
              </a:ext>
            </a:extLst>
          </p:cNvPr>
          <p:cNvCxnSpPr/>
          <p:nvPr/>
        </p:nvCxnSpPr>
        <p:spPr>
          <a:xfrm>
            <a:off x="667657" y="4228299"/>
            <a:ext cx="0" cy="87548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>
            <a:extLst>
              <a:ext uri="{FF2B5EF4-FFF2-40B4-BE49-F238E27FC236}">
                <a16:creationId xmlns:a16="http://schemas.microsoft.com/office/drawing/2014/main" id="{89B5D141-46B1-6511-6E74-C82DACCC69A2}"/>
              </a:ext>
            </a:extLst>
          </p:cNvPr>
          <p:cNvCxnSpPr/>
          <p:nvPr/>
        </p:nvCxnSpPr>
        <p:spPr>
          <a:xfrm>
            <a:off x="2204357" y="2129208"/>
            <a:ext cx="0" cy="87548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>
            <a:extLst>
              <a:ext uri="{FF2B5EF4-FFF2-40B4-BE49-F238E27FC236}">
                <a16:creationId xmlns:a16="http://schemas.microsoft.com/office/drawing/2014/main" id="{92C98291-1FD4-F72E-6775-9EFE0FAFE863}"/>
              </a:ext>
            </a:extLst>
          </p:cNvPr>
          <p:cNvCxnSpPr/>
          <p:nvPr/>
        </p:nvCxnSpPr>
        <p:spPr>
          <a:xfrm>
            <a:off x="3728357" y="4215465"/>
            <a:ext cx="0" cy="87548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>
            <a:extLst>
              <a:ext uri="{FF2B5EF4-FFF2-40B4-BE49-F238E27FC236}">
                <a16:creationId xmlns:a16="http://schemas.microsoft.com/office/drawing/2014/main" id="{6F5D2698-0A0C-D12B-01D7-63680011C617}"/>
              </a:ext>
            </a:extLst>
          </p:cNvPr>
          <p:cNvCxnSpPr/>
          <p:nvPr/>
        </p:nvCxnSpPr>
        <p:spPr>
          <a:xfrm>
            <a:off x="5265057" y="2116374"/>
            <a:ext cx="0" cy="87548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>
            <a:extLst>
              <a:ext uri="{FF2B5EF4-FFF2-40B4-BE49-F238E27FC236}">
                <a16:creationId xmlns:a16="http://schemas.microsoft.com/office/drawing/2014/main" id="{CC59E83E-02C5-9926-496C-E656FE462695}"/>
              </a:ext>
            </a:extLst>
          </p:cNvPr>
          <p:cNvCxnSpPr/>
          <p:nvPr/>
        </p:nvCxnSpPr>
        <p:spPr>
          <a:xfrm>
            <a:off x="6789057" y="4228299"/>
            <a:ext cx="0" cy="87548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>
            <a:extLst>
              <a:ext uri="{FF2B5EF4-FFF2-40B4-BE49-F238E27FC236}">
                <a16:creationId xmlns:a16="http://schemas.microsoft.com/office/drawing/2014/main" id="{A2EFC1B7-ACD0-7E3F-2A87-509CF9683A0C}"/>
              </a:ext>
            </a:extLst>
          </p:cNvPr>
          <p:cNvCxnSpPr/>
          <p:nvPr/>
        </p:nvCxnSpPr>
        <p:spPr>
          <a:xfrm>
            <a:off x="8325757" y="2129208"/>
            <a:ext cx="0" cy="87548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48">
            <a:extLst>
              <a:ext uri="{FF2B5EF4-FFF2-40B4-BE49-F238E27FC236}">
                <a16:creationId xmlns:a16="http://schemas.microsoft.com/office/drawing/2014/main" id="{E0669A96-4731-C6BC-2CA0-D6B5EDEF46A7}"/>
              </a:ext>
            </a:extLst>
          </p:cNvPr>
          <p:cNvCxnSpPr/>
          <p:nvPr/>
        </p:nvCxnSpPr>
        <p:spPr>
          <a:xfrm>
            <a:off x="9837057" y="4228694"/>
            <a:ext cx="0" cy="87548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49">
            <a:extLst>
              <a:ext uri="{FF2B5EF4-FFF2-40B4-BE49-F238E27FC236}">
                <a16:creationId xmlns:a16="http://schemas.microsoft.com/office/drawing/2014/main" id="{D0C4AE9D-950B-15E7-C15B-D416AA3EC448}"/>
              </a:ext>
            </a:extLst>
          </p:cNvPr>
          <p:cNvCxnSpPr/>
          <p:nvPr/>
        </p:nvCxnSpPr>
        <p:spPr>
          <a:xfrm>
            <a:off x="11373757" y="2142302"/>
            <a:ext cx="0" cy="87548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F924DA85-2E3E-3D40-7280-9E729CED3785}"/>
              </a:ext>
            </a:extLst>
          </p:cNvPr>
          <p:cNvSpPr txBox="1"/>
          <p:nvPr/>
        </p:nvSpPr>
        <p:spPr>
          <a:xfrm>
            <a:off x="-208643" y="5104180"/>
            <a:ext cx="1752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Sequencing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noProof="0" dirty="0"/>
              <a:t>ONT P2S</a:t>
            </a: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A83B70CC-6594-67F5-3AE2-802321FFDBCA}"/>
              </a:ext>
            </a:extLst>
          </p:cNvPr>
          <p:cNvSpPr txBox="1"/>
          <p:nvPr/>
        </p:nvSpPr>
        <p:spPr>
          <a:xfrm>
            <a:off x="985727" y="1246997"/>
            <a:ext cx="2340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Basecalling &amp; methylation detection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noProof="0" dirty="0"/>
              <a:t>Dorado</a:t>
            </a:r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4E6A2271-D170-8B69-9DC4-244216C5A335}"/>
              </a:ext>
            </a:extLst>
          </p:cNvPr>
          <p:cNvSpPr txBox="1"/>
          <p:nvPr/>
        </p:nvSpPr>
        <p:spPr>
          <a:xfrm>
            <a:off x="2852057" y="5069786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Read preprocessing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noProof="0" dirty="0"/>
              <a:t>Dorado</a:t>
            </a:r>
            <a:endParaRPr lang="en-US" noProof="0" dirty="0"/>
          </a:p>
        </p:txBody>
      </p: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0720C066-89DF-0647-11A3-D66EE2184DB5}"/>
              </a:ext>
            </a:extLst>
          </p:cNvPr>
          <p:cNvSpPr txBox="1"/>
          <p:nvPr/>
        </p:nvSpPr>
        <p:spPr>
          <a:xfrm>
            <a:off x="4323818" y="118021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Genome assembly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noProof="0" dirty="0"/>
              <a:t>Flye</a:t>
            </a:r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F6908F79-B213-DD29-2446-90DAB06D4CF2}"/>
              </a:ext>
            </a:extLst>
          </p:cNvPr>
          <p:cNvSpPr txBox="1"/>
          <p:nvPr/>
        </p:nvSpPr>
        <p:spPr>
          <a:xfrm>
            <a:off x="5912757" y="508262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Genome annotation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noProof="0" dirty="0"/>
              <a:t>DFAST</a:t>
            </a:r>
          </a:p>
        </p:txBody>
      </p:sp>
      <p:sp>
        <p:nvSpPr>
          <p:cNvPr id="56" name="TextovéPole 55">
            <a:extLst>
              <a:ext uri="{FF2B5EF4-FFF2-40B4-BE49-F238E27FC236}">
                <a16:creationId xmlns:a16="http://schemas.microsoft.com/office/drawing/2014/main" id="{A124EE54-6061-D0CE-876C-AB74DCE4ECCD}"/>
              </a:ext>
            </a:extLst>
          </p:cNvPr>
          <p:cNvSpPr txBox="1"/>
          <p:nvPr/>
        </p:nvSpPr>
        <p:spPr>
          <a:xfrm>
            <a:off x="7566994" y="1192736"/>
            <a:ext cx="1418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Pan genome analysis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noProof="0" dirty="0"/>
              <a:t>Roary</a:t>
            </a:r>
          </a:p>
        </p:txBody>
      </p:sp>
      <p:sp>
        <p:nvSpPr>
          <p:cNvPr id="57" name="TextovéPole 56">
            <a:extLst>
              <a:ext uri="{FF2B5EF4-FFF2-40B4-BE49-F238E27FC236}">
                <a16:creationId xmlns:a16="http://schemas.microsoft.com/office/drawing/2014/main" id="{0F305F4B-1E28-2C64-F451-8DAD8B514AAB}"/>
              </a:ext>
            </a:extLst>
          </p:cNvPr>
          <p:cNvSpPr txBox="1"/>
          <p:nvPr/>
        </p:nvSpPr>
        <p:spPr>
          <a:xfrm>
            <a:off x="8659183" y="5096326"/>
            <a:ext cx="236498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Methylation site identification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noProof="0" dirty="0"/>
              <a:t>Dorado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noProof="0" dirty="0" err="1"/>
              <a:t>Modkit</a:t>
            </a:r>
            <a:endParaRPr lang="en-US" noProof="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noProof="0" dirty="0" err="1">
                <a:solidFill>
                  <a:srgbClr val="C00000"/>
                </a:solidFill>
              </a:rPr>
              <a:t>MethylomeMiner</a:t>
            </a:r>
            <a:endParaRPr lang="en-US" sz="2000" b="1" noProof="0" dirty="0">
              <a:solidFill>
                <a:srgbClr val="C00000"/>
              </a:solidFill>
            </a:endParaRPr>
          </a:p>
        </p:txBody>
      </p:sp>
      <p:sp>
        <p:nvSpPr>
          <p:cNvPr id="58" name="TextovéPole 57">
            <a:extLst>
              <a:ext uri="{FF2B5EF4-FFF2-40B4-BE49-F238E27FC236}">
                <a16:creationId xmlns:a16="http://schemas.microsoft.com/office/drawing/2014/main" id="{6D6C6EA1-7671-E19E-5474-470C38570DE2}"/>
              </a:ext>
            </a:extLst>
          </p:cNvPr>
          <p:cNvSpPr txBox="1"/>
          <p:nvPr/>
        </p:nvSpPr>
        <p:spPr>
          <a:xfrm>
            <a:off x="10525415" y="1584781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Results</a:t>
            </a:r>
          </a:p>
          <a:p>
            <a:pPr algn="ctr"/>
            <a:r>
              <a:rPr lang="en-US" noProof="0" dirty="0"/>
              <a:t>evaluation</a:t>
            </a:r>
          </a:p>
        </p:txBody>
      </p:sp>
      <p:pic>
        <p:nvPicPr>
          <p:cNvPr id="64" name="Obrázek 63">
            <a:extLst>
              <a:ext uri="{FF2B5EF4-FFF2-40B4-BE49-F238E27FC236}">
                <a16:creationId xmlns:a16="http://schemas.microsoft.com/office/drawing/2014/main" id="{7BB61065-7B36-B700-C467-3FA25D0477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0921" y="3286386"/>
            <a:ext cx="979794" cy="633984"/>
          </a:xfrm>
          <a:prstGeom prst="rect">
            <a:avLst/>
          </a:prstGeom>
        </p:spPr>
      </p:pic>
      <p:pic>
        <p:nvPicPr>
          <p:cNvPr id="66" name="Obrázek 65">
            <a:extLst>
              <a:ext uri="{FF2B5EF4-FFF2-40B4-BE49-F238E27FC236}">
                <a16:creationId xmlns:a16="http://schemas.microsoft.com/office/drawing/2014/main" id="{AF5B6BDC-CBD7-9325-C468-F57A887EEA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1721" y="3353208"/>
            <a:ext cx="953272" cy="612499"/>
          </a:xfrm>
          <a:prstGeom prst="rect">
            <a:avLst/>
          </a:prstGeom>
        </p:spPr>
      </p:pic>
      <p:grpSp>
        <p:nvGrpSpPr>
          <p:cNvPr id="24" name="Skupina 23">
            <a:extLst>
              <a:ext uri="{FF2B5EF4-FFF2-40B4-BE49-F238E27FC236}">
                <a16:creationId xmlns:a16="http://schemas.microsoft.com/office/drawing/2014/main" id="{DE434C44-A883-79FE-7691-6110520F985F}"/>
              </a:ext>
            </a:extLst>
          </p:cNvPr>
          <p:cNvGrpSpPr/>
          <p:nvPr/>
        </p:nvGrpSpPr>
        <p:grpSpPr>
          <a:xfrm>
            <a:off x="4802161" y="3140194"/>
            <a:ext cx="921542" cy="943884"/>
            <a:chOff x="4888707" y="4475808"/>
            <a:chExt cx="921542" cy="943884"/>
          </a:xfrm>
        </p:grpSpPr>
        <p:cxnSp>
          <p:nvCxnSpPr>
            <p:cNvPr id="74" name="Přímá spojnice 73">
              <a:extLst>
                <a:ext uri="{FF2B5EF4-FFF2-40B4-BE49-F238E27FC236}">
                  <a16:creationId xmlns:a16="http://schemas.microsoft.com/office/drawing/2014/main" id="{206DA3F3-43F6-BA6E-573A-664E256028FE}"/>
                </a:ext>
              </a:extLst>
            </p:cNvPr>
            <p:cNvCxnSpPr/>
            <p:nvPr/>
          </p:nvCxnSpPr>
          <p:spPr>
            <a:xfrm>
              <a:off x="4938713" y="4644877"/>
              <a:ext cx="2071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Přímá spojnice 74">
              <a:extLst>
                <a:ext uri="{FF2B5EF4-FFF2-40B4-BE49-F238E27FC236}">
                  <a16:creationId xmlns:a16="http://schemas.microsoft.com/office/drawing/2014/main" id="{12762CD0-1EDC-4EAD-8C5A-76D12594B6E2}"/>
                </a:ext>
              </a:extLst>
            </p:cNvPr>
            <p:cNvCxnSpPr/>
            <p:nvPr/>
          </p:nvCxnSpPr>
          <p:spPr>
            <a:xfrm>
              <a:off x="5024438" y="4709171"/>
              <a:ext cx="2071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Přímá spojnice 75">
              <a:extLst>
                <a:ext uri="{FF2B5EF4-FFF2-40B4-BE49-F238E27FC236}">
                  <a16:creationId xmlns:a16="http://schemas.microsoft.com/office/drawing/2014/main" id="{DBDEAB28-1DD5-B2A8-3169-2EFE760D168E}"/>
                </a:ext>
              </a:extLst>
            </p:cNvPr>
            <p:cNvCxnSpPr/>
            <p:nvPr/>
          </p:nvCxnSpPr>
          <p:spPr>
            <a:xfrm>
              <a:off x="4888707" y="4771083"/>
              <a:ext cx="2071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Přímá spojnice 76">
              <a:extLst>
                <a:ext uri="{FF2B5EF4-FFF2-40B4-BE49-F238E27FC236}">
                  <a16:creationId xmlns:a16="http://schemas.microsoft.com/office/drawing/2014/main" id="{4513317E-EE83-95F1-D381-1345AD266A94}"/>
                </a:ext>
              </a:extLst>
            </p:cNvPr>
            <p:cNvCxnSpPr/>
            <p:nvPr/>
          </p:nvCxnSpPr>
          <p:spPr>
            <a:xfrm>
              <a:off x="5095875" y="4614674"/>
              <a:ext cx="2071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Přímá spojnice 77">
              <a:extLst>
                <a:ext uri="{FF2B5EF4-FFF2-40B4-BE49-F238E27FC236}">
                  <a16:creationId xmlns:a16="http://schemas.microsoft.com/office/drawing/2014/main" id="{6B60FC88-3994-5D28-BF09-3FF1AB779D9C}"/>
                </a:ext>
              </a:extLst>
            </p:cNvPr>
            <p:cNvCxnSpPr/>
            <p:nvPr/>
          </p:nvCxnSpPr>
          <p:spPr>
            <a:xfrm>
              <a:off x="5128022" y="4747271"/>
              <a:ext cx="2071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Přímá spojnice 78">
              <a:extLst>
                <a:ext uri="{FF2B5EF4-FFF2-40B4-BE49-F238E27FC236}">
                  <a16:creationId xmlns:a16="http://schemas.microsoft.com/office/drawing/2014/main" id="{9BB89B41-EC43-9658-55C5-CF97B4B61BE3}"/>
                </a:ext>
              </a:extLst>
            </p:cNvPr>
            <p:cNvCxnSpPr/>
            <p:nvPr/>
          </p:nvCxnSpPr>
          <p:spPr>
            <a:xfrm>
              <a:off x="4949429" y="4832996"/>
              <a:ext cx="2071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Přímá spojnice 79">
              <a:extLst>
                <a:ext uri="{FF2B5EF4-FFF2-40B4-BE49-F238E27FC236}">
                  <a16:creationId xmlns:a16="http://schemas.microsoft.com/office/drawing/2014/main" id="{789485EB-2535-8737-B654-094446AB2C99}"/>
                </a:ext>
              </a:extLst>
            </p:cNvPr>
            <p:cNvCxnSpPr/>
            <p:nvPr/>
          </p:nvCxnSpPr>
          <p:spPr>
            <a:xfrm>
              <a:off x="5091113" y="4797277"/>
              <a:ext cx="2071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Přímá spojnice 80">
              <a:extLst>
                <a:ext uri="{FF2B5EF4-FFF2-40B4-BE49-F238E27FC236}">
                  <a16:creationId xmlns:a16="http://schemas.microsoft.com/office/drawing/2014/main" id="{1E4A4CE1-E9B9-59D0-0F54-151B8CF844C8}"/>
                </a:ext>
              </a:extLst>
            </p:cNvPr>
            <p:cNvCxnSpPr/>
            <p:nvPr/>
          </p:nvCxnSpPr>
          <p:spPr>
            <a:xfrm>
              <a:off x="5444729" y="4614674"/>
              <a:ext cx="2071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Přímá spojnice 81">
              <a:extLst>
                <a:ext uri="{FF2B5EF4-FFF2-40B4-BE49-F238E27FC236}">
                  <a16:creationId xmlns:a16="http://schemas.microsoft.com/office/drawing/2014/main" id="{1A68B773-F0D2-7126-0C67-25BE7AB81D14}"/>
                </a:ext>
              </a:extLst>
            </p:cNvPr>
            <p:cNvCxnSpPr/>
            <p:nvPr/>
          </p:nvCxnSpPr>
          <p:spPr>
            <a:xfrm>
              <a:off x="5159913" y="4523433"/>
              <a:ext cx="2071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Přímá spojnice 82">
              <a:extLst>
                <a:ext uri="{FF2B5EF4-FFF2-40B4-BE49-F238E27FC236}">
                  <a16:creationId xmlns:a16="http://schemas.microsoft.com/office/drawing/2014/main" id="{4E97ECE5-0D73-8A9F-A6AF-32B873CCAB3A}"/>
                </a:ext>
              </a:extLst>
            </p:cNvPr>
            <p:cNvCxnSpPr/>
            <p:nvPr/>
          </p:nvCxnSpPr>
          <p:spPr>
            <a:xfrm>
              <a:off x="5584031" y="4693942"/>
              <a:ext cx="2071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Přímá spojnice 83">
              <a:extLst>
                <a:ext uri="{FF2B5EF4-FFF2-40B4-BE49-F238E27FC236}">
                  <a16:creationId xmlns:a16="http://schemas.microsoft.com/office/drawing/2014/main" id="{7B40ABBF-81D3-936E-3279-98907F9D905A}"/>
                </a:ext>
              </a:extLst>
            </p:cNvPr>
            <p:cNvCxnSpPr/>
            <p:nvPr/>
          </p:nvCxnSpPr>
          <p:spPr>
            <a:xfrm>
              <a:off x="5292329" y="4693942"/>
              <a:ext cx="2071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Přímá spojnice 84">
              <a:extLst>
                <a:ext uri="{FF2B5EF4-FFF2-40B4-BE49-F238E27FC236}">
                  <a16:creationId xmlns:a16="http://schemas.microsoft.com/office/drawing/2014/main" id="{F9A9C984-644B-CA07-978E-7E8ED1B140BA}"/>
                </a:ext>
              </a:extLst>
            </p:cNvPr>
            <p:cNvCxnSpPr/>
            <p:nvPr/>
          </p:nvCxnSpPr>
          <p:spPr>
            <a:xfrm>
              <a:off x="5395913" y="4741567"/>
              <a:ext cx="2071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Přímá spojnice 85">
              <a:extLst>
                <a:ext uri="{FF2B5EF4-FFF2-40B4-BE49-F238E27FC236}">
                  <a16:creationId xmlns:a16="http://schemas.microsoft.com/office/drawing/2014/main" id="{BCC8D1B5-DC21-52E1-2725-2D28B87F244A}"/>
                </a:ext>
              </a:extLst>
            </p:cNvPr>
            <p:cNvCxnSpPr/>
            <p:nvPr/>
          </p:nvCxnSpPr>
          <p:spPr>
            <a:xfrm>
              <a:off x="5603081" y="4771083"/>
              <a:ext cx="2071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Přímá spojnice 86">
              <a:extLst>
                <a:ext uri="{FF2B5EF4-FFF2-40B4-BE49-F238E27FC236}">
                  <a16:creationId xmlns:a16="http://schemas.microsoft.com/office/drawing/2014/main" id="{EEE8C6E9-4B6C-785A-4912-559627C9C467}"/>
                </a:ext>
              </a:extLst>
            </p:cNvPr>
            <p:cNvCxnSpPr/>
            <p:nvPr/>
          </p:nvCxnSpPr>
          <p:spPr>
            <a:xfrm>
              <a:off x="5379358" y="4797277"/>
              <a:ext cx="2071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Přímá spojnice 87">
              <a:extLst>
                <a:ext uri="{FF2B5EF4-FFF2-40B4-BE49-F238E27FC236}">
                  <a16:creationId xmlns:a16="http://schemas.microsoft.com/office/drawing/2014/main" id="{9EC559A6-9121-5C73-06B0-22525CC48296}"/>
                </a:ext>
              </a:extLst>
            </p:cNvPr>
            <p:cNvCxnSpPr/>
            <p:nvPr/>
          </p:nvCxnSpPr>
          <p:spPr>
            <a:xfrm>
              <a:off x="5603081" y="4832996"/>
              <a:ext cx="2071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Přímá spojnice 88">
              <a:extLst>
                <a:ext uri="{FF2B5EF4-FFF2-40B4-BE49-F238E27FC236}">
                  <a16:creationId xmlns:a16="http://schemas.microsoft.com/office/drawing/2014/main" id="{103FBFDB-68E6-3BE5-491C-2BC2A24A16D7}"/>
                </a:ext>
              </a:extLst>
            </p:cNvPr>
            <p:cNvCxnSpPr/>
            <p:nvPr/>
          </p:nvCxnSpPr>
          <p:spPr>
            <a:xfrm>
              <a:off x="5211885" y="4655970"/>
              <a:ext cx="2071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Přímá spojnice 89">
              <a:extLst>
                <a:ext uri="{FF2B5EF4-FFF2-40B4-BE49-F238E27FC236}">
                  <a16:creationId xmlns:a16="http://schemas.microsoft.com/office/drawing/2014/main" id="{E922B944-55FD-C264-C611-3F7D1E0B8908}"/>
                </a:ext>
              </a:extLst>
            </p:cNvPr>
            <p:cNvCxnSpPr/>
            <p:nvPr/>
          </p:nvCxnSpPr>
          <p:spPr>
            <a:xfrm>
              <a:off x="5031581" y="4571059"/>
              <a:ext cx="2071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Přímá spojnice 90">
              <a:extLst>
                <a:ext uri="{FF2B5EF4-FFF2-40B4-BE49-F238E27FC236}">
                  <a16:creationId xmlns:a16="http://schemas.microsoft.com/office/drawing/2014/main" id="{54716A08-8129-4BDC-133D-B9F98FCD2825}"/>
                </a:ext>
              </a:extLst>
            </p:cNvPr>
            <p:cNvCxnSpPr/>
            <p:nvPr/>
          </p:nvCxnSpPr>
          <p:spPr>
            <a:xfrm>
              <a:off x="5310188" y="4574880"/>
              <a:ext cx="2071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Přímá spojnice 91">
              <a:extLst>
                <a:ext uri="{FF2B5EF4-FFF2-40B4-BE49-F238E27FC236}">
                  <a16:creationId xmlns:a16="http://schemas.microsoft.com/office/drawing/2014/main" id="{D3AC3C0A-5B8E-3907-231E-6A81FF34474D}"/>
                </a:ext>
              </a:extLst>
            </p:cNvPr>
            <p:cNvCxnSpPr/>
            <p:nvPr/>
          </p:nvCxnSpPr>
          <p:spPr>
            <a:xfrm>
              <a:off x="5499497" y="4650266"/>
              <a:ext cx="2071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Přímá spojnice 92">
              <a:extLst>
                <a:ext uri="{FF2B5EF4-FFF2-40B4-BE49-F238E27FC236}">
                  <a16:creationId xmlns:a16="http://schemas.microsoft.com/office/drawing/2014/main" id="{F8A58AC3-0ED1-6D29-050C-BCAB59C2C2AE}"/>
                </a:ext>
              </a:extLst>
            </p:cNvPr>
            <p:cNvCxnSpPr/>
            <p:nvPr/>
          </p:nvCxnSpPr>
          <p:spPr>
            <a:xfrm>
              <a:off x="5529263" y="4560592"/>
              <a:ext cx="2071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Přímá spojnice 93">
              <a:extLst>
                <a:ext uri="{FF2B5EF4-FFF2-40B4-BE49-F238E27FC236}">
                  <a16:creationId xmlns:a16="http://schemas.microsoft.com/office/drawing/2014/main" id="{F808B249-EE31-D7E5-5106-AAE2488BA76E}"/>
                </a:ext>
              </a:extLst>
            </p:cNvPr>
            <p:cNvCxnSpPr/>
            <p:nvPr/>
          </p:nvCxnSpPr>
          <p:spPr>
            <a:xfrm>
              <a:off x="5367081" y="4475808"/>
              <a:ext cx="2071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Přímá spojnice 94">
              <a:extLst>
                <a:ext uri="{FF2B5EF4-FFF2-40B4-BE49-F238E27FC236}">
                  <a16:creationId xmlns:a16="http://schemas.microsoft.com/office/drawing/2014/main" id="{CB6F2C5A-3496-CB31-A274-BF5D04B9BA97}"/>
                </a:ext>
              </a:extLst>
            </p:cNvPr>
            <p:cNvCxnSpPr/>
            <p:nvPr/>
          </p:nvCxnSpPr>
          <p:spPr>
            <a:xfrm>
              <a:off x="5410849" y="4520110"/>
              <a:ext cx="2071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Šipka: dolů 95">
              <a:extLst>
                <a:ext uri="{FF2B5EF4-FFF2-40B4-BE49-F238E27FC236}">
                  <a16:creationId xmlns:a16="http://schemas.microsoft.com/office/drawing/2014/main" id="{BD909536-2C2E-2A9F-A5A7-1FE31D4102C5}"/>
                </a:ext>
              </a:extLst>
            </p:cNvPr>
            <p:cNvSpPr/>
            <p:nvPr/>
          </p:nvSpPr>
          <p:spPr>
            <a:xfrm>
              <a:off x="5359462" y="4893403"/>
              <a:ext cx="45719" cy="119787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7" name="Ovál 96">
              <a:extLst>
                <a:ext uri="{FF2B5EF4-FFF2-40B4-BE49-F238E27FC236}">
                  <a16:creationId xmlns:a16="http://schemas.microsoft.com/office/drawing/2014/main" id="{A40480D3-58DC-5956-B0FB-366589217522}"/>
                </a:ext>
              </a:extLst>
            </p:cNvPr>
            <p:cNvSpPr/>
            <p:nvPr/>
          </p:nvSpPr>
          <p:spPr>
            <a:xfrm>
              <a:off x="5043958" y="5038511"/>
              <a:ext cx="425516" cy="38118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8" name="Ovál 97">
              <a:extLst>
                <a:ext uri="{FF2B5EF4-FFF2-40B4-BE49-F238E27FC236}">
                  <a16:creationId xmlns:a16="http://schemas.microsoft.com/office/drawing/2014/main" id="{A3FE1D4A-DD01-C813-8506-66825427D3D5}"/>
                </a:ext>
              </a:extLst>
            </p:cNvPr>
            <p:cNvSpPr/>
            <p:nvPr/>
          </p:nvSpPr>
          <p:spPr>
            <a:xfrm>
              <a:off x="5529263" y="5318706"/>
              <a:ext cx="68699" cy="5974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5" name="Ovál 24">
            <a:extLst>
              <a:ext uri="{FF2B5EF4-FFF2-40B4-BE49-F238E27FC236}">
                <a16:creationId xmlns:a16="http://schemas.microsoft.com/office/drawing/2014/main" id="{FFBF5C71-FAF9-F293-1D3C-95D3B83F6288}"/>
              </a:ext>
            </a:extLst>
          </p:cNvPr>
          <p:cNvSpPr/>
          <p:nvPr/>
        </p:nvSpPr>
        <p:spPr>
          <a:xfrm>
            <a:off x="64217" y="2745842"/>
            <a:ext cx="468000" cy="4680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369CFFEE-58FB-642B-E220-928B8FD0029C}"/>
              </a:ext>
            </a:extLst>
          </p:cNvPr>
          <p:cNvSpPr/>
          <p:nvPr/>
        </p:nvSpPr>
        <p:spPr>
          <a:xfrm>
            <a:off x="1533249" y="2723907"/>
            <a:ext cx="468000" cy="4680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DFA4DD25-DC59-40A5-42C2-36B29882DF8E}"/>
              </a:ext>
            </a:extLst>
          </p:cNvPr>
          <p:cNvSpPr/>
          <p:nvPr/>
        </p:nvSpPr>
        <p:spPr>
          <a:xfrm>
            <a:off x="6082505" y="2687247"/>
            <a:ext cx="468000" cy="4680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36CDBBFD-E9E4-C905-6A68-58AD10797DA1}"/>
              </a:ext>
            </a:extLst>
          </p:cNvPr>
          <p:cNvSpPr/>
          <p:nvPr/>
        </p:nvSpPr>
        <p:spPr>
          <a:xfrm>
            <a:off x="3091954" y="2745842"/>
            <a:ext cx="468000" cy="4680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1" name="Ovál 30">
            <a:extLst>
              <a:ext uri="{FF2B5EF4-FFF2-40B4-BE49-F238E27FC236}">
                <a16:creationId xmlns:a16="http://schemas.microsoft.com/office/drawing/2014/main" id="{DA2D6287-1D0B-C066-489C-6246E816715A}"/>
              </a:ext>
            </a:extLst>
          </p:cNvPr>
          <p:cNvSpPr/>
          <p:nvPr/>
        </p:nvSpPr>
        <p:spPr>
          <a:xfrm>
            <a:off x="4523845" y="2745842"/>
            <a:ext cx="468000" cy="4680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DF4C7FF9-4E79-CAD4-9FDB-0466DC402DD9}"/>
              </a:ext>
            </a:extLst>
          </p:cNvPr>
          <p:cNvSpPr/>
          <p:nvPr/>
        </p:nvSpPr>
        <p:spPr>
          <a:xfrm>
            <a:off x="7665357" y="2706161"/>
            <a:ext cx="468000" cy="4680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3" name="Ovál 32">
            <a:extLst>
              <a:ext uri="{FF2B5EF4-FFF2-40B4-BE49-F238E27FC236}">
                <a16:creationId xmlns:a16="http://schemas.microsoft.com/office/drawing/2014/main" id="{24A89611-62B4-F853-2ACB-3B8680F5C00E}"/>
              </a:ext>
            </a:extLst>
          </p:cNvPr>
          <p:cNvSpPr/>
          <p:nvPr/>
        </p:nvSpPr>
        <p:spPr>
          <a:xfrm>
            <a:off x="9199989" y="2696897"/>
            <a:ext cx="468000" cy="4680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42" name="Ovál 41">
            <a:extLst>
              <a:ext uri="{FF2B5EF4-FFF2-40B4-BE49-F238E27FC236}">
                <a16:creationId xmlns:a16="http://schemas.microsoft.com/office/drawing/2014/main" id="{EDD5DB66-7A45-CB84-ADA9-80E883370B8A}"/>
              </a:ext>
            </a:extLst>
          </p:cNvPr>
          <p:cNvSpPr/>
          <p:nvPr/>
        </p:nvSpPr>
        <p:spPr>
          <a:xfrm>
            <a:off x="10700337" y="2682879"/>
            <a:ext cx="468000" cy="4680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31154752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12294</TotalTime>
  <Words>1081</Words>
  <Application>Microsoft Office PowerPoint</Application>
  <PresentationFormat>Širokoúhlá obrazovka</PresentationFormat>
  <Paragraphs>255</Paragraphs>
  <Slides>19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Josefin Sans</vt:lpstr>
      <vt:lpstr>LMMono12-Regular</vt:lpstr>
      <vt:lpstr>Trebuchet MS</vt:lpstr>
      <vt:lpstr>Motiv Office</vt:lpstr>
      <vt:lpstr>Streamlined workflow for bacterial methylation analysis using nanopore data</vt:lpstr>
      <vt:lpstr>Bacterial typing</vt:lpstr>
      <vt:lpstr>Methylations</vt:lpstr>
      <vt:lpstr>Methylations</vt:lpstr>
      <vt:lpstr>Methylation detection</vt:lpstr>
      <vt:lpstr>Nanopore sequencing</vt:lpstr>
      <vt:lpstr>Nanopore sequencing</vt:lpstr>
      <vt:lpstr>Processing challenges</vt:lpstr>
      <vt:lpstr>Pipeline</vt:lpstr>
      <vt:lpstr>Data</vt:lpstr>
      <vt:lpstr>Reads processing</vt:lpstr>
      <vt:lpstr>MethylomeMiner</vt:lpstr>
      <vt:lpstr>Results</vt:lpstr>
      <vt:lpstr>Results</vt:lpstr>
      <vt:lpstr>Results</vt:lpstr>
      <vt:lpstr>Results</vt:lpstr>
      <vt:lpstr>Results</vt:lpstr>
      <vt:lpstr>Conclusion</vt:lpstr>
      <vt:lpstr>Acknowledgement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Bacterial phenotype prediction based on methylation site profiles</dc:title>
  <dc:creator>Nykrýnová Markéta (164215)</dc:creator>
  <cp:lastModifiedBy>Jakubíčková Markéta (164215)</cp:lastModifiedBy>
  <cp:revision>292</cp:revision>
  <dcterms:created xsi:type="dcterms:W3CDTF">2023-08-25T08:48:00Z</dcterms:created>
  <dcterms:modified xsi:type="dcterms:W3CDTF">2025-06-10T21:29:17Z</dcterms:modified>
</cp:coreProperties>
</file>