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0"/>
  </p:notesMasterIdLst>
  <p:sldIdLst>
    <p:sldId id="274" r:id="rId3"/>
    <p:sldId id="257" r:id="rId4"/>
    <p:sldId id="272" r:id="rId5"/>
    <p:sldId id="258" r:id="rId6"/>
    <p:sldId id="259" r:id="rId7"/>
    <p:sldId id="260" r:id="rId8"/>
    <p:sldId id="261" r:id="rId9"/>
    <p:sldId id="263" r:id="rId10"/>
    <p:sldId id="276" r:id="rId11"/>
    <p:sldId id="264" r:id="rId12"/>
    <p:sldId id="266" r:id="rId13"/>
    <p:sldId id="265" r:id="rId14"/>
    <p:sldId id="267" r:id="rId15"/>
    <p:sldId id="269" r:id="rId16"/>
    <p:sldId id="271" r:id="rId17"/>
    <p:sldId id="270" r:id="rId18"/>
    <p:sldId id="275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0E8474-1BCF-48DF-BC2A-9A026EF0921B}" type="datetimeFigureOut">
              <a:rPr lang="en-US" smtClean="0"/>
              <a:t>6/9/2025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F290CF-EEB9-4F1B-A81E-C2B6BEFCBE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6247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60E4B2-80A4-47EF-BAFB-78D41396349E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44303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97013-9B1B-4284-BB52-DEDC6A56221D}" type="datetimeFigureOut">
              <a:rPr lang="en-US" smtClean="0"/>
              <a:t>6/9/2025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59A77-B9F6-4796-9FAA-C1A4F49B90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3075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97013-9B1B-4284-BB52-DEDC6A56221D}" type="datetimeFigureOut">
              <a:rPr lang="en-US" smtClean="0"/>
              <a:t>6/9/2025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59A77-B9F6-4796-9FAA-C1A4F49B90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5463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97013-9B1B-4284-BB52-DEDC6A56221D}" type="datetimeFigureOut">
              <a:rPr lang="en-US" smtClean="0"/>
              <a:t>6/9/2025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59A77-B9F6-4796-9FAA-C1A4F49B90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6425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rgbClr val="00205B"/>
                </a:solidFill>
              </a:defRPr>
            </a:lvl1pPr>
          </a:lstStyle>
          <a:p>
            <a:r>
              <a:rPr lang="en-US" noProof="0" dirty="0" err="1"/>
              <a:t>Kliknutím</a:t>
            </a:r>
            <a:r>
              <a:rPr lang="en-US" noProof="0" dirty="0"/>
              <a:t> </a:t>
            </a:r>
            <a:r>
              <a:rPr lang="en-US" noProof="0" dirty="0" err="1"/>
              <a:t>lze</a:t>
            </a:r>
            <a:r>
              <a:rPr lang="en-US" noProof="0" dirty="0"/>
              <a:t> </a:t>
            </a:r>
            <a:r>
              <a:rPr lang="en-US" noProof="0" dirty="0" err="1"/>
              <a:t>upravit</a:t>
            </a:r>
            <a:r>
              <a:rPr lang="en-US" noProof="0" dirty="0"/>
              <a:t> </a:t>
            </a:r>
            <a:r>
              <a:rPr lang="en-US" noProof="0" dirty="0" err="1"/>
              <a:t>styl</a:t>
            </a:r>
            <a:r>
              <a:rPr lang="en-US" noProof="0" dirty="0"/>
              <a:t>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00205B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 err="1"/>
              <a:t>Kliknutím</a:t>
            </a:r>
            <a:r>
              <a:rPr lang="en-US" noProof="0" dirty="0"/>
              <a:t> </a:t>
            </a:r>
            <a:r>
              <a:rPr lang="en-US" noProof="0" dirty="0" err="1"/>
              <a:t>můžete</a:t>
            </a:r>
            <a:r>
              <a:rPr lang="en-US" noProof="0" dirty="0"/>
              <a:t> </a:t>
            </a:r>
            <a:r>
              <a:rPr lang="en-US" noProof="0" dirty="0" err="1"/>
              <a:t>upravit</a:t>
            </a:r>
            <a:r>
              <a:rPr lang="en-US" noProof="0" dirty="0"/>
              <a:t> </a:t>
            </a:r>
            <a:r>
              <a:rPr lang="en-US" noProof="0" dirty="0" err="1"/>
              <a:t>styl</a:t>
            </a:r>
            <a:r>
              <a:rPr lang="en-US" noProof="0" dirty="0"/>
              <a:t> </a:t>
            </a:r>
            <a:r>
              <a:rPr lang="en-US" noProof="0" dirty="0" err="1"/>
              <a:t>předlohy</a:t>
            </a:r>
            <a:r>
              <a:rPr lang="en-US" noProof="0" dirty="0"/>
              <a:t>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205B"/>
                </a:solidFill>
              </a:defRPr>
            </a:lvl1pPr>
          </a:lstStyle>
          <a:p>
            <a:fld id="{C1048906-2FA1-430B-9C73-A52FB3E773A0}" type="datetimeFigureOut">
              <a:rPr lang="cs-CZ" smtClean="0"/>
              <a:pPr/>
              <a:t>09.06.2025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05B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05B"/>
                </a:solidFill>
              </a:defRPr>
            </a:lvl1pPr>
          </a:lstStyle>
          <a:p>
            <a:fld id="{7A04BFD9-C062-43D7-80E5-3F708982AE1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443376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205B"/>
                </a:solidFill>
              </a:defRPr>
            </a:lvl1pPr>
          </a:lstStyle>
          <a:p>
            <a:r>
              <a:rPr lang="en-US" noProof="0" dirty="0" err="1"/>
              <a:t>Kliknutím</a:t>
            </a:r>
            <a:r>
              <a:rPr lang="en-US" noProof="0" dirty="0"/>
              <a:t> </a:t>
            </a:r>
            <a:r>
              <a:rPr lang="en-US" noProof="0" dirty="0" err="1"/>
              <a:t>lze</a:t>
            </a:r>
            <a:r>
              <a:rPr lang="en-US" noProof="0" dirty="0"/>
              <a:t> </a:t>
            </a:r>
            <a:r>
              <a:rPr lang="en-US" noProof="0" dirty="0" err="1"/>
              <a:t>upravit</a:t>
            </a:r>
            <a:r>
              <a:rPr lang="en-US" noProof="0" dirty="0"/>
              <a:t> </a:t>
            </a:r>
            <a:r>
              <a:rPr lang="en-US" noProof="0" dirty="0" err="1"/>
              <a:t>styl</a:t>
            </a:r>
            <a:r>
              <a:rPr lang="en-US" noProof="0" dirty="0"/>
              <a:t>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205B"/>
                </a:solidFill>
              </a:defRPr>
            </a:lvl1pPr>
            <a:lvl2pPr>
              <a:defRPr>
                <a:solidFill>
                  <a:srgbClr val="00205B"/>
                </a:solidFill>
              </a:defRPr>
            </a:lvl2pPr>
            <a:lvl3pPr>
              <a:defRPr>
                <a:solidFill>
                  <a:srgbClr val="00205B"/>
                </a:solidFill>
              </a:defRPr>
            </a:lvl3pPr>
            <a:lvl4pPr>
              <a:defRPr>
                <a:solidFill>
                  <a:srgbClr val="00205B"/>
                </a:solidFill>
              </a:defRPr>
            </a:lvl4pPr>
            <a:lvl5pPr>
              <a:defRPr>
                <a:solidFill>
                  <a:srgbClr val="00205B"/>
                </a:solidFill>
              </a:defRPr>
            </a:lvl5pPr>
          </a:lstStyle>
          <a:p>
            <a:pPr lvl="0"/>
            <a:r>
              <a:rPr lang="en-US" noProof="0" dirty="0" err="1"/>
              <a:t>Upravte</a:t>
            </a:r>
            <a:r>
              <a:rPr lang="en-US" noProof="0" dirty="0"/>
              <a:t> </a:t>
            </a:r>
            <a:r>
              <a:rPr lang="en-US" noProof="0" dirty="0" err="1"/>
              <a:t>styly</a:t>
            </a:r>
            <a:r>
              <a:rPr lang="en-US" noProof="0" dirty="0"/>
              <a:t> </a:t>
            </a:r>
            <a:r>
              <a:rPr lang="en-US" noProof="0" dirty="0" err="1"/>
              <a:t>předlohy</a:t>
            </a:r>
            <a:r>
              <a:rPr lang="en-US" noProof="0" dirty="0"/>
              <a:t> </a:t>
            </a:r>
            <a:r>
              <a:rPr lang="en-US" noProof="0" dirty="0" err="1"/>
              <a:t>textu</a:t>
            </a:r>
            <a:r>
              <a:rPr lang="en-US" noProof="0" dirty="0"/>
              <a:t>.</a:t>
            </a:r>
          </a:p>
          <a:p>
            <a:pPr lvl="1"/>
            <a:r>
              <a:rPr lang="en-US" noProof="0" dirty="0" err="1"/>
              <a:t>Druhá</a:t>
            </a:r>
            <a:r>
              <a:rPr lang="en-US" noProof="0" dirty="0"/>
              <a:t> </a:t>
            </a:r>
            <a:r>
              <a:rPr lang="en-US" noProof="0" dirty="0" err="1"/>
              <a:t>úroveň</a:t>
            </a:r>
            <a:endParaRPr lang="en-US" noProof="0" dirty="0"/>
          </a:p>
          <a:p>
            <a:pPr lvl="2"/>
            <a:r>
              <a:rPr lang="en-US" noProof="0" dirty="0" err="1"/>
              <a:t>Třetí</a:t>
            </a:r>
            <a:r>
              <a:rPr lang="en-US" noProof="0" dirty="0"/>
              <a:t> </a:t>
            </a:r>
            <a:r>
              <a:rPr lang="en-US" noProof="0" dirty="0" err="1"/>
              <a:t>úroveň</a:t>
            </a:r>
            <a:endParaRPr lang="en-US" noProof="0" dirty="0"/>
          </a:p>
          <a:p>
            <a:pPr lvl="3"/>
            <a:r>
              <a:rPr lang="en-US" noProof="0" dirty="0" err="1"/>
              <a:t>Čtvrtá</a:t>
            </a:r>
            <a:r>
              <a:rPr lang="en-US" noProof="0" dirty="0"/>
              <a:t> </a:t>
            </a:r>
            <a:r>
              <a:rPr lang="en-US" noProof="0" dirty="0" err="1"/>
              <a:t>úroveň</a:t>
            </a:r>
            <a:endParaRPr lang="en-US" noProof="0" dirty="0"/>
          </a:p>
          <a:p>
            <a:pPr lvl="4"/>
            <a:r>
              <a:rPr lang="en-US" noProof="0" dirty="0" err="1"/>
              <a:t>Pátá</a:t>
            </a:r>
            <a:r>
              <a:rPr lang="en-US" noProof="0" dirty="0"/>
              <a:t> </a:t>
            </a:r>
            <a:r>
              <a:rPr lang="en-US" noProof="0" dirty="0" err="1"/>
              <a:t>úroveň</a:t>
            </a:r>
            <a:endParaRPr lang="en-US" noProof="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205B"/>
                </a:solidFill>
              </a:defRPr>
            </a:lvl1pPr>
          </a:lstStyle>
          <a:p>
            <a:fld id="{C1048906-2FA1-430B-9C73-A52FB3E773A0}" type="datetimeFigureOut">
              <a:rPr lang="cs-CZ" smtClean="0"/>
              <a:pPr/>
              <a:t>09.06.2025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05B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05B"/>
                </a:solidFill>
              </a:defRPr>
            </a:lvl1pPr>
          </a:lstStyle>
          <a:p>
            <a:fld id="{7A04BFD9-C062-43D7-80E5-3F708982AE1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31239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205B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48906-2FA1-430B-9C73-A52FB3E773A0}" type="datetimeFigureOut">
              <a:rPr lang="cs-CZ" smtClean="0"/>
              <a:t>09.06.2025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4BFD9-C062-43D7-80E5-3F708982AE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93898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>
                <a:solidFill>
                  <a:srgbClr val="00205B"/>
                </a:solidFill>
              </a:defRPr>
            </a:lvl1pPr>
          </a:lstStyle>
          <a:p>
            <a:r>
              <a:rPr lang="en-US" noProof="0" dirty="0" err="1"/>
              <a:t>Kliknutím</a:t>
            </a:r>
            <a:r>
              <a:rPr lang="en-US" noProof="0" dirty="0"/>
              <a:t> </a:t>
            </a:r>
            <a:r>
              <a:rPr lang="en-US" noProof="0" dirty="0" err="1"/>
              <a:t>lze</a:t>
            </a:r>
            <a:r>
              <a:rPr lang="en-US" noProof="0" dirty="0"/>
              <a:t> </a:t>
            </a:r>
            <a:r>
              <a:rPr lang="en-US" noProof="0" dirty="0" err="1"/>
              <a:t>upravit</a:t>
            </a:r>
            <a:r>
              <a:rPr lang="en-US" noProof="0" dirty="0"/>
              <a:t> </a:t>
            </a:r>
            <a:r>
              <a:rPr lang="en-US" noProof="0" dirty="0" err="1"/>
              <a:t>styl</a:t>
            </a:r>
            <a:r>
              <a:rPr lang="en-US" noProof="0" dirty="0"/>
              <a:t>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00205B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 dirty="0" err="1"/>
              <a:t>Upravte</a:t>
            </a:r>
            <a:r>
              <a:rPr lang="en-US" noProof="0" dirty="0"/>
              <a:t> </a:t>
            </a:r>
            <a:r>
              <a:rPr lang="en-US" noProof="0" dirty="0" err="1"/>
              <a:t>styly</a:t>
            </a:r>
            <a:r>
              <a:rPr lang="en-US" noProof="0" dirty="0"/>
              <a:t> </a:t>
            </a:r>
            <a:r>
              <a:rPr lang="en-US" noProof="0" dirty="0" err="1"/>
              <a:t>předlohy</a:t>
            </a:r>
            <a:r>
              <a:rPr lang="en-US" noProof="0" dirty="0"/>
              <a:t> </a:t>
            </a:r>
            <a:r>
              <a:rPr lang="en-US" noProof="0" dirty="0" err="1"/>
              <a:t>textu</a:t>
            </a:r>
            <a:r>
              <a:rPr lang="en-US" noProof="0" dirty="0"/>
              <a:t>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205B"/>
                </a:solidFill>
              </a:defRPr>
            </a:lvl1pPr>
          </a:lstStyle>
          <a:p>
            <a:fld id="{C1048906-2FA1-430B-9C73-A52FB3E773A0}" type="datetimeFigureOut">
              <a:rPr lang="cs-CZ" smtClean="0"/>
              <a:pPr/>
              <a:t>09.06.2025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05B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05B"/>
                </a:solidFill>
              </a:defRPr>
            </a:lvl1pPr>
          </a:lstStyle>
          <a:p>
            <a:fld id="{7A04BFD9-C062-43D7-80E5-3F708982AE1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142283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205B"/>
                </a:solidFill>
              </a:defRPr>
            </a:lvl1pPr>
          </a:lstStyle>
          <a:p>
            <a:r>
              <a:rPr lang="en-US" noProof="0" dirty="0" err="1"/>
              <a:t>Kliknutím</a:t>
            </a:r>
            <a:r>
              <a:rPr lang="en-US" noProof="0" dirty="0"/>
              <a:t> </a:t>
            </a:r>
            <a:r>
              <a:rPr lang="en-US" noProof="0" dirty="0" err="1"/>
              <a:t>lze</a:t>
            </a:r>
            <a:r>
              <a:rPr lang="en-US" noProof="0" dirty="0"/>
              <a:t> </a:t>
            </a:r>
            <a:r>
              <a:rPr lang="en-US" noProof="0" dirty="0" err="1"/>
              <a:t>upravit</a:t>
            </a:r>
            <a:r>
              <a:rPr lang="en-US" noProof="0" dirty="0"/>
              <a:t> </a:t>
            </a:r>
            <a:r>
              <a:rPr lang="en-US" noProof="0" dirty="0" err="1"/>
              <a:t>styl</a:t>
            </a:r>
            <a:r>
              <a:rPr lang="en-US" noProof="0" dirty="0"/>
              <a:t>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rgbClr val="00205B"/>
                </a:solidFill>
              </a:defRPr>
            </a:lvl1pPr>
            <a:lvl2pPr>
              <a:defRPr>
                <a:solidFill>
                  <a:srgbClr val="00205B"/>
                </a:solidFill>
              </a:defRPr>
            </a:lvl2pPr>
            <a:lvl3pPr>
              <a:defRPr>
                <a:solidFill>
                  <a:srgbClr val="00205B"/>
                </a:solidFill>
              </a:defRPr>
            </a:lvl3pPr>
            <a:lvl4pPr>
              <a:defRPr>
                <a:solidFill>
                  <a:srgbClr val="00205B"/>
                </a:solidFill>
              </a:defRPr>
            </a:lvl4pPr>
            <a:lvl5pPr>
              <a:defRPr>
                <a:solidFill>
                  <a:srgbClr val="00205B"/>
                </a:solidFill>
              </a:defRPr>
            </a:lvl5pPr>
          </a:lstStyle>
          <a:p>
            <a:pPr lvl="0"/>
            <a:r>
              <a:rPr lang="en-US" noProof="0" dirty="0" err="1"/>
              <a:t>Upravte</a:t>
            </a:r>
            <a:r>
              <a:rPr lang="en-US" noProof="0" dirty="0"/>
              <a:t> </a:t>
            </a:r>
            <a:r>
              <a:rPr lang="en-US" noProof="0" dirty="0" err="1"/>
              <a:t>styly</a:t>
            </a:r>
            <a:r>
              <a:rPr lang="en-US" noProof="0" dirty="0"/>
              <a:t> </a:t>
            </a:r>
            <a:r>
              <a:rPr lang="en-US" noProof="0" dirty="0" err="1"/>
              <a:t>předlohy</a:t>
            </a:r>
            <a:r>
              <a:rPr lang="en-US" noProof="0" dirty="0"/>
              <a:t> </a:t>
            </a:r>
            <a:r>
              <a:rPr lang="en-US" noProof="0" dirty="0" err="1"/>
              <a:t>textu</a:t>
            </a:r>
            <a:r>
              <a:rPr lang="en-US" noProof="0" dirty="0"/>
              <a:t>.</a:t>
            </a:r>
          </a:p>
          <a:p>
            <a:pPr lvl="1"/>
            <a:r>
              <a:rPr lang="en-US" noProof="0" dirty="0" err="1"/>
              <a:t>Druhá</a:t>
            </a:r>
            <a:r>
              <a:rPr lang="en-US" noProof="0" dirty="0"/>
              <a:t> </a:t>
            </a:r>
            <a:r>
              <a:rPr lang="en-US" noProof="0" dirty="0" err="1"/>
              <a:t>úroveň</a:t>
            </a:r>
            <a:endParaRPr lang="en-US" noProof="0" dirty="0"/>
          </a:p>
          <a:p>
            <a:pPr lvl="2"/>
            <a:r>
              <a:rPr lang="en-US" noProof="0" dirty="0" err="1"/>
              <a:t>Třetí</a:t>
            </a:r>
            <a:r>
              <a:rPr lang="en-US" noProof="0" dirty="0"/>
              <a:t> </a:t>
            </a:r>
            <a:r>
              <a:rPr lang="en-US" noProof="0" dirty="0" err="1"/>
              <a:t>úroveň</a:t>
            </a:r>
            <a:endParaRPr lang="en-US" noProof="0" dirty="0"/>
          </a:p>
          <a:p>
            <a:pPr lvl="3"/>
            <a:r>
              <a:rPr lang="en-US" noProof="0" dirty="0" err="1"/>
              <a:t>Čtvrtá</a:t>
            </a:r>
            <a:r>
              <a:rPr lang="en-US" noProof="0" dirty="0"/>
              <a:t> </a:t>
            </a:r>
            <a:r>
              <a:rPr lang="en-US" noProof="0" dirty="0" err="1"/>
              <a:t>úroveň</a:t>
            </a:r>
            <a:endParaRPr lang="en-US" noProof="0" dirty="0"/>
          </a:p>
          <a:p>
            <a:pPr lvl="4"/>
            <a:r>
              <a:rPr lang="en-US" noProof="0" dirty="0" err="1"/>
              <a:t>Pátá</a:t>
            </a:r>
            <a:r>
              <a:rPr lang="en-US" noProof="0" dirty="0"/>
              <a:t> </a:t>
            </a:r>
            <a:r>
              <a:rPr lang="en-US" noProof="0" dirty="0" err="1"/>
              <a:t>úroveň</a:t>
            </a:r>
            <a:endParaRPr lang="en-US" noProof="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rgbClr val="00205B"/>
                </a:solidFill>
              </a:defRPr>
            </a:lvl1pPr>
            <a:lvl2pPr>
              <a:defRPr>
                <a:solidFill>
                  <a:srgbClr val="00205B"/>
                </a:solidFill>
              </a:defRPr>
            </a:lvl2pPr>
            <a:lvl3pPr>
              <a:defRPr>
                <a:solidFill>
                  <a:srgbClr val="00205B"/>
                </a:solidFill>
              </a:defRPr>
            </a:lvl3pPr>
            <a:lvl4pPr>
              <a:defRPr>
                <a:solidFill>
                  <a:srgbClr val="00205B"/>
                </a:solidFill>
              </a:defRPr>
            </a:lvl4pPr>
            <a:lvl5pPr>
              <a:defRPr>
                <a:solidFill>
                  <a:srgbClr val="00205B"/>
                </a:solidFill>
              </a:defRPr>
            </a:lvl5pPr>
          </a:lstStyle>
          <a:p>
            <a:pPr lvl="0"/>
            <a:r>
              <a:rPr lang="en-US" noProof="0" dirty="0" err="1"/>
              <a:t>Upravte</a:t>
            </a:r>
            <a:r>
              <a:rPr lang="en-US" noProof="0" dirty="0"/>
              <a:t> </a:t>
            </a:r>
            <a:r>
              <a:rPr lang="en-US" noProof="0" dirty="0" err="1"/>
              <a:t>styly</a:t>
            </a:r>
            <a:r>
              <a:rPr lang="en-US" noProof="0" dirty="0"/>
              <a:t> </a:t>
            </a:r>
            <a:r>
              <a:rPr lang="en-US" noProof="0" dirty="0" err="1"/>
              <a:t>předlohy</a:t>
            </a:r>
            <a:r>
              <a:rPr lang="en-US" noProof="0" dirty="0"/>
              <a:t> </a:t>
            </a:r>
            <a:r>
              <a:rPr lang="en-US" noProof="0" dirty="0" err="1"/>
              <a:t>textu</a:t>
            </a:r>
            <a:r>
              <a:rPr lang="en-US" noProof="0" dirty="0"/>
              <a:t>.</a:t>
            </a:r>
          </a:p>
          <a:p>
            <a:pPr lvl="1"/>
            <a:r>
              <a:rPr lang="en-US" noProof="0" dirty="0" err="1"/>
              <a:t>Druhá</a:t>
            </a:r>
            <a:r>
              <a:rPr lang="en-US" noProof="0" dirty="0"/>
              <a:t> </a:t>
            </a:r>
            <a:r>
              <a:rPr lang="en-US" noProof="0" dirty="0" err="1"/>
              <a:t>úroveň</a:t>
            </a:r>
            <a:endParaRPr lang="en-US" noProof="0" dirty="0"/>
          </a:p>
          <a:p>
            <a:pPr lvl="2"/>
            <a:r>
              <a:rPr lang="en-US" noProof="0" dirty="0" err="1"/>
              <a:t>Třetí</a:t>
            </a:r>
            <a:r>
              <a:rPr lang="en-US" noProof="0" dirty="0"/>
              <a:t> </a:t>
            </a:r>
            <a:r>
              <a:rPr lang="en-US" noProof="0" dirty="0" err="1"/>
              <a:t>úroveň</a:t>
            </a:r>
            <a:endParaRPr lang="en-US" noProof="0" dirty="0"/>
          </a:p>
          <a:p>
            <a:pPr lvl="3"/>
            <a:r>
              <a:rPr lang="en-US" noProof="0" dirty="0" err="1"/>
              <a:t>Čtvrtá</a:t>
            </a:r>
            <a:r>
              <a:rPr lang="en-US" noProof="0" dirty="0"/>
              <a:t> </a:t>
            </a:r>
            <a:r>
              <a:rPr lang="en-US" noProof="0" dirty="0" err="1"/>
              <a:t>úroveň</a:t>
            </a:r>
            <a:endParaRPr lang="en-US" noProof="0" dirty="0"/>
          </a:p>
          <a:p>
            <a:pPr lvl="4"/>
            <a:r>
              <a:rPr lang="en-US" noProof="0" dirty="0" err="1"/>
              <a:t>Pátá</a:t>
            </a:r>
            <a:r>
              <a:rPr lang="en-US" noProof="0" dirty="0"/>
              <a:t> </a:t>
            </a:r>
            <a:r>
              <a:rPr lang="en-US" noProof="0" dirty="0" err="1"/>
              <a:t>úroveň</a:t>
            </a:r>
            <a:endParaRPr lang="en-US" noProof="0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205B"/>
                </a:solidFill>
              </a:defRPr>
            </a:lvl1pPr>
          </a:lstStyle>
          <a:p>
            <a:fld id="{C1048906-2FA1-430B-9C73-A52FB3E773A0}" type="datetimeFigureOut">
              <a:rPr lang="cs-CZ" smtClean="0"/>
              <a:pPr/>
              <a:t>09.06.2025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05B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05B"/>
                </a:solidFill>
              </a:defRPr>
            </a:lvl1pPr>
          </a:lstStyle>
          <a:p>
            <a:fld id="{7A04BFD9-C062-43D7-80E5-3F708982AE1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85837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>
            <a:lvl1pPr>
              <a:defRPr>
                <a:solidFill>
                  <a:srgbClr val="00205B"/>
                </a:solidFill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05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>
            <a:lvl1pPr>
              <a:defRPr>
                <a:solidFill>
                  <a:srgbClr val="00205B"/>
                </a:solidFill>
              </a:defRPr>
            </a:lvl1pPr>
            <a:lvl2pPr>
              <a:defRPr>
                <a:solidFill>
                  <a:srgbClr val="00205B"/>
                </a:solidFill>
              </a:defRPr>
            </a:lvl2pPr>
            <a:lvl3pPr>
              <a:defRPr>
                <a:solidFill>
                  <a:srgbClr val="00205B"/>
                </a:solidFill>
              </a:defRPr>
            </a:lvl3pPr>
            <a:lvl4pPr>
              <a:defRPr>
                <a:solidFill>
                  <a:srgbClr val="00205B"/>
                </a:solidFill>
              </a:defRPr>
            </a:lvl4pPr>
            <a:lvl5pPr>
              <a:defRPr>
                <a:solidFill>
                  <a:srgbClr val="00205B"/>
                </a:solidFill>
              </a:defRPr>
            </a:lvl5pPr>
          </a:lstStyle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05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>
            <a:lvl1pPr>
              <a:defRPr>
                <a:solidFill>
                  <a:srgbClr val="00205B"/>
                </a:solidFill>
              </a:defRPr>
            </a:lvl1pPr>
            <a:lvl2pPr>
              <a:defRPr>
                <a:solidFill>
                  <a:srgbClr val="00205B"/>
                </a:solidFill>
              </a:defRPr>
            </a:lvl2pPr>
            <a:lvl3pPr>
              <a:defRPr>
                <a:solidFill>
                  <a:srgbClr val="00205B"/>
                </a:solidFill>
              </a:defRPr>
            </a:lvl3pPr>
            <a:lvl4pPr>
              <a:defRPr>
                <a:solidFill>
                  <a:srgbClr val="00205B"/>
                </a:solidFill>
              </a:defRPr>
            </a:lvl4pPr>
            <a:lvl5pPr>
              <a:defRPr>
                <a:solidFill>
                  <a:srgbClr val="00205B"/>
                </a:solidFill>
              </a:defRPr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205B"/>
                </a:solidFill>
              </a:defRPr>
            </a:lvl1pPr>
          </a:lstStyle>
          <a:p>
            <a:fld id="{C1048906-2FA1-430B-9C73-A52FB3E773A0}" type="datetimeFigureOut">
              <a:rPr lang="cs-CZ" smtClean="0"/>
              <a:pPr/>
              <a:t>09.06.2025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05B"/>
                </a:solidFill>
              </a:defRPr>
            </a:lvl1pPr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05B"/>
                </a:solidFill>
              </a:defRPr>
            </a:lvl1pPr>
          </a:lstStyle>
          <a:p>
            <a:fld id="{7A04BFD9-C062-43D7-80E5-3F708982AE1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22717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205B"/>
                </a:solidFill>
              </a:defRPr>
            </a:lvl1pPr>
          </a:lstStyle>
          <a:p>
            <a:r>
              <a:rPr lang="en-US" noProof="0" dirty="0" err="1"/>
              <a:t>Kliknutím</a:t>
            </a:r>
            <a:r>
              <a:rPr lang="en-US" noProof="0" dirty="0"/>
              <a:t> </a:t>
            </a:r>
            <a:r>
              <a:rPr lang="en-US" noProof="0" dirty="0" err="1"/>
              <a:t>lze</a:t>
            </a:r>
            <a:r>
              <a:rPr lang="en-US" noProof="0" dirty="0"/>
              <a:t> </a:t>
            </a:r>
            <a:r>
              <a:rPr lang="en-US" noProof="0" dirty="0" err="1"/>
              <a:t>upravit</a:t>
            </a:r>
            <a:r>
              <a:rPr lang="en-US" noProof="0" dirty="0"/>
              <a:t> </a:t>
            </a:r>
            <a:r>
              <a:rPr lang="en-US" noProof="0" dirty="0" err="1"/>
              <a:t>styl</a:t>
            </a:r>
            <a:r>
              <a:rPr lang="en-US" noProof="0" dirty="0"/>
              <a:t>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205B"/>
                </a:solidFill>
              </a:defRPr>
            </a:lvl1pPr>
          </a:lstStyle>
          <a:p>
            <a:fld id="{C1048906-2FA1-430B-9C73-A52FB3E773A0}" type="datetimeFigureOut">
              <a:rPr lang="cs-CZ" smtClean="0"/>
              <a:pPr/>
              <a:t>09.06.2025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05B"/>
                </a:solidFill>
              </a:defRPr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05B"/>
                </a:solidFill>
              </a:defRPr>
            </a:lvl1pPr>
          </a:lstStyle>
          <a:p>
            <a:fld id="{7A04BFD9-C062-43D7-80E5-3F708982AE1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917596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205B"/>
                </a:solidFill>
              </a:defRPr>
            </a:lvl1pPr>
          </a:lstStyle>
          <a:p>
            <a:fld id="{C1048906-2FA1-430B-9C73-A52FB3E773A0}" type="datetimeFigureOut">
              <a:rPr lang="cs-CZ" smtClean="0"/>
              <a:pPr/>
              <a:t>09.06.2025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05B"/>
                </a:solidFill>
              </a:defRPr>
            </a:lvl1pPr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05B"/>
                </a:solidFill>
              </a:defRPr>
            </a:lvl1pPr>
          </a:lstStyle>
          <a:p>
            <a:fld id="{7A04BFD9-C062-43D7-80E5-3F708982AE1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5637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97013-9B1B-4284-BB52-DEDC6A56221D}" type="datetimeFigureOut">
              <a:rPr lang="en-US" smtClean="0"/>
              <a:t>6/9/2025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59A77-B9F6-4796-9FAA-C1A4F49B90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9869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00205B"/>
                </a:solidFill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>
                <a:solidFill>
                  <a:srgbClr val="00205B"/>
                </a:solidFill>
              </a:defRPr>
            </a:lvl1pPr>
            <a:lvl2pPr>
              <a:defRPr sz="2800">
                <a:solidFill>
                  <a:srgbClr val="00205B"/>
                </a:solidFill>
              </a:defRPr>
            </a:lvl2pPr>
            <a:lvl3pPr>
              <a:defRPr sz="2400">
                <a:solidFill>
                  <a:srgbClr val="00205B"/>
                </a:solidFill>
              </a:defRPr>
            </a:lvl3pPr>
            <a:lvl4pPr>
              <a:defRPr sz="2000">
                <a:solidFill>
                  <a:srgbClr val="00205B"/>
                </a:solidFill>
              </a:defRPr>
            </a:lvl4pPr>
            <a:lvl5pPr>
              <a:defRPr sz="2000">
                <a:solidFill>
                  <a:srgbClr val="00205B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rgbClr val="00205B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205B"/>
                </a:solidFill>
              </a:defRPr>
            </a:lvl1pPr>
          </a:lstStyle>
          <a:p>
            <a:fld id="{C1048906-2FA1-430B-9C73-A52FB3E773A0}" type="datetimeFigureOut">
              <a:rPr lang="cs-CZ" smtClean="0"/>
              <a:pPr/>
              <a:t>09.06.2025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05B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05B"/>
                </a:solidFill>
              </a:defRPr>
            </a:lvl1pPr>
          </a:lstStyle>
          <a:p>
            <a:fld id="{7A04BFD9-C062-43D7-80E5-3F708982AE1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30675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00205B"/>
                </a:solidFill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>
                <a:solidFill>
                  <a:srgbClr val="00205B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rgbClr val="00205B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205B"/>
                </a:solidFill>
              </a:defRPr>
            </a:lvl1pPr>
          </a:lstStyle>
          <a:p>
            <a:fld id="{C1048906-2FA1-430B-9C73-A52FB3E773A0}" type="datetimeFigureOut">
              <a:rPr lang="cs-CZ" smtClean="0"/>
              <a:pPr/>
              <a:t>09.06.2025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05B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05B"/>
                </a:solidFill>
              </a:defRPr>
            </a:lvl1pPr>
          </a:lstStyle>
          <a:p>
            <a:fld id="{7A04BFD9-C062-43D7-80E5-3F708982AE1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344605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rgbClr val="00205B"/>
                </a:solidFill>
              </a:defRPr>
            </a:lvl1pPr>
            <a:lvl2pPr>
              <a:defRPr>
                <a:solidFill>
                  <a:srgbClr val="00205B"/>
                </a:solidFill>
              </a:defRPr>
            </a:lvl2pPr>
            <a:lvl3pPr>
              <a:defRPr>
                <a:solidFill>
                  <a:srgbClr val="00205B"/>
                </a:solidFill>
              </a:defRPr>
            </a:lvl3pPr>
            <a:lvl4pPr>
              <a:defRPr>
                <a:solidFill>
                  <a:srgbClr val="00205B"/>
                </a:solidFill>
              </a:defRPr>
            </a:lvl4pPr>
            <a:lvl5pPr>
              <a:defRPr>
                <a:solidFill>
                  <a:srgbClr val="00205B"/>
                </a:solidFill>
              </a:defRPr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205B"/>
                </a:solidFill>
              </a:defRPr>
            </a:lvl1pPr>
          </a:lstStyle>
          <a:p>
            <a:fld id="{C1048906-2FA1-430B-9C73-A52FB3E773A0}" type="datetimeFigureOut">
              <a:rPr lang="cs-CZ" smtClean="0"/>
              <a:pPr/>
              <a:t>09.06.2025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05B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05B"/>
                </a:solidFill>
              </a:defRPr>
            </a:lvl1pPr>
          </a:lstStyle>
          <a:p>
            <a:fld id="{7A04BFD9-C062-43D7-80E5-3F708982AE1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243966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>
            <a:lvl1pPr>
              <a:defRPr>
                <a:solidFill>
                  <a:srgbClr val="00205B"/>
                </a:solidFill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>
            <a:lvl1pPr>
              <a:defRPr>
                <a:solidFill>
                  <a:srgbClr val="00205B"/>
                </a:solidFill>
              </a:defRPr>
            </a:lvl1pPr>
            <a:lvl2pPr>
              <a:defRPr>
                <a:solidFill>
                  <a:srgbClr val="00205B"/>
                </a:solidFill>
              </a:defRPr>
            </a:lvl2pPr>
            <a:lvl3pPr>
              <a:defRPr>
                <a:solidFill>
                  <a:srgbClr val="00205B"/>
                </a:solidFill>
              </a:defRPr>
            </a:lvl3pPr>
            <a:lvl4pPr>
              <a:defRPr>
                <a:solidFill>
                  <a:srgbClr val="00205B"/>
                </a:solidFill>
              </a:defRPr>
            </a:lvl4pPr>
            <a:lvl5pPr>
              <a:defRPr>
                <a:solidFill>
                  <a:srgbClr val="00205B"/>
                </a:solidFill>
              </a:defRPr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205B"/>
                </a:solidFill>
              </a:defRPr>
            </a:lvl1pPr>
          </a:lstStyle>
          <a:p>
            <a:fld id="{C1048906-2FA1-430B-9C73-A52FB3E773A0}" type="datetimeFigureOut">
              <a:rPr lang="cs-CZ" smtClean="0"/>
              <a:pPr/>
              <a:t>09.06.2025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05B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05B"/>
                </a:solidFill>
              </a:defRPr>
            </a:lvl1pPr>
          </a:lstStyle>
          <a:p>
            <a:fld id="{7A04BFD9-C062-43D7-80E5-3F708982AE1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2324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97013-9B1B-4284-BB52-DEDC6A56221D}" type="datetimeFigureOut">
              <a:rPr lang="en-US" smtClean="0"/>
              <a:t>6/9/2025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59A77-B9F6-4796-9FAA-C1A4F49B90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5845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97013-9B1B-4284-BB52-DEDC6A56221D}" type="datetimeFigureOut">
              <a:rPr lang="en-US" smtClean="0"/>
              <a:t>6/9/2025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59A77-B9F6-4796-9FAA-C1A4F49B90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479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97013-9B1B-4284-BB52-DEDC6A56221D}" type="datetimeFigureOut">
              <a:rPr lang="en-US" smtClean="0"/>
              <a:t>6/9/2025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59A77-B9F6-4796-9FAA-C1A4F49B90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7083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97013-9B1B-4284-BB52-DEDC6A56221D}" type="datetimeFigureOut">
              <a:rPr lang="en-US" smtClean="0"/>
              <a:t>6/9/2025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59A77-B9F6-4796-9FAA-C1A4F49B90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3170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97013-9B1B-4284-BB52-DEDC6A56221D}" type="datetimeFigureOut">
              <a:rPr lang="en-US" smtClean="0"/>
              <a:t>6/9/2025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59A77-B9F6-4796-9FAA-C1A4F49B90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826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97013-9B1B-4284-BB52-DEDC6A56221D}" type="datetimeFigureOut">
              <a:rPr lang="en-US" smtClean="0"/>
              <a:t>6/9/2025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59A77-B9F6-4796-9FAA-C1A4F49B90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9218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97013-9B1B-4284-BB52-DEDC6A56221D}" type="datetimeFigureOut">
              <a:rPr lang="en-US" smtClean="0"/>
              <a:t>6/9/2025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59A77-B9F6-4796-9FAA-C1A4F49B90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514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997013-9B1B-4284-BB52-DEDC6A56221D}" type="datetimeFigureOut">
              <a:rPr lang="en-US" smtClean="0"/>
              <a:t>6/9/2025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E59A77-B9F6-4796-9FAA-C1A4F49B90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022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 dirty="0" err="1"/>
              <a:t>Kliknutím</a:t>
            </a:r>
            <a:r>
              <a:rPr lang="en-US" noProof="0" dirty="0"/>
              <a:t> </a:t>
            </a:r>
            <a:r>
              <a:rPr lang="en-US" noProof="0" dirty="0" err="1"/>
              <a:t>lze</a:t>
            </a:r>
            <a:r>
              <a:rPr lang="en-US" noProof="0" dirty="0"/>
              <a:t> </a:t>
            </a:r>
            <a:r>
              <a:rPr lang="en-US" noProof="0" dirty="0" err="1"/>
              <a:t>upravit</a:t>
            </a:r>
            <a:r>
              <a:rPr lang="en-US" noProof="0" dirty="0"/>
              <a:t> </a:t>
            </a:r>
            <a:r>
              <a:rPr lang="en-US" noProof="0" dirty="0" err="1"/>
              <a:t>styl</a:t>
            </a:r>
            <a:r>
              <a:rPr lang="en-US" noProof="0" dirty="0"/>
              <a:t>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dirty="0" err="1"/>
              <a:t>Upravte</a:t>
            </a:r>
            <a:r>
              <a:rPr lang="en-US" noProof="0" dirty="0"/>
              <a:t> </a:t>
            </a:r>
            <a:r>
              <a:rPr lang="en-US" noProof="0" dirty="0" err="1"/>
              <a:t>styly</a:t>
            </a:r>
            <a:r>
              <a:rPr lang="en-US" noProof="0" dirty="0"/>
              <a:t> </a:t>
            </a:r>
            <a:r>
              <a:rPr lang="en-US" noProof="0" dirty="0" err="1"/>
              <a:t>předlohy</a:t>
            </a:r>
            <a:r>
              <a:rPr lang="en-US" noProof="0" dirty="0"/>
              <a:t> </a:t>
            </a:r>
            <a:r>
              <a:rPr lang="en-US" noProof="0" dirty="0" err="1"/>
              <a:t>textu</a:t>
            </a:r>
            <a:r>
              <a:rPr lang="en-US" noProof="0" dirty="0"/>
              <a:t>.</a:t>
            </a:r>
          </a:p>
          <a:p>
            <a:pPr lvl="1"/>
            <a:r>
              <a:rPr lang="en-US" noProof="0" dirty="0" err="1"/>
              <a:t>Druhá</a:t>
            </a:r>
            <a:r>
              <a:rPr lang="en-US" noProof="0" dirty="0"/>
              <a:t> </a:t>
            </a:r>
            <a:r>
              <a:rPr lang="en-US" noProof="0" dirty="0" err="1"/>
              <a:t>úroveň</a:t>
            </a:r>
            <a:endParaRPr lang="en-US" noProof="0" dirty="0"/>
          </a:p>
          <a:p>
            <a:pPr lvl="2"/>
            <a:r>
              <a:rPr lang="en-US" noProof="0" dirty="0" err="1"/>
              <a:t>Třetí</a:t>
            </a:r>
            <a:r>
              <a:rPr lang="en-US" noProof="0" dirty="0"/>
              <a:t> </a:t>
            </a:r>
            <a:r>
              <a:rPr lang="en-US" noProof="0" dirty="0" err="1"/>
              <a:t>úroveň</a:t>
            </a:r>
            <a:endParaRPr lang="en-US" noProof="0" dirty="0"/>
          </a:p>
          <a:p>
            <a:pPr lvl="3"/>
            <a:r>
              <a:rPr lang="en-US" noProof="0" dirty="0" err="1"/>
              <a:t>Čtvrtá</a:t>
            </a:r>
            <a:r>
              <a:rPr lang="en-US" noProof="0" dirty="0"/>
              <a:t> </a:t>
            </a:r>
            <a:r>
              <a:rPr lang="en-US" noProof="0" dirty="0" err="1"/>
              <a:t>úroveň</a:t>
            </a:r>
            <a:endParaRPr lang="en-US" noProof="0" dirty="0"/>
          </a:p>
          <a:p>
            <a:pPr lvl="4"/>
            <a:r>
              <a:rPr lang="en-US" noProof="0" dirty="0" err="1"/>
              <a:t>Pátá</a:t>
            </a:r>
            <a:r>
              <a:rPr lang="en-US" noProof="0" dirty="0"/>
              <a:t> </a:t>
            </a:r>
            <a:r>
              <a:rPr lang="en-US" noProof="0" dirty="0" err="1"/>
              <a:t>úroveň</a:t>
            </a:r>
            <a:endParaRPr lang="en-US" noProof="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048906-2FA1-430B-9C73-A52FB3E773A0}" type="datetimeFigureOut">
              <a:rPr lang="cs-CZ" smtClean="0"/>
              <a:t>09.06.2025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04BFD9-C062-43D7-80E5-3F708982AE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58229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205B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20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020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20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20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20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/>
        </p:blipFill>
        <p:spPr>
          <a:xfrm>
            <a:off x="1524357" y="0"/>
            <a:ext cx="9143286" cy="6857464"/>
          </a:xfrm>
          <a:prstGeom prst="rect">
            <a:avLst/>
          </a:prstGeom>
        </p:spPr>
      </p:pic>
      <p:sp>
        <p:nvSpPr>
          <p:cNvPr id="2" name="TextovéPole 1"/>
          <p:cNvSpPr txBox="1"/>
          <p:nvPr/>
        </p:nvSpPr>
        <p:spPr>
          <a:xfrm>
            <a:off x="5953147" y="5376718"/>
            <a:ext cx="3691460" cy="9387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cs-CZ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Y.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Yurenko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cs-CZ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cs-CZ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Lepšík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r"/>
            <a:r>
              <a:rPr lang="en-US" sz="27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</a:t>
            </a:r>
            <a:r>
              <a:rPr lang="en-US" sz="2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June 9, 2025 </a:t>
            </a:r>
            <a:endParaRPr lang="en-US" sz="27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1904068" y="1714455"/>
            <a:ext cx="8662331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>
                <a:solidFill>
                  <a:schemeClr val="bg1"/>
                </a:solidFill>
              </a:rPr>
              <a:t>QM-Based Multiscale Modeling of Insulin–Receptor Interactions and Rational Design of Insulin Analogs</a:t>
            </a:r>
            <a:endParaRPr lang="cs-CZ" sz="3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52788" y="3694545"/>
            <a:ext cx="89648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Institute of Organic Chemistry and Biochemistry, Czech Academy of Sciences, Prague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83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56963"/>
            <a:ext cx="10515600" cy="1325563"/>
          </a:xfrm>
        </p:spPr>
        <p:txBody>
          <a:bodyPr/>
          <a:lstStyle/>
          <a:p>
            <a:pPr algn="ctr"/>
            <a:r>
              <a:rPr lang="en-US" dirty="0" smtClean="0"/>
              <a:t>Virtual Glycine Scan (VGS)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415" y="1268600"/>
            <a:ext cx="8319170" cy="56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21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69348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Efficiency in “hotspot” detection vs. timing</a:t>
            </a:r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843" y="1521402"/>
            <a:ext cx="11438314" cy="44545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0727" y="6278189"/>
            <a:ext cx="5542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Yurenko</a:t>
            </a:r>
            <a:r>
              <a:rPr lang="en-US" dirty="0" smtClean="0"/>
              <a:t> et al., </a:t>
            </a:r>
            <a:r>
              <a:rPr lang="en-US" i="1" dirty="0" smtClean="0"/>
              <a:t>J. Chem. Inf. Model</a:t>
            </a:r>
            <a:r>
              <a:rPr lang="en-US" dirty="0" smtClean="0"/>
              <a:t>., 2025, 65, 5690-5705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5575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891" y="14532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The scanning for insulin mutants</a:t>
            </a:r>
            <a:endParaRPr lang="en-US" sz="4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0" y="1196099"/>
            <a:ext cx="9144019" cy="5486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181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27966"/>
          </a:xfrm>
        </p:spPr>
        <p:txBody>
          <a:bodyPr>
            <a:normAutofit fontScale="90000"/>
          </a:bodyPr>
          <a:lstStyle/>
          <a:p>
            <a:pPr algn="ctr"/>
            <a:r>
              <a:rPr lang="en-US" i="1" dirty="0" smtClean="0"/>
              <a:t>In </a:t>
            </a:r>
            <a:r>
              <a:rPr lang="en-US" i="1" dirty="0" err="1" smtClean="0"/>
              <a:t>silico</a:t>
            </a:r>
            <a:r>
              <a:rPr lang="en-US" i="1" dirty="0" smtClean="0"/>
              <a:t> </a:t>
            </a:r>
            <a:r>
              <a:rPr lang="en-US" dirty="0" smtClean="0"/>
              <a:t>scanning mutagenesis vs. experimental binding affinities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2718878"/>
              </p:ext>
            </p:extLst>
          </p:nvPr>
        </p:nvGraphicFramePr>
        <p:xfrm>
          <a:off x="1006764" y="1366984"/>
          <a:ext cx="9962344" cy="530167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91958">
                  <a:extLst>
                    <a:ext uri="{9D8B030D-6E8A-4147-A177-3AD203B41FA5}">
                      <a16:colId xmlns:a16="http://schemas.microsoft.com/office/drawing/2014/main" val="3642104509"/>
                    </a:ext>
                  </a:extLst>
                </a:gridCol>
                <a:gridCol w="1991958">
                  <a:extLst>
                    <a:ext uri="{9D8B030D-6E8A-4147-A177-3AD203B41FA5}">
                      <a16:colId xmlns:a16="http://schemas.microsoft.com/office/drawing/2014/main" val="3154104765"/>
                    </a:ext>
                  </a:extLst>
                </a:gridCol>
                <a:gridCol w="1991958">
                  <a:extLst>
                    <a:ext uri="{9D8B030D-6E8A-4147-A177-3AD203B41FA5}">
                      <a16:colId xmlns:a16="http://schemas.microsoft.com/office/drawing/2014/main" val="3208833643"/>
                    </a:ext>
                  </a:extLst>
                </a:gridCol>
                <a:gridCol w="1993235">
                  <a:extLst>
                    <a:ext uri="{9D8B030D-6E8A-4147-A177-3AD203B41FA5}">
                      <a16:colId xmlns:a16="http://schemas.microsoft.com/office/drawing/2014/main" val="1093706776"/>
                    </a:ext>
                  </a:extLst>
                </a:gridCol>
                <a:gridCol w="1993235">
                  <a:extLst>
                    <a:ext uri="{9D8B030D-6E8A-4147-A177-3AD203B41FA5}">
                      <a16:colId xmlns:a16="http://schemas.microsoft.com/office/drawing/2014/main" val="1948681250"/>
                    </a:ext>
                  </a:extLst>
                </a:gridCol>
              </a:tblGrid>
              <a:tr h="90059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Insulin position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Conformation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Agreement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Disagreement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% Agreement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78405704"/>
                  </a:ext>
                </a:extLst>
              </a:tr>
              <a:tr h="440108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A19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LeaP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61.4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62541902"/>
                  </a:ext>
                </a:extLst>
              </a:tr>
              <a:tr h="44010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PyMol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77.3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49685254"/>
                  </a:ext>
                </a:extLst>
              </a:tr>
              <a:tr h="440108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B16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LeaP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95.5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62814151"/>
                  </a:ext>
                </a:extLst>
              </a:tr>
              <a:tr h="44010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PyMol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100.0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23320304"/>
                  </a:ext>
                </a:extLst>
              </a:tr>
              <a:tr h="440108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B24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LeaP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61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79.22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0943506"/>
                  </a:ext>
                </a:extLst>
              </a:tr>
              <a:tr h="44010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PyMol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71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92.2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79216152"/>
                  </a:ext>
                </a:extLst>
              </a:tr>
              <a:tr h="440108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B25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LeaP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89.4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46295648"/>
                  </a:ext>
                </a:extLst>
              </a:tr>
              <a:tr h="44010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PyMol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81.8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80454252"/>
                  </a:ext>
                </a:extLst>
              </a:tr>
              <a:tr h="440108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B26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LeaP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85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85.9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14920303"/>
                  </a:ext>
                </a:extLst>
              </a:tr>
              <a:tr h="44010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PyMol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93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93.9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090067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0559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Conformational dependence of modification effects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55412"/>
            <a:ext cx="12192000" cy="4018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819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Limitations of the protocol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84728" y="2290618"/>
            <a:ext cx="538479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Methodological and Sampling Limitations</a:t>
            </a:r>
          </a:p>
          <a:p>
            <a:endParaRPr lang="uk-UA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Limited </a:t>
            </a:r>
            <a:r>
              <a:rPr lang="en-US" dirty="0"/>
              <a:t>number of MD snapshots may not capture full conformational </a:t>
            </a:r>
            <a:r>
              <a:rPr lang="en-US" dirty="0" smtClean="0"/>
              <a:t>ensemble</a:t>
            </a:r>
            <a:endParaRPr lang="uk-UA" dirty="0" smtClean="0"/>
          </a:p>
          <a:p>
            <a:endParaRPr lang="uk-UA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Rigid </a:t>
            </a:r>
            <a:r>
              <a:rPr lang="en-US" dirty="0"/>
              <a:t>receptor model — receptor flexibility not accounted </a:t>
            </a:r>
            <a:r>
              <a:rPr lang="en-US" dirty="0" smtClean="0"/>
              <a:t>for</a:t>
            </a:r>
            <a:endParaRPr lang="uk-UA" dirty="0" smtClean="0"/>
          </a:p>
          <a:p>
            <a:endParaRPr lang="uk-UA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Backbone </a:t>
            </a:r>
            <a:r>
              <a:rPr lang="en-US" dirty="0"/>
              <a:t>atoms fixed in QM region → possible underestimation of structural </a:t>
            </a:r>
            <a:r>
              <a:rPr lang="en-US" dirty="0" smtClean="0"/>
              <a:t>adaptation</a:t>
            </a:r>
            <a:endParaRPr lang="uk-UA" dirty="0" smtClean="0"/>
          </a:p>
          <a:p>
            <a:endParaRPr lang="uk-UA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Snapshot-dependent </a:t>
            </a:r>
            <a:r>
              <a:rPr lang="en-US" dirty="0"/>
              <a:t>variability can affect consistency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569527" y="2235200"/>
            <a:ext cx="598516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Computational and Technical </a:t>
            </a:r>
            <a:r>
              <a:rPr lang="en-US" b="1" dirty="0" smtClean="0"/>
              <a:t>Constraints</a:t>
            </a:r>
            <a:endParaRPr lang="uk-UA" b="1" dirty="0" smtClean="0"/>
          </a:p>
          <a:p>
            <a:pPr algn="ctr"/>
            <a:endParaRPr lang="uk-UA" b="1" dirty="0" smtClean="0"/>
          </a:p>
          <a:p>
            <a:r>
              <a:rPr lang="en-US" dirty="0"/>
              <a:t>·  Approximate entropy treatment via solvation </a:t>
            </a:r>
            <a:r>
              <a:rPr lang="en-US" dirty="0" smtClean="0"/>
              <a:t>terms</a:t>
            </a:r>
            <a:endParaRPr lang="uk-UA" dirty="0" smtClean="0"/>
          </a:p>
          <a:p>
            <a:endParaRPr lang="en-US" dirty="0"/>
          </a:p>
          <a:p>
            <a:r>
              <a:rPr lang="en-US" dirty="0"/>
              <a:t>·  Limited solvent modeling (e.g., no explicit water molecules or ions</a:t>
            </a:r>
            <a:r>
              <a:rPr lang="en-US" dirty="0" smtClean="0"/>
              <a:t>)</a:t>
            </a:r>
            <a:endParaRPr lang="uk-UA" dirty="0" smtClean="0"/>
          </a:p>
          <a:p>
            <a:endParaRPr lang="en-US" dirty="0"/>
          </a:p>
          <a:p>
            <a:r>
              <a:rPr lang="en-US" dirty="0"/>
              <a:t>·  Residue-residue interactions in QM region sensitive to cutoff </a:t>
            </a:r>
            <a:r>
              <a:rPr lang="en-US" dirty="0" smtClean="0"/>
              <a:t>definitions</a:t>
            </a:r>
            <a:endParaRPr lang="uk-UA" dirty="0" smtClean="0"/>
          </a:p>
          <a:p>
            <a:endParaRPr lang="en-US" dirty="0"/>
          </a:p>
          <a:p>
            <a:r>
              <a:rPr lang="en-US" dirty="0"/>
              <a:t>·  No inclusion of long-range receptor contacts or allosteric effects</a:t>
            </a:r>
          </a:p>
          <a:p>
            <a:r>
              <a:rPr lang="en-US" dirty="0"/>
              <a:t> </a:t>
            </a:r>
          </a:p>
          <a:p>
            <a:pPr algn="ctr"/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936616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dirty="0"/>
              <a:t>A QM-based multiscale protocol was developed to quantify energetic contributions of individual insulin residues to receptor binding.</a:t>
            </a:r>
          </a:p>
          <a:p>
            <a:pPr lvl="0"/>
            <a:r>
              <a:rPr lang="en-US" dirty="0" smtClean="0"/>
              <a:t>Mutation </a:t>
            </a:r>
            <a:r>
              <a:rPr lang="en-US" dirty="0"/>
              <a:t>scanning across multiple conformations highlights promising stabilizing </a:t>
            </a:r>
            <a:r>
              <a:rPr lang="en-US" dirty="0" smtClean="0"/>
              <a:t>substitutions.</a:t>
            </a:r>
            <a:endParaRPr lang="en-US" dirty="0"/>
          </a:p>
          <a:p>
            <a:pPr lvl="0"/>
            <a:r>
              <a:rPr lang="en-US" dirty="0"/>
              <a:t>Good qualitative agreement with experimental binding affinities was achieved for many mutants.</a:t>
            </a:r>
          </a:p>
          <a:p>
            <a:pPr lvl="0"/>
            <a:r>
              <a:rPr lang="en-US" dirty="0"/>
              <a:t>The method captures context-dependent effects but has limitations for flexible or solvent-exposed residues.</a:t>
            </a:r>
          </a:p>
          <a:p>
            <a:pPr lvl="0"/>
            <a:r>
              <a:rPr lang="en-US" dirty="0"/>
              <a:t>This protocol can guide rational design of insulin analogs and be extended to other hormone–receptor systems.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872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3700" dirty="0"/>
              <a:t>Atomistic Understanding of Peptide Hormone Binding to Their Receptors and </a:t>
            </a:r>
            <a:r>
              <a:rPr lang="en-US" sz="3700" dirty="0" err="1"/>
              <a:t>Mimetics</a:t>
            </a:r>
            <a:r>
              <a:rPr lang="en-US" sz="3700" dirty="0"/>
              <a:t> Design via Advanced Computations and Experimental </a:t>
            </a:r>
            <a:r>
              <a:rPr lang="en-US" sz="3700" dirty="0" smtClean="0"/>
              <a:t>Verification, Czech Science foundation, project </a:t>
            </a:r>
            <a:r>
              <a:rPr lang="en-US" sz="3700" dirty="0"/>
              <a:t>23-06755S</a:t>
            </a:r>
          </a:p>
          <a:p>
            <a:endParaRPr lang="en-GB" altLang="en-US" sz="3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i="1" dirty="0" smtClean="0"/>
          </a:p>
          <a:p>
            <a:r>
              <a:rPr lang="en-US" sz="4000" i="1" dirty="0" smtClean="0"/>
              <a:t>Chemical </a:t>
            </a:r>
            <a:r>
              <a:rPr lang="en-US" sz="4000" i="1" dirty="0"/>
              <a:t>biology for drugging </a:t>
            </a:r>
            <a:r>
              <a:rPr lang="en-US" sz="4000" i="1" dirty="0" err="1"/>
              <a:t>undruggable</a:t>
            </a:r>
            <a:r>
              <a:rPr lang="en-US" sz="4000" i="1" dirty="0"/>
              <a:t> targets (</a:t>
            </a:r>
            <a:r>
              <a:rPr lang="en-US" sz="4000" i="1" dirty="0" err="1" smtClean="0"/>
              <a:t>ChemBioDrug</a:t>
            </a:r>
            <a:r>
              <a:rPr lang="en-US" sz="4000" i="1" dirty="0" smtClean="0"/>
              <a:t>)</a:t>
            </a:r>
            <a:r>
              <a:rPr lang="en-US" sz="4000" dirty="0" smtClean="0"/>
              <a:t> European </a:t>
            </a:r>
            <a:r>
              <a:rPr lang="en-US" sz="4000" dirty="0"/>
              <a:t>Project № CZ.02.1.01/0.0/0.0/16_019/0000729, Regional Development Fund; OP RDE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r>
              <a:rPr lang="en-US" sz="4000" dirty="0" smtClean="0"/>
              <a:t>                                  </a:t>
            </a:r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2709880" y="4666826"/>
            <a:ext cx="65505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Thank you very much!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547283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15530"/>
          </a:xfrm>
        </p:spPr>
        <p:txBody>
          <a:bodyPr/>
          <a:lstStyle/>
          <a:p>
            <a:pPr algn="ctr"/>
            <a:r>
              <a:rPr lang="en-US" dirty="0" smtClean="0">
                <a:cs typeface="Arial" panose="020B0604020202020204" pitchFamily="34" charset="0"/>
              </a:rPr>
              <a:t>Background</a:t>
            </a:r>
            <a:endParaRPr lang="en-US" dirty="0"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11564"/>
            <a:ext cx="10515600" cy="4865399"/>
          </a:xfrm>
        </p:spPr>
        <p:txBody>
          <a:bodyPr/>
          <a:lstStyle/>
          <a:p>
            <a:pPr algn="just"/>
            <a:r>
              <a:rPr lang="en-US" sz="2400" dirty="0"/>
              <a:t>Insulin is a peptide hormone (51 residues, A and B chains) essential for metabolic </a:t>
            </a:r>
            <a:r>
              <a:rPr lang="en-US" sz="2400" dirty="0" smtClean="0"/>
              <a:t>regulation; </a:t>
            </a:r>
          </a:p>
          <a:p>
            <a:pPr algn="just"/>
            <a:r>
              <a:rPr lang="en-US" sz="2400" dirty="0"/>
              <a:t>Binds to extracellular domain of insulin receptor (IR), triggering growth and metabolic </a:t>
            </a:r>
            <a:r>
              <a:rPr lang="en-US" sz="2400" dirty="0" smtClean="0"/>
              <a:t>signaling;</a:t>
            </a:r>
          </a:p>
          <a:p>
            <a:pPr algn="just"/>
            <a:r>
              <a:rPr lang="en-US" sz="2400" dirty="0"/>
              <a:t>Structural and energetic determinants of this interaction remain incompletely </a:t>
            </a:r>
            <a:r>
              <a:rPr lang="en-US" sz="2400" dirty="0" smtClean="0"/>
              <a:t>understood. </a:t>
            </a:r>
          </a:p>
          <a:p>
            <a:pPr marL="0" indent="0" algn="just">
              <a:buNone/>
            </a:pPr>
            <a:endParaRPr lang="en-US" sz="2400" dirty="0"/>
          </a:p>
          <a:p>
            <a:endParaRPr lang="en-US" dirty="0"/>
          </a:p>
        </p:txBody>
      </p:sp>
      <p:pic>
        <p:nvPicPr>
          <p:cNvPr id="7" name="Picture 4" descr="kulicky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560330"/>
            <a:ext cx="5697969" cy="2397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rázok 4" descr="nrd.2015.36-f1.jpg"/>
          <p:cNvPicPr>
            <a:picLocks noChangeAspect="1"/>
          </p:cNvPicPr>
          <p:nvPr/>
        </p:nvPicPr>
        <p:blipFill rotWithShape="1">
          <a:blip r:embed="rId3"/>
          <a:srcRect t="8198" r="60396" b="3437"/>
          <a:stretch/>
        </p:blipFill>
        <p:spPr>
          <a:xfrm>
            <a:off x="7562342" y="3276281"/>
            <a:ext cx="3600400" cy="3294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12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The need for understanding of </a:t>
            </a:r>
            <a:r>
              <a:rPr lang="en-US" sz="2400" dirty="0" smtClean="0"/>
              <a:t>insulin-IR binding mechanisms</a:t>
            </a:r>
            <a:r>
              <a:rPr lang="en-US" sz="2400" dirty="0"/>
              <a:t>, and energetics</a:t>
            </a:r>
            <a:r>
              <a:rPr lang="en-US" sz="2400" dirty="0" smtClean="0"/>
              <a:t>;</a:t>
            </a:r>
          </a:p>
          <a:p>
            <a:r>
              <a:rPr lang="sk-SK" sz="2400" dirty="0" err="1" smtClean="0"/>
              <a:t>Better</a:t>
            </a:r>
            <a:r>
              <a:rPr lang="sk-SK" sz="2400" dirty="0" smtClean="0"/>
              <a:t> </a:t>
            </a:r>
            <a:r>
              <a:rPr lang="sk-SK" sz="2400" dirty="0" err="1"/>
              <a:t>treatment</a:t>
            </a:r>
            <a:r>
              <a:rPr lang="sk-SK" sz="2400" dirty="0"/>
              <a:t> of </a:t>
            </a:r>
            <a:r>
              <a:rPr lang="sk-SK" sz="2400" b="1" dirty="0"/>
              <a:t>diabetes</a:t>
            </a:r>
            <a:r>
              <a:rPr lang="en-US" sz="2400" b="1" dirty="0"/>
              <a:t> </a:t>
            </a:r>
            <a:r>
              <a:rPr lang="sk-SK" sz="2400" dirty="0" smtClean="0">
                <a:sym typeface="Wingdings" panose="05000000000000000000" pitchFamily="2" charset="2"/>
              </a:rPr>
              <a:t></a:t>
            </a:r>
            <a:r>
              <a:rPr lang="en-US" sz="2400" dirty="0" smtClean="0">
                <a:sym typeface="Wingdings" panose="05000000000000000000" pitchFamily="2" charset="2"/>
              </a:rPr>
              <a:t> computational protocol that can be used for design of insulin analogs.</a:t>
            </a:r>
            <a:endParaRPr lang="en-US" sz="2400" b="1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Obrázok 4" descr="nrd.2015.36-f1.jpg"/>
          <p:cNvPicPr>
            <a:picLocks noChangeAspect="1"/>
          </p:cNvPicPr>
          <p:nvPr/>
        </p:nvPicPr>
        <p:blipFill rotWithShape="1">
          <a:blip r:embed="rId2"/>
          <a:srcRect l="40618" t="-2415" b="16182"/>
          <a:stretch/>
        </p:blipFill>
        <p:spPr>
          <a:xfrm>
            <a:off x="3131126" y="2915522"/>
            <a:ext cx="5412509" cy="3841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041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Aims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Develop a multiscale protocol for the insulin–receptor </a:t>
            </a:r>
            <a:r>
              <a:rPr lang="en-US" dirty="0" smtClean="0"/>
              <a:t>system</a:t>
            </a:r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r>
              <a:rPr lang="en-US" dirty="0"/>
              <a:t>• Quantify residue-level contributions to binding free </a:t>
            </a:r>
            <a:r>
              <a:rPr lang="en-US" dirty="0" smtClean="0"/>
              <a:t>energy</a:t>
            </a:r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r>
              <a:rPr lang="en-US" dirty="0"/>
              <a:t>• Map interaction hotspots at the </a:t>
            </a:r>
            <a:r>
              <a:rPr lang="en-US" dirty="0" smtClean="0"/>
              <a:t>interface</a:t>
            </a:r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r>
              <a:rPr lang="en-US" dirty="0"/>
              <a:t>• Evaluate all natural mutations at key insulin </a:t>
            </a:r>
            <a:r>
              <a:rPr lang="en-US" dirty="0" smtClean="0"/>
              <a:t>positions</a:t>
            </a:r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r>
              <a:rPr lang="en-US" dirty="0"/>
              <a:t>• Benchmark </a:t>
            </a:r>
            <a:r>
              <a:rPr lang="el-GR" dirty="0"/>
              <a:t>ΔΔ</a:t>
            </a:r>
            <a:r>
              <a:rPr lang="en-US" dirty="0"/>
              <a:t>G values against experimental data</a:t>
            </a:r>
          </a:p>
        </p:txBody>
      </p:sp>
    </p:spTree>
    <p:extLst>
      <p:ext uri="{BB962C8B-B14F-4D97-AF65-F5344CB8AC3E}">
        <p14:creationId xmlns:p14="http://schemas.microsoft.com/office/powerpoint/2010/main" val="1875857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52689"/>
            <a:ext cx="10515600" cy="62316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Insulin-IR complexes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778" y="1135195"/>
            <a:ext cx="8828443" cy="5639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7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009" y="0"/>
            <a:ext cx="10287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096662" y="5885934"/>
            <a:ext cx="3804055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l-GR" sz="2100" dirty="0">
                <a:solidFill>
                  <a:schemeClr val="bg1"/>
                </a:solidFill>
                <a:cs typeface="Times New Roman" panose="02020603050405020304" pitchFamily="18" charset="0"/>
              </a:rPr>
              <a:t>ΔΔ</a:t>
            </a:r>
            <a:r>
              <a:rPr lang="en-US" sz="2100" dirty="0" err="1">
                <a:solidFill>
                  <a:schemeClr val="bg1"/>
                </a:solidFill>
                <a:cs typeface="Times New Roman" panose="02020603050405020304" pitchFamily="18" charset="0"/>
              </a:rPr>
              <a:t>G</a:t>
            </a:r>
            <a:r>
              <a:rPr lang="en-US" sz="2100" baseline="-25000" dirty="0" err="1">
                <a:solidFill>
                  <a:schemeClr val="bg1"/>
                </a:solidFill>
              </a:rPr>
              <a:t>int</a:t>
            </a:r>
            <a:r>
              <a:rPr lang="en-US" sz="2100" dirty="0">
                <a:solidFill>
                  <a:schemeClr val="bg1"/>
                </a:solidFill>
              </a:rPr>
              <a:t> = -[</a:t>
            </a:r>
            <a:r>
              <a:rPr lang="el-GR" sz="2100" dirty="0">
                <a:solidFill>
                  <a:schemeClr val="bg1"/>
                </a:solidFill>
                <a:cs typeface="Times New Roman" panose="02020603050405020304" pitchFamily="18" charset="0"/>
              </a:rPr>
              <a:t>Δ</a:t>
            </a:r>
            <a:r>
              <a:rPr lang="en-US" sz="2100" dirty="0" err="1">
                <a:solidFill>
                  <a:schemeClr val="bg1"/>
                </a:solidFill>
                <a:cs typeface="Times New Roman" panose="02020603050405020304" pitchFamily="18" charset="0"/>
              </a:rPr>
              <a:t>G</a:t>
            </a:r>
            <a:r>
              <a:rPr lang="en-US" sz="2100" baseline="-25000" dirty="0" err="1">
                <a:solidFill>
                  <a:schemeClr val="bg1"/>
                </a:solidFill>
              </a:rPr>
              <a:t>int</a:t>
            </a:r>
            <a:r>
              <a:rPr lang="en-US" sz="2100" dirty="0">
                <a:solidFill>
                  <a:schemeClr val="bg1"/>
                </a:solidFill>
              </a:rPr>
              <a:t> (WT) – </a:t>
            </a:r>
            <a:r>
              <a:rPr lang="el-GR" sz="2100" dirty="0">
                <a:solidFill>
                  <a:schemeClr val="bg1"/>
                </a:solidFill>
                <a:cs typeface="Times New Roman" panose="02020603050405020304" pitchFamily="18" charset="0"/>
              </a:rPr>
              <a:t>Δ</a:t>
            </a:r>
            <a:r>
              <a:rPr lang="en-US" sz="2100" dirty="0" err="1">
                <a:solidFill>
                  <a:schemeClr val="bg1"/>
                </a:solidFill>
                <a:cs typeface="Times New Roman" panose="02020603050405020304" pitchFamily="18" charset="0"/>
              </a:rPr>
              <a:t>G</a:t>
            </a:r>
            <a:r>
              <a:rPr lang="en-US" sz="2100" baseline="-25000" dirty="0" err="1">
                <a:solidFill>
                  <a:schemeClr val="bg1"/>
                </a:solidFill>
              </a:rPr>
              <a:t>int</a:t>
            </a:r>
            <a:r>
              <a:rPr lang="en-US" sz="2100" baseline="-25000" dirty="0">
                <a:solidFill>
                  <a:schemeClr val="bg1"/>
                </a:solidFill>
              </a:rPr>
              <a:t> </a:t>
            </a:r>
            <a:r>
              <a:rPr lang="en-US" sz="2100" dirty="0">
                <a:solidFill>
                  <a:schemeClr val="bg1"/>
                </a:solidFill>
              </a:rPr>
              <a:t>(</a:t>
            </a:r>
            <a:r>
              <a:rPr lang="en-US" sz="2100" dirty="0" err="1">
                <a:solidFill>
                  <a:schemeClr val="bg1"/>
                </a:solidFill>
              </a:rPr>
              <a:t>Gly</a:t>
            </a:r>
            <a:r>
              <a:rPr lang="en-US" sz="2100" dirty="0">
                <a:solidFill>
                  <a:schemeClr val="bg1"/>
                </a:solidFill>
              </a:rPr>
              <a:t>)]</a:t>
            </a:r>
          </a:p>
        </p:txBody>
      </p:sp>
    </p:spTree>
    <p:extLst>
      <p:ext uri="{BB962C8B-B14F-4D97-AF65-F5344CB8AC3E}">
        <p14:creationId xmlns:p14="http://schemas.microsoft.com/office/powerpoint/2010/main" val="3200976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53711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dirty="0" smtClean="0"/>
              <a:t>Regions with H-bonding and non-polar contacts</a:t>
            </a: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859553"/>
            <a:ext cx="5051323" cy="59984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1740" y="618836"/>
            <a:ext cx="3759763" cy="314828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1310" y="3617966"/>
            <a:ext cx="3480621" cy="3411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729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1254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400" b="1" dirty="0" smtClean="0"/>
              <a:t>Fragmentation</a:t>
            </a:r>
            <a:endParaRPr lang="en-US" sz="34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0472" y="993096"/>
            <a:ext cx="8481485" cy="504530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23637" y="6211669"/>
            <a:ext cx="105344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Poor correlation between MM/GB and SQM/COSMO interaction </a:t>
            </a:r>
            <a:r>
              <a:rPr lang="en-US" dirty="0" err="1" smtClean="0"/>
              <a:t>enegies</a:t>
            </a:r>
            <a:r>
              <a:rPr lang="en-US" dirty="0" smtClean="0"/>
              <a:t> in insulin-IR complex: MM/GB failure </a:t>
            </a:r>
          </a:p>
          <a:p>
            <a:r>
              <a:rPr lang="en-US" dirty="0" smtClean="0"/>
              <a:t>in describing  </a:t>
            </a:r>
            <a:r>
              <a:rPr lang="en-US" b="1" dirty="0" err="1" smtClean="0"/>
              <a:t>nonadditive</a:t>
            </a:r>
            <a:r>
              <a:rPr lang="en-US" b="1" dirty="0" smtClean="0"/>
              <a:t> effects!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15216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1327" y="-105929"/>
            <a:ext cx="10515600" cy="1325563"/>
          </a:xfrm>
        </p:spPr>
        <p:txBody>
          <a:bodyPr/>
          <a:lstStyle/>
          <a:p>
            <a:pPr algn="ctr"/>
            <a:r>
              <a:rPr lang="en-US" dirty="0" smtClean="0"/>
              <a:t>DFT-D3 benchmarking</a:t>
            </a:r>
            <a:endParaRPr lang="en-US" dirty="0"/>
          </a:p>
        </p:txBody>
      </p:sp>
      <p:pic>
        <p:nvPicPr>
          <p:cNvPr id="4" name="Picture 3" descr="C:\Users\MuzdaloA\.vscode\Desktop\1st_manuscript_final_revisions\FigureS_O_new_version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7670" y="1504580"/>
            <a:ext cx="6473493" cy="470225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923637" y="6211669"/>
            <a:ext cx="105344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Poor correlation between MM/GB and SQM/COSMO interaction </a:t>
            </a:r>
            <a:r>
              <a:rPr lang="en-US" dirty="0" err="1" smtClean="0"/>
              <a:t>enegies</a:t>
            </a:r>
            <a:r>
              <a:rPr lang="en-US" dirty="0" smtClean="0"/>
              <a:t> in insulin-IR complex: MM/GB failure </a:t>
            </a:r>
          </a:p>
          <a:p>
            <a:r>
              <a:rPr lang="en-US" dirty="0" smtClean="0"/>
              <a:t>in describing  </a:t>
            </a:r>
            <a:r>
              <a:rPr lang="en-US" b="1" dirty="0" err="1" smtClean="0"/>
              <a:t>nonadditive</a:t>
            </a:r>
            <a:r>
              <a:rPr lang="en-US" b="1" dirty="0" smtClean="0"/>
              <a:t> effects!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103341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Vlastní 4">
      <a:dk1>
        <a:srgbClr val="212D65"/>
      </a:dk1>
      <a:lt1>
        <a:sysClr val="window" lastClr="FFFFFF"/>
      </a:lt1>
      <a:dk2>
        <a:srgbClr val="575756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11074</TotalTime>
  <Words>546</Words>
  <Application>Microsoft Office PowerPoint</Application>
  <PresentationFormat>Widescreen</PresentationFormat>
  <Paragraphs>121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Wingdings</vt:lpstr>
      <vt:lpstr>Office Theme</vt:lpstr>
      <vt:lpstr>Motiv Office</vt:lpstr>
      <vt:lpstr>PowerPoint Presentation</vt:lpstr>
      <vt:lpstr>Background</vt:lpstr>
      <vt:lpstr>Motivation</vt:lpstr>
      <vt:lpstr>Aims</vt:lpstr>
      <vt:lpstr>Insulin-IR complexes</vt:lpstr>
      <vt:lpstr>PowerPoint Presentation</vt:lpstr>
      <vt:lpstr>Regions with H-bonding and non-polar contacts</vt:lpstr>
      <vt:lpstr>Fragmentation</vt:lpstr>
      <vt:lpstr>DFT-D3 benchmarking</vt:lpstr>
      <vt:lpstr>Virtual Glycine Scan (VGS)</vt:lpstr>
      <vt:lpstr>Efficiency in “hotspot” detection vs. timing</vt:lpstr>
      <vt:lpstr>The scanning for insulin mutants</vt:lpstr>
      <vt:lpstr>In silico scanning mutagenesis vs. experimental binding affinities</vt:lpstr>
      <vt:lpstr>Conformational dependence of modification effects</vt:lpstr>
      <vt:lpstr>Limitations of the protocol</vt:lpstr>
      <vt:lpstr>Conclusions</vt:lpstr>
      <vt:lpstr>Acknowledgements</vt:lpstr>
    </vt:vector>
  </TitlesOfParts>
  <Company>Ústav organické chemie a biochemie AV ČR, v.v.i.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Quantum-Mechanics Based Multiscale Modeling and Rational Design of Insulin Analogs with Improved Binding Affinities</dc:title>
  <dc:creator>MuzdaloA</dc:creator>
  <cp:lastModifiedBy>MuzdaloA</cp:lastModifiedBy>
  <cp:revision>49</cp:revision>
  <dcterms:created xsi:type="dcterms:W3CDTF">2025-05-28T12:45:40Z</dcterms:created>
  <dcterms:modified xsi:type="dcterms:W3CDTF">2025-06-09T11:14:44Z</dcterms:modified>
</cp:coreProperties>
</file>